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85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1AF6-F6FA-444A-8AEF-834381B8E10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A7C0-3637-F94D-B11C-7B46A9AED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791"/>
            <a:ext cx="7772400" cy="1470025"/>
          </a:xfrm>
        </p:spPr>
        <p:txBody>
          <a:bodyPr/>
          <a:lstStyle/>
          <a:p>
            <a:r>
              <a:rPr lang="en-US" dirty="0"/>
              <a:t>Cell Division</a:t>
            </a:r>
          </a:p>
        </p:txBody>
      </p:sp>
      <p:pic>
        <p:nvPicPr>
          <p:cNvPr id="4" name="Picture 13" descr="openingchapter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313549"/>
            <a:ext cx="6302375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6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of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During G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 the cell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increases in </a:t>
            </a:r>
            <a:r>
              <a:rPr lang="en-US" b="1" u="sng" dirty="0">
                <a:latin typeface="Arial" charset="0"/>
                <a:ea typeface="ＭＳ Ｐゴシック" charset="0"/>
              </a:rPr>
              <a:t>size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synthesizes new </a:t>
            </a:r>
            <a:r>
              <a:rPr lang="en-US" b="1" u="sng" dirty="0">
                <a:latin typeface="Arial" charset="0"/>
                <a:ea typeface="ＭＳ Ｐゴシック" charset="0"/>
              </a:rPr>
              <a:t>proteins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b="1" u="sng" dirty="0">
                <a:latin typeface="Arial" charset="0"/>
                <a:ea typeface="ＭＳ Ｐゴシック" charset="0"/>
              </a:rPr>
              <a:t>organelles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US" dirty="0">
                <a:latin typeface="Arial" charset="0"/>
                <a:ea typeface="ＭＳ Ｐゴシック" charset="0"/>
              </a:rPr>
              <a:t>During the S phase,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chromosomes are </a:t>
            </a:r>
            <a:r>
              <a:rPr lang="en-US" b="1" u="sng" dirty="0">
                <a:latin typeface="Arial" charset="0"/>
                <a:ea typeface="ＭＳ Ｐゴシック" charset="0"/>
              </a:rPr>
              <a:t>replicated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DNA </a:t>
            </a:r>
            <a:r>
              <a:rPr lang="en-US" b="1" u="sng" dirty="0">
                <a:latin typeface="Arial" charset="0"/>
                <a:ea typeface="ＭＳ Ｐゴシック" charset="0"/>
              </a:rPr>
              <a:t>synthesis</a:t>
            </a:r>
            <a:r>
              <a:rPr lang="en-US" dirty="0">
                <a:latin typeface="Arial" charset="0"/>
                <a:ea typeface="ＭＳ Ｐゴシック" charset="0"/>
              </a:rPr>
              <a:t> takes place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indent="0"/>
            <a:r>
              <a:rPr lang="en-US" dirty="0">
                <a:latin typeface="Arial" charset="0"/>
                <a:ea typeface="ＭＳ Ｐゴシック" charset="0"/>
              </a:rPr>
              <a:t>Once a cell enters the </a:t>
            </a:r>
            <a:r>
              <a:rPr lang="en-US" b="1" u="sng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 phase, it usually </a:t>
            </a:r>
            <a:r>
              <a:rPr lang="en-US" b="1" u="sng" dirty="0">
                <a:latin typeface="Arial" charset="0"/>
                <a:ea typeface="ＭＳ Ｐゴシック" charset="0"/>
              </a:rPr>
              <a:t>completes </a:t>
            </a:r>
            <a:r>
              <a:rPr lang="en-US" dirty="0">
                <a:latin typeface="Arial" charset="0"/>
                <a:ea typeface="ＭＳ Ｐゴシック" charset="0"/>
              </a:rPr>
              <a:t>the rest of the cell cycle.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8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Arial" charset="0"/>
                <a:ea typeface="ＭＳ Ｐゴシック" charset="0"/>
              </a:rPr>
              <a:t>The G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 Phase  (Second Gap Phase) </a:t>
            </a:r>
          </a:p>
          <a:p>
            <a:pPr lvl="2"/>
            <a:r>
              <a:rPr lang="en-US" b="1" u="sng" dirty="0">
                <a:latin typeface="Arial" charset="0"/>
                <a:ea typeface="ＭＳ Ｐゴシック" charset="0"/>
              </a:rPr>
              <a:t>organelles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b="1" u="sng" dirty="0">
                <a:latin typeface="Arial" charset="0"/>
                <a:ea typeface="ＭＳ Ｐゴシック" charset="0"/>
              </a:rPr>
              <a:t>molecules</a:t>
            </a:r>
            <a:r>
              <a:rPr lang="en-US" dirty="0">
                <a:latin typeface="Arial" charset="0"/>
                <a:ea typeface="ＭＳ Ｐゴシック" charset="0"/>
              </a:rPr>
              <a:t> required for cell division are produced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Once </a:t>
            </a:r>
            <a:r>
              <a:rPr lang="en-US" b="1" u="sng" dirty="0">
                <a:latin typeface="Arial" charset="0"/>
                <a:ea typeface="ＭＳ Ｐゴシック" charset="0"/>
              </a:rPr>
              <a:t>G</a:t>
            </a:r>
            <a:r>
              <a:rPr lang="en-US" b="1" u="sng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 is complete, the cell is ready to start the M phase—</a:t>
            </a:r>
            <a:r>
              <a:rPr lang="en-US" b="1" u="sng" dirty="0">
                <a:latin typeface="Arial" charset="0"/>
                <a:ea typeface="ＭＳ Ｐゴシック" charset="0"/>
              </a:rPr>
              <a:t>Mitosis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6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 Diagram</a:t>
            </a:r>
          </a:p>
        </p:txBody>
      </p:sp>
      <p:pic>
        <p:nvPicPr>
          <p:cNvPr id="4" name="Picture 15" descr="sb4511f1CELLCYCLEnoba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90" r="-3789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CA2B3-A011-DF37-87FB-69E1BBA3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5" y="274639"/>
            <a:ext cx="8320615" cy="62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</a:b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What are the four phases of mitosis?</a:t>
            </a:r>
            <a:b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Biologists divide the events of mitosis into four phases:</a:t>
            </a:r>
          </a:p>
          <a:p>
            <a:pPr lvl="2" indent="0"/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b="1" u="sng" dirty="0">
                <a:latin typeface="Arial" charset="0"/>
                <a:ea typeface="ＭＳ Ｐゴシック" charset="0"/>
              </a:rPr>
              <a:t>Prophase</a:t>
            </a:r>
          </a:p>
          <a:p>
            <a:pPr lvl="2" indent="0"/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b="1" u="sng" dirty="0">
                <a:latin typeface="Arial" charset="0"/>
                <a:ea typeface="ＭＳ Ｐゴシック" charset="0"/>
              </a:rPr>
              <a:t>Metaphase</a:t>
            </a:r>
          </a:p>
          <a:p>
            <a:pPr lvl="2" indent="0"/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b="1" u="sng" dirty="0">
                <a:latin typeface="Arial" charset="0"/>
                <a:ea typeface="ＭＳ Ｐゴシック" charset="0"/>
              </a:rPr>
              <a:t>Anaphase</a:t>
            </a:r>
          </a:p>
          <a:p>
            <a:pPr lvl="2" indent="0"/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b="1" u="sng" dirty="0" err="1">
                <a:latin typeface="Arial" charset="0"/>
                <a:ea typeface="ＭＳ Ｐゴシック" charset="0"/>
              </a:rPr>
              <a:t>Telophase</a:t>
            </a:r>
            <a:endParaRPr lang="en-US" b="1" u="sng" dirty="0">
              <a:latin typeface="Arial" charset="0"/>
              <a:ea typeface="ＭＳ Ｐゴシック" charset="0"/>
            </a:endParaRPr>
          </a:p>
          <a:p>
            <a:pPr lvl="2" indent="0">
              <a:buNone/>
            </a:pPr>
            <a:endParaRPr lang="en-US" b="1" u="sng" dirty="0">
              <a:latin typeface="Arial" charset="0"/>
              <a:ea typeface="ＭＳ Ｐゴシック" charset="0"/>
            </a:endParaRPr>
          </a:p>
          <a:p>
            <a:pPr lvl="2" indent="0">
              <a:buNone/>
            </a:pPr>
            <a:r>
              <a:rPr lang="en-US" sz="3200" b="1" dirty="0">
                <a:latin typeface="Arial" charset="0"/>
                <a:ea typeface="ＭＳ Ｐゴシック" charset="0"/>
              </a:rPr>
              <a:t>PMAT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5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 (M phase)</a:t>
            </a:r>
          </a:p>
        </p:txBody>
      </p:sp>
      <p:pic>
        <p:nvPicPr>
          <p:cNvPr id="4" name="Picture 6" descr="cell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70" b="-707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8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Prophase is the first and </a:t>
            </a:r>
            <a:r>
              <a:rPr lang="en-US" b="1" u="sng" dirty="0">
                <a:latin typeface="Arial" charset="0"/>
                <a:ea typeface="ＭＳ Ｐゴシック" charset="0"/>
              </a:rPr>
              <a:t>longest</a:t>
            </a:r>
            <a:r>
              <a:rPr lang="en-US" dirty="0">
                <a:latin typeface="Arial" charset="0"/>
                <a:ea typeface="ＭＳ Ｐゴシック" charset="0"/>
              </a:rPr>
              <a:t> phase of mitosis.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b="1" u="sng" dirty="0">
                <a:latin typeface="Arial" charset="0"/>
                <a:ea typeface="ＭＳ Ｐゴシック" charset="0"/>
              </a:rPr>
              <a:t>centrioles</a:t>
            </a:r>
            <a:r>
              <a:rPr lang="en-US" dirty="0">
                <a:latin typeface="Arial" charset="0"/>
                <a:ea typeface="ＭＳ Ｐゴシック" charset="0"/>
              </a:rPr>
              <a:t> separate and take up positions on opposite sides of the nucleus.</a:t>
            </a:r>
          </a:p>
          <a:p>
            <a:endParaRPr lang="en-US" dirty="0"/>
          </a:p>
        </p:txBody>
      </p:sp>
      <p:pic>
        <p:nvPicPr>
          <p:cNvPr id="4" name="Picture 22" descr="p24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44" y="3823458"/>
            <a:ext cx="2823794" cy="27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p246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83" b="-6883"/>
          <a:stretch>
            <a:fillRect/>
          </a:stretch>
        </p:blipFill>
        <p:spPr bwMode="auto">
          <a:xfrm>
            <a:off x="4872038" y="1045557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Chromatin </a:t>
            </a:r>
            <a:r>
              <a:rPr lang="en-US" b="1" u="sng" dirty="0">
                <a:latin typeface="Arial" charset="0"/>
                <a:ea typeface="ＭＳ Ｐゴシック" charset="0"/>
              </a:rPr>
              <a:t>condenses </a:t>
            </a:r>
            <a:r>
              <a:rPr lang="en-US" dirty="0">
                <a:latin typeface="Arial" charset="0"/>
                <a:ea typeface="ＭＳ Ｐゴシック" charset="0"/>
              </a:rPr>
              <a:t>into chromosomes.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 centrioles </a:t>
            </a:r>
            <a:r>
              <a:rPr lang="en-US" b="1" u="sng" dirty="0">
                <a:latin typeface="Arial" charset="0"/>
                <a:ea typeface="ＭＳ Ｐゴシック" charset="0"/>
              </a:rPr>
              <a:t>separate</a:t>
            </a:r>
            <a:r>
              <a:rPr lang="en-US" dirty="0">
                <a:latin typeface="Arial" charset="0"/>
                <a:ea typeface="ＭＳ Ｐゴシック" charset="0"/>
              </a:rPr>
              <a:t> and a spindle begins to form.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 nuclear envelope </a:t>
            </a:r>
            <a:r>
              <a:rPr lang="en-US" b="1" u="sng" dirty="0">
                <a:latin typeface="Arial" charset="0"/>
                <a:ea typeface="ＭＳ Ｐゴシック" charset="0"/>
              </a:rPr>
              <a:t>breaks</a:t>
            </a:r>
            <a:r>
              <a:rPr lang="en-US" dirty="0">
                <a:latin typeface="Arial" charset="0"/>
                <a:ea typeface="ＭＳ Ｐゴシック" charset="0"/>
              </a:rPr>
              <a:t> down.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72038" y="1600200"/>
            <a:ext cx="3716337" cy="4195763"/>
            <a:chOff x="4572000" y="614363"/>
            <a:chExt cx="4016375" cy="5181600"/>
          </a:xfrm>
        </p:grpSpPr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H="1" flipV="1">
              <a:off x="5973763" y="841375"/>
              <a:ext cx="1146175" cy="749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4872038" y="614363"/>
              <a:ext cx="10731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Spindle </a:t>
              </a:r>
            </a:p>
            <a:p>
              <a:pPr eaLnBrk="1" hangingPunct="1"/>
              <a:r>
                <a:rPr lang="en-US" b="1" dirty="0"/>
                <a:t>forming</a:t>
              </a: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 flipH="1">
              <a:off x="5357813" y="3540125"/>
              <a:ext cx="936625" cy="1077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4572000" y="4622800"/>
              <a:ext cx="1466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Centromere</a:t>
              </a: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7088188" y="3906838"/>
              <a:ext cx="169862" cy="1039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7264400" y="3130550"/>
              <a:ext cx="422275" cy="1781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6577013" y="4879975"/>
              <a:ext cx="2011362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Chromosomes</a:t>
              </a:r>
            </a:p>
            <a:p>
              <a:pPr eaLnBrk="1" hangingPunct="1"/>
              <a:r>
                <a:rPr lang="en-US" b="1"/>
                <a:t>(paired chromatids)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5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Metaphase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The </a:t>
            </a:r>
            <a:r>
              <a:rPr lang="en-US" sz="2800" b="1" u="sng" dirty="0">
                <a:latin typeface="Arial" charset="0"/>
                <a:ea typeface="ＭＳ Ｐゴシック" charset="0"/>
              </a:rPr>
              <a:t>second</a:t>
            </a:r>
            <a:r>
              <a:rPr lang="en-US" sz="2800" dirty="0">
                <a:latin typeface="Arial" charset="0"/>
                <a:ea typeface="ＭＳ Ｐゴシック" charset="0"/>
              </a:rPr>
              <a:t> phase of mitosis is metaphase.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The chromosomes line up across the </a:t>
            </a:r>
            <a:r>
              <a:rPr lang="en-US" sz="2800" b="1" u="sng" dirty="0">
                <a:latin typeface="Arial" charset="0"/>
                <a:ea typeface="ＭＳ Ｐゴシック" charset="0"/>
              </a:rPr>
              <a:t>center</a:t>
            </a:r>
            <a:r>
              <a:rPr lang="en-US" sz="2800" dirty="0">
                <a:latin typeface="Arial" charset="0"/>
                <a:ea typeface="ＭＳ Ｐゴシック" charset="0"/>
              </a:rPr>
              <a:t> of the cell.</a:t>
            </a:r>
          </a:p>
          <a:p>
            <a:pPr>
              <a:lnSpc>
                <a:spcPct val="90000"/>
              </a:lnSpc>
            </a:pPr>
            <a:r>
              <a:rPr lang="en-US" sz="2800" b="1" u="sng" dirty="0">
                <a:latin typeface="Arial" charset="0"/>
                <a:ea typeface="ＭＳ Ｐゴシック" charset="0"/>
              </a:rPr>
              <a:t>Microtubules</a:t>
            </a:r>
            <a:r>
              <a:rPr lang="en-US" sz="2800" dirty="0">
                <a:latin typeface="Arial" charset="0"/>
                <a:ea typeface="ＭＳ Ｐゴシック" charset="0"/>
              </a:rPr>
              <a:t> connect the centromere of each chromosome to the poles of the </a:t>
            </a:r>
            <a:r>
              <a:rPr lang="en-US" sz="2800" b="1" u="sng" dirty="0">
                <a:latin typeface="Arial" charset="0"/>
                <a:ea typeface="ＭＳ Ｐゴシック" charset="0"/>
              </a:rPr>
              <a:t>spindle</a:t>
            </a:r>
            <a:r>
              <a:rPr lang="en-US" sz="2800" dirty="0">
                <a:latin typeface="Arial" charset="0"/>
                <a:ea typeface="ＭＳ Ｐゴシック" charset="0"/>
              </a:rPr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28" descr="p24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/>
          <a:stretch>
            <a:fillRect/>
          </a:stretch>
        </p:blipFill>
        <p:spPr bwMode="auto">
          <a:xfrm>
            <a:off x="2829070" y="3757397"/>
            <a:ext cx="3033640" cy="3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20073" y="6005150"/>
            <a:ext cx="372392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 meta- middle!</a:t>
            </a:r>
          </a:p>
        </p:txBody>
      </p:sp>
    </p:spTree>
    <p:extLst>
      <p:ext uri="{BB962C8B-B14F-4D97-AF65-F5344CB8AC3E}">
        <p14:creationId xmlns:p14="http://schemas.microsoft.com/office/powerpoint/2010/main" val="353483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Anaphase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Anaphase is the </a:t>
            </a:r>
            <a:r>
              <a:rPr lang="en-US" b="1" u="sng" dirty="0">
                <a:latin typeface="Arial" charset="0"/>
                <a:ea typeface="ＭＳ Ｐゴシック" charset="0"/>
              </a:rPr>
              <a:t>third</a:t>
            </a:r>
            <a:r>
              <a:rPr lang="en-US" dirty="0">
                <a:latin typeface="Arial" charset="0"/>
                <a:ea typeface="ＭＳ Ｐゴシック" charset="0"/>
              </a:rPr>
              <a:t> phase of mitosis.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sister chromatids </a:t>
            </a:r>
            <a:r>
              <a:rPr lang="en-US" b="1" u="sng" dirty="0">
                <a:latin typeface="Arial" charset="0"/>
                <a:ea typeface="ＭＳ Ｐゴシック" charset="0"/>
              </a:rPr>
              <a:t>separate</a:t>
            </a:r>
            <a:r>
              <a:rPr lang="en-US" dirty="0">
                <a:latin typeface="Arial" charset="0"/>
                <a:ea typeface="ＭＳ Ｐゴシック" charset="0"/>
              </a:rPr>
              <a:t> into individual chromosomes.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chromosomes continue to move until they have separated into </a:t>
            </a:r>
            <a:r>
              <a:rPr lang="en-US" b="1" u="sng" dirty="0">
                <a:latin typeface="Arial" charset="0"/>
                <a:ea typeface="ＭＳ Ｐゴシック" charset="0"/>
              </a:rPr>
              <a:t>two</a:t>
            </a:r>
            <a:r>
              <a:rPr lang="en-US" dirty="0">
                <a:latin typeface="Arial" charset="0"/>
                <a:ea typeface="ＭＳ Ｐゴシック" charset="0"/>
              </a:rPr>
              <a:t> groups.</a:t>
            </a:r>
          </a:p>
          <a:p>
            <a:endParaRPr lang="en-US" dirty="0"/>
          </a:p>
        </p:txBody>
      </p:sp>
      <p:pic>
        <p:nvPicPr>
          <p:cNvPr id="6" name="Picture 14" descr="p24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5481"/>
          <a:stretch>
            <a:fillRect/>
          </a:stretch>
        </p:blipFill>
        <p:spPr bwMode="auto">
          <a:xfrm>
            <a:off x="51054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31062" y="1440249"/>
            <a:ext cx="2305050" cy="1633537"/>
            <a:chOff x="4260850" y="1192213"/>
            <a:chExt cx="2305050" cy="16335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260850" y="1192213"/>
              <a:ext cx="17462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dirty="0"/>
                <a:t>Individual</a:t>
              </a:r>
            </a:p>
            <a:p>
              <a:pPr algn="ctr"/>
              <a:r>
                <a:rPr lang="en-US" b="1" dirty="0"/>
                <a:t>chromosomes</a:t>
              </a: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5511800" y="1803400"/>
              <a:ext cx="1054100" cy="1022350"/>
            </a:xfrm>
            <a:custGeom>
              <a:avLst/>
              <a:gdLst>
                <a:gd name="T0" fmla="*/ 0 w 664"/>
                <a:gd name="T1" fmla="*/ 2147483647 h 644"/>
                <a:gd name="T2" fmla="*/ 2147483647 w 664"/>
                <a:gd name="T3" fmla="*/ 0 h 644"/>
                <a:gd name="T4" fmla="*/ 2147483647 w 664"/>
                <a:gd name="T5" fmla="*/ 2147483647 h 6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4" h="644">
                  <a:moveTo>
                    <a:pt x="0" y="640"/>
                  </a:moveTo>
                  <a:lnTo>
                    <a:pt x="28" y="0"/>
                  </a:lnTo>
                  <a:lnTo>
                    <a:pt x="664" y="64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31808" y="5903471"/>
            <a:ext cx="519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Think Ana- apart!</a:t>
            </a:r>
          </a:p>
        </p:txBody>
      </p:sp>
    </p:spTree>
    <p:extLst>
      <p:ext uri="{BB962C8B-B14F-4D97-AF65-F5344CB8AC3E}">
        <p14:creationId xmlns:p14="http://schemas.microsoft.com/office/powerpoint/2010/main" val="44581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425" y="497574"/>
            <a:ext cx="8346375" cy="5628590"/>
          </a:xfrm>
        </p:spPr>
        <p:txBody>
          <a:bodyPr/>
          <a:lstStyle/>
          <a:p>
            <a:pPr lvl="2">
              <a:defRPr/>
            </a:pPr>
            <a:r>
              <a:rPr lang="en-US" sz="3200" dirty="0"/>
              <a:t>In eukaryotes, cell division occurs in </a:t>
            </a:r>
            <a:r>
              <a:rPr lang="en-US" sz="3200" b="1" u="sng" dirty="0"/>
              <a:t>two</a:t>
            </a:r>
            <a:r>
              <a:rPr lang="en-US" sz="3200" dirty="0"/>
              <a:t> major stages:</a:t>
            </a:r>
          </a:p>
          <a:p>
            <a:pPr marL="914400" lvl="2" indent="0">
              <a:buNone/>
              <a:defRPr/>
            </a:pPr>
            <a:endParaRPr lang="en-US" sz="3200" dirty="0"/>
          </a:p>
          <a:p>
            <a:pPr lvl="3">
              <a:defRPr/>
            </a:pPr>
            <a:r>
              <a:rPr lang="en-US" sz="2800" dirty="0"/>
              <a:t>The first stage, division of the cell nucleus, is called </a:t>
            </a:r>
            <a:r>
              <a:rPr lang="en-US" sz="2800" b="1" u="sng" dirty="0"/>
              <a:t>mitosis</a:t>
            </a:r>
            <a:r>
              <a:rPr lang="en-US" sz="2800" b="1" dirty="0"/>
              <a:t>.</a:t>
            </a:r>
          </a:p>
          <a:p>
            <a:pPr lvl="3">
              <a:defRPr/>
            </a:pPr>
            <a:r>
              <a:rPr lang="en-US" sz="2800" dirty="0"/>
              <a:t>The second stage, division of the cell cytoplasm, is called </a:t>
            </a:r>
            <a:r>
              <a:rPr lang="en-US" sz="2800" b="1" u="sng" dirty="0"/>
              <a:t>cytokinesis</a:t>
            </a:r>
            <a:r>
              <a:rPr lang="en-US" sz="2800" b="1" dirty="0"/>
              <a:t>.</a:t>
            </a:r>
          </a:p>
          <a:p>
            <a:pPr marL="914400" lvl="2" indent="0">
              <a:buNone/>
              <a:defRPr/>
            </a:pPr>
            <a:endParaRPr lang="en-US" b="1" dirty="0"/>
          </a:p>
          <a:p>
            <a:pPr marL="914400" lvl="2" indent="0">
              <a:buNone/>
              <a:defRPr/>
            </a:pPr>
            <a:endParaRPr lang="en-US" b="1" dirty="0"/>
          </a:p>
          <a:p>
            <a:pPr marL="914400" lvl="2" indent="0">
              <a:buNone/>
              <a:defRPr/>
            </a:pPr>
            <a:endParaRPr lang="en-US" b="1" dirty="0"/>
          </a:p>
          <a:p>
            <a:pPr marL="914400" lvl="2" indent="0"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*** Occurs in Somatic (Body) Cells</a:t>
            </a:r>
          </a:p>
        </p:txBody>
      </p:sp>
    </p:spTree>
    <p:extLst>
      <p:ext uri="{BB962C8B-B14F-4D97-AF65-F5344CB8AC3E}">
        <p14:creationId xmlns:p14="http://schemas.microsoft.com/office/powerpoint/2010/main" val="408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</a:rPr>
              <a:t>Telophase</a:t>
            </a:r>
            <a:r>
              <a:rPr lang="en-US" dirty="0">
                <a:latin typeface="Arial" charset="0"/>
                <a:ea typeface="ＭＳ Ｐゴシック" charset="0"/>
              </a:rPr>
              <a:t> is the </a:t>
            </a:r>
            <a:r>
              <a:rPr lang="en-US" b="1" u="sng" dirty="0">
                <a:latin typeface="Arial" charset="0"/>
                <a:ea typeface="ＭＳ Ｐゴシック" charset="0"/>
              </a:rPr>
              <a:t>fourth</a:t>
            </a:r>
            <a:r>
              <a:rPr lang="en-US" dirty="0">
                <a:latin typeface="Arial" charset="0"/>
                <a:ea typeface="ＭＳ Ｐゴシック" charset="0"/>
              </a:rPr>
              <a:t> and final phase of mitosis.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Chromosomes gather at opposite </a:t>
            </a:r>
            <a:r>
              <a:rPr lang="en-US" b="1" u="sng" dirty="0">
                <a:latin typeface="Arial" charset="0"/>
                <a:ea typeface="ＭＳ Ｐゴシック" charset="0"/>
              </a:rPr>
              <a:t>ends</a:t>
            </a:r>
            <a:r>
              <a:rPr lang="en-US" dirty="0">
                <a:latin typeface="Arial" charset="0"/>
                <a:ea typeface="ＭＳ Ｐゴシック" charset="0"/>
              </a:rPr>
              <a:t> of the cell and lose their distinct </a:t>
            </a:r>
            <a:r>
              <a:rPr lang="en-US" b="1" u="sng" dirty="0">
                <a:latin typeface="Arial" charset="0"/>
                <a:ea typeface="ＭＳ Ｐゴシック" charset="0"/>
              </a:rPr>
              <a:t>shape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 new </a:t>
            </a:r>
            <a:r>
              <a:rPr lang="en-US" b="1" u="sng" dirty="0">
                <a:latin typeface="Arial" charset="0"/>
                <a:ea typeface="ＭＳ Ｐゴシック" charset="0"/>
              </a:rPr>
              <a:t>nuclear envelope</a:t>
            </a:r>
            <a:r>
              <a:rPr lang="en-US" dirty="0">
                <a:latin typeface="Arial" charset="0"/>
                <a:ea typeface="ＭＳ Ｐゴシック" charset="0"/>
              </a:rPr>
              <a:t> forms around each cluster of chromosomes.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9" descr="p24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1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787217" y="3142568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39617" y="3294968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2017" y="3447368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44417" y="3599768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48126" y="3691426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1230" y="3812910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74093" y="3873652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18119" y="3965310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62145" y="4056968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12417" y="4148626"/>
            <a:ext cx="144026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37301" y="2474772"/>
            <a:ext cx="549916" cy="667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98187" y="2042669"/>
            <a:ext cx="19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Cleavage furrow</a:t>
            </a:r>
          </a:p>
        </p:txBody>
      </p:sp>
    </p:spTree>
    <p:extLst>
      <p:ext uri="{BB962C8B-B14F-4D97-AF65-F5344CB8AC3E}">
        <p14:creationId xmlns:p14="http://schemas.microsoft.com/office/powerpoint/2010/main" val="232886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ＭＳ Ｐゴシック" charset="0"/>
              </a:rPr>
              <a:t>During cytokinesis, the cytoplasm </a:t>
            </a:r>
            <a:r>
              <a:rPr lang="en-US" b="1" u="sng" dirty="0">
                <a:latin typeface="Arial" charset="0"/>
                <a:ea typeface="ＭＳ Ｐゴシック" charset="0"/>
              </a:rPr>
              <a:t>pinches</a:t>
            </a:r>
            <a:r>
              <a:rPr lang="en-US" dirty="0">
                <a:latin typeface="Arial" charset="0"/>
                <a:ea typeface="ＭＳ Ｐゴシック" charset="0"/>
              </a:rPr>
              <a:t> in half.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Each daughter cell has an </a:t>
            </a:r>
            <a:r>
              <a:rPr lang="en-US" b="1" u="sng" dirty="0">
                <a:latin typeface="Arial" charset="0"/>
                <a:ea typeface="ＭＳ Ｐゴシック" charset="0"/>
              </a:rPr>
              <a:t>identical</a:t>
            </a:r>
            <a:r>
              <a:rPr lang="en-US" dirty="0">
                <a:latin typeface="Arial" charset="0"/>
                <a:ea typeface="ＭＳ Ｐゴシック" charset="0"/>
              </a:rPr>
              <a:t> set of duplicate chromosomes.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Usually occurs at the same time as </a:t>
            </a:r>
            <a:r>
              <a:rPr lang="en-US" dirty="0" err="1">
                <a:latin typeface="Arial" charset="0"/>
                <a:ea typeface="ＭＳ Ｐゴシック" charset="0"/>
              </a:rPr>
              <a:t>telophase</a:t>
            </a: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21" descr="p24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37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39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In plants, a structure known as the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cell plate</a:t>
            </a:r>
            <a:r>
              <a:rPr lang="en-US" sz="2400" dirty="0">
                <a:latin typeface="Arial" charset="0"/>
                <a:ea typeface="ＭＳ Ｐゴシック" charset="0"/>
              </a:rPr>
              <a:t> forms midway between the divided nuclei.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The cell plate gradually develops into a separating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membrane</a:t>
            </a:r>
            <a:r>
              <a:rPr lang="en-US" sz="2400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A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cell wall</a:t>
            </a:r>
            <a:r>
              <a:rPr lang="en-US" sz="2400" dirty="0">
                <a:latin typeface="Arial" charset="0"/>
                <a:ea typeface="ＭＳ Ｐゴシック" charset="0"/>
              </a:rPr>
              <a:t> then begins to appear in the cell plate.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sb4505f1 [Converte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2548" b="4585"/>
          <a:stretch>
            <a:fillRect/>
          </a:stretch>
        </p:blipFill>
        <p:spPr>
          <a:xfrm>
            <a:off x="2475833" y="3881074"/>
            <a:ext cx="3881776" cy="27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68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8FD3-905A-0E64-D22B-29F96C1D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D2815-16C5-DD27-3C54-1BABDBEF9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061-3151-2FF4-A184-D5871F97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A1FA8-1304-4130-EAE7-09468EED2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5724"/>
            <a:ext cx="8915400" cy="668655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2C1F8-F3C7-8C2C-F581-75546CB1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1"/>
            <a:ext cx="8686800" cy="54283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wavy" dirty="0"/>
              <a:t>Goal of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to create 2 new somatic cells (daughter cells) exactly like the parent cell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3540178"/>
            <a:ext cx="30607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new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011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/>
              <a:t>About 2 trillion cells are produced by an adult human body every day! (this is about 25 million new cells per second)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/>
              <a:t>These new cells are formed when older cells divide for growth, development, or repair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5" y="4360313"/>
            <a:ext cx="3320255" cy="22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96" y="4360313"/>
            <a:ext cx="3301500" cy="222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4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Chromatin </a:t>
            </a:r>
            <a:r>
              <a:rPr lang="en-US" dirty="0" err="1"/>
              <a:t>vs</a:t>
            </a:r>
            <a:r>
              <a:rPr lang="en-US" dirty="0"/>
              <a:t>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254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Genetic information is passed from one generation to the next on </a:t>
            </a:r>
            <a:r>
              <a:rPr lang="en-US" b="1" u="sng" dirty="0">
                <a:latin typeface="Arial" charset="0"/>
                <a:ea typeface="ＭＳ Ｐゴシック" charset="0"/>
              </a:rPr>
              <a:t>chromosomes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Before cell division, each chromosome is duplicated, or </a:t>
            </a:r>
            <a:r>
              <a:rPr lang="en-US" b="1" u="sng" dirty="0">
                <a:latin typeface="Arial" charset="0"/>
                <a:ea typeface="ＭＳ Ｐゴシック" charset="0"/>
              </a:rPr>
              <a:t>copied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44" y="3862741"/>
            <a:ext cx="3788540" cy="284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5" y="3862741"/>
            <a:ext cx="3665013" cy="29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9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822"/>
            <a:ext cx="8229600" cy="5733342"/>
          </a:xfrm>
        </p:spPr>
        <p:txBody>
          <a:bodyPr/>
          <a:lstStyle/>
          <a:p>
            <a:pPr indent="0"/>
            <a:r>
              <a:rPr lang="en-US" dirty="0">
                <a:latin typeface="Arial" charset="0"/>
                <a:ea typeface="ＭＳ Ｐゴシック" charset="0"/>
              </a:rPr>
              <a:t>Each chromosome consists of two identical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b="1" u="sng" dirty="0">
                <a:latin typeface="Arial" charset="0"/>
                <a:ea typeface="ＭＳ Ｐゴシック" charset="0"/>
              </a:rPr>
              <a:t>sister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</a:rPr>
              <a:t> chromatids.</a:t>
            </a:r>
          </a:p>
          <a:p>
            <a:pPr indent="0"/>
            <a:r>
              <a:rPr lang="en-US" dirty="0">
                <a:latin typeface="Arial" charset="0"/>
                <a:ea typeface="ＭＳ Ｐゴシック" charset="0"/>
              </a:rPr>
              <a:t>Each pair of chromatids is attached at an area called the </a:t>
            </a:r>
            <a:r>
              <a:rPr lang="en-US" b="1" u="sng" dirty="0">
                <a:latin typeface="Arial" charset="0"/>
                <a:ea typeface="ＭＳ Ｐゴシック" charset="0"/>
              </a:rPr>
              <a:t>centromere</a:t>
            </a:r>
            <a:r>
              <a:rPr lang="en-US" b="1" dirty="0">
                <a:latin typeface="Arial" charset="0"/>
                <a:ea typeface="ＭＳ Ｐゴシック" charset="0"/>
              </a:rPr>
              <a:t>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3" descr="p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40" y="2540243"/>
            <a:ext cx="3506758" cy="413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28695" y="2683521"/>
            <a:ext cx="1925602" cy="3656012"/>
            <a:chOff x="6461125" y="1501775"/>
            <a:chExt cx="2520950" cy="3990975"/>
          </a:xfrm>
        </p:grpSpPr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6867525" y="1501775"/>
              <a:ext cx="211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Sister chromatids</a:t>
              </a: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6897688" y="1836738"/>
              <a:ext cx="996950" cy="2101850"/>
            </a:xfrm>
            <a:custGeom>
              <a:avLst/>
              <a:gdLst>
                <a:gd name="T0" fmla="*/ 0 w 628"/>
                <a:gd name="T1" fmla="*/ 2147483647 h 1324"/>
                <a:gd name="T2" fmla="*/ 2147483647 w 628"/>
                <a:gd name="T3" fmla="*/ 0 h 1324"/>
                <a:gd name="T4" fmla="*/ 2147483647 w 628"/>
                <a:gd name="T5" fmla="*/ 2147483647 h 13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8" h="1324">
                  <a:moveTo>
                    <a:pt x="0" y="920"/>
                  </a:moveTo>
                  <a:lnTo>
                    <a:pt x="628" y="0"/>
                  </a:lnTo>
                  <a:lnTo>
                    <a:pt x="276" y="132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461125" y="5126038"/>
              <a:ext cx="1466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Centromere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6577013" y="3406775"/>
              <a:ext cx="581025" cy="1779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9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386"/>
            <a:ext cx="8229600" cy="5654778"/>
          </a:xfrm>
        </p:spPr>
        <p:txBody>
          <a:bodyPr/>
          <a:lstStyle/>
          <a:p>
            <a:pPr lvl="1" indent="0"/>
            <a:r>
              <a:rPr lang="en-US" dirty="0">
                <a:latin typeface="Arial" charset="0"/>
                <a:ea typeface="ＭＳ Ｐゴシック" charset="0"/>
              </a:rPr>
              <a:t>When the cell divides, the chromatids </a:t>
            </a:r>
            <a:r>
              <a:rPr lang="en-US" b="1" u="sng" dirty="0">
                <a:latin typeface="Arial" charset="0"/>
                <a:ea typeface="ＭＳ Ｐゴシック" charset="0"/>
              </a:rPr>
              <a:t>separate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 lvl="1" indent="0"/>
            <a:r>
              <a:rPr lang="en-US" dirty="0">
                <a:latin typeface="Arial" charset="0"/>
                <a:ea typeface="ＭＳ Ｐゴシック" charset="0"/>
              </a:rPr>
              <a:t>Each new cell gets </a:t>
            </a:r>
            <a:r>
              <a:rPr lang="en-US" b="1" u="sng" dirty="0">
                <a:latin typeface="Arial" charset="0"/>
                <a:ea typeface="ＭＳ Ｐゴシック" charset="0"/>
              </a:rPr>
              <a:t>one</a:t>
            </a:r>
            <a:r>
              <a:rPr lang="en-US" dirty="0">
                <a:latin typeface="Arial" charset="0"/>
                <a:ea typeface="ＭＳ Ｐゴシック" charset="0"/>
              </a:rPr>
              <a:t> chromatid.</a:t>
            </a:r>
          </a:p>
          <a:p>
            <a:pPr lvl="1" indent="0"/>
            <a:endParaRPr lang="en-US" dirty="0">
              <a:latin typeface="Arial" charset="0"/>
              <a:ea typeface="ＭＳ Ｐゴシック" charset="0"/>
            </a:endParaRPr>
          </a:p>
          <a:p>
            <a:pPr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D12CB"/>
                </a:solidFill>
                <a:latin typeface="Arial" charset="0"/>
                <a:ea typeface="ＭＳ Ｐゴシック" charset="0"/>
              </a:rPr>
              <a:t>The Cell Cycle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b="1" u="sng" dirty="0">
                <a:latin typeface="Arial" charset="0"/>
                <a:ea typeface="ＭＳ Ｐゴシック" charset="0"/>
              </a:rPr>
              <a:t>cell cycle</a:t>
            </a:r>
            <a:r>
              <a:rPr lang="en-US" dirty="0">
                <a:latin typeface="Arial" charset="0"/>
                <a:ea typeface="ＭＳ Ｐゴシック" charset="0"/>
              </a:rPr>
              <a:t> is the series of events that cells go through as they grow and divide.</a:t>
            </a:r>
          </a:p>
          <a:p>
            <a:pPr marL="914400" lvl="2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r>
              <a:rPr lang="en-US" b="1" u="sng" dirty="0">
                <a:latin typeface="Arial" charset="0"/>
                <a:ea typeface="ＭＳ Ｐゴシック" charset="0"/>
              </a:rPr>
              <a:t>Interphase</a:t>
            </a:r>
            <a:r>
              <a:rPr lang="en-US" dirty="0">
                <a:latin typeface="Arial" charset="0"/>
                <a:ea typeface="ＭＳ Ｐゴシック" charset="0"/>
              </a:rPr>
              <a:t> is the period of growth that occurs between cell divisions.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during the cell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2">
              <a:buFontTx/>
              <a:buChar char="•"/>
            </a:pPr>
            <a:r>
              <a:rPr lang="en-US" sz="2800" dirty="0"/>
              <a:t> a cell </a:t>
            </a:r>
            <a:r>
              <a:rPr lang="en-US" sz="2800" b="1" u="sng" dirty="0"/>
              <a:t>grows</a:t>
            </a:r>
          </a:p>
          <a:p>
            <a:pPr lvl="2"/>
            <a:endParaRPr lang="en-US" sz="2800" dirty="0"/>
          </a:p>
          <a:p>
            <a:pPr lvl="2">
              <a:buFontTx/>
              <a:buChar char="•"/>
            </a:pPr>
            <a:r>
              <a:rPr lang="en-US" sz="2800" dirty="0"/>
              <a:t> </a:t>
            </a:r>
            <a:r>
              <a:rPr lang="en-US" sz="2800" b="1" u="sng" dirty="0"/>
              <a:t>prepares</a:t>
            </a:r>
            <a:r>
              <a:rPr lang="en-US" sz="2800" dirty="0"/>
              <a:t> for division</a:t>
            </a:r>
          </a:p>
          <a:p>
            <a:pPr lvl="2"/>
            <a:endParaRPr lang="en-US" sz="2800" dirty="0"/>
          </a:p>
          <a:p>
            <a:pPr lvl="2">
              <a:buFontTx/>
              <a:buChar char="•"/>
            </a:pPr>
            <a:r>
              <a:rPr lang="en-US" sz="2800" dirty="0"/>
              <a:t> divides to form </a:t>
            </a:r>
            <a:r>
              <a:rPr lang="en-US" sz="2800" b="1" u="sng" dirty="0"/>
              <a:t>two</a:t>
            </a:r>
            <a:r>
              <a:rPr lang="en-US" sz="2800" dirty="0"/>
              <a:t> daughter cells, each of        which begins the cycle again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2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57" y="4108254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cell cycle consists of four phases:</a:t>
            </a:r>
          </a:p>
          <a:p>
            <a:pPr lvl="1"/>
            <a:r>
              <a:rPr lang="en-US" b="1" u="sng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G</a:t>
            </a:r>
            <a:r>
              <a:rPr lang="en-US" b="1" u="sng" baseline="-250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(First Gap Phase)</a:t>
            </a:r>
          </a:p>
          <a:p>
            <a:pPr lvl="1"/>
            <a:r>
              <a:rPr lang="en-US" b="1" u="sng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Phase</a:t>
            </a:r>
          </a:p>
          <a:p>
            <a:pPr lvl="1"/>
            <a:r>
              <a:rPr lang="en-US" b="1" u="sng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G</a:t>
            </a:r>
            <a:r>
              <a:rPr lang="en-US" b="1" u="sng" baseline="-250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(Second Gap Phase)</a:t>
            </a:r>
          </a:p>
          <a:p>
            <a:pPr lvl="1"/>
            <a:r>
              <a:rPr lang="en-US" b="1" u="sng" dirty="0">
                <a:latin typeface="Arial" charset="0"/>
                <a:ea typeface="ＭＳ Ｐゴシック" charset="0"/>
              </a:rPr>
              <a:t>M </a:t>
            </a:r>
            <a:r>
              <a:rPr lang="en-US" dirty="0">
                <a:latin typeface="Arial" charset="0"/>
                <a:ea typeface="ＭＳ Ｐゴシック" charset="0"/>
              </a:rPr>
              <a:t>Phase</a:t>
            </a:r>
            <a:endParaRPr lang="en-US" i="1" dirty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65944" y="5950883"/>
            <a:ext cx="1715216" cy="34044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65944" y="4631198"/>
            <a:ext cx="1322419" cy="6939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6496" y="5176367"/>
            <a:ext cx="162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Interphase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E46B6-2FB6-4848-889D-75B808CF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404316"/>
            <a:ext cx="697831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626</Words>
  <Application>Microsoft Office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Franklin Gothic Book</vt:lpstr>
      <vt:lpstr>Franklin Gothic Medium</vt:lpstr>
      <vt:lpstr>Office Theme</vt:lpstr>
      <vt:lpstr>Cell Division</vt:lpstr>
      <vt:lpstr>PowerPoint Presentation</vt:lpstr>
      <vt:lpstr>Goal of the cell cycle</vt:lpstr>
      <vt:lpstr>Formation of new cells</vt:lpstr>
      <vt:lpstr>Chromatin vs Chromosomes</vt:lpstr>
      <vt:lpstr>PowerPoint Presentation</vt:lpstr>
      <vt:lpstr>PowerPoint Presentation</vt:lpstr>
      <vt:lpstr>What happens during the cell cycle?</vt:lpstr>
      <vt:lpstr>PowerPoint Presentation</vt:lpstr>
      <vt:lpstr>Events of the cell cycle</vt:lpstr>
      <vt:lpstr>PowerPoint Presentation</vt:lpstr>
      <vt:lpstr>PowerPoint Presentation</vt:lpstr>
      <vt:lpstr>Cell Cycle Diagram</vt:lpstr>
      <vt:lpstr> What are the four phases of mitosis? </vt:lpstr>
      <vt:lpstr>Mitosis (M phase)</vt:lpstr>
      <vt:lpstr>Prophase</vt:lpstr>
      <vt:lpstr>PowerPoint Presentation</vt:lpstr>
      <vt:lpstr>Metaphase </vt:lpstr>
      <vt:lpstr>Anaphase</vt:lpstr>
      <vt:lpstr>Telophase</vt:lpstr>
      <vt:lpstr>Cytokinesis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</dc:title>
  <dc:creator>Courtney Jircik</dc:creator>
  <cp:lastModifiedBy>Tristan Drusky (Dunwoody High)</cp:lastModifiedBy>
  <cp:revision>11</cp:revision>
  <dcterms:created xsi:type="dcterms:W3CDTF">2011-11-08T00:49:48Z</dcterms:created>
  <dcterms:modified xsi:type="dcterms:W3CDTF">2023-09-19T13:24:35Z</dcterms:modified>
</cp:coreProperties>
</file>