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6858000" cx="9144000"/>
  <p:notesSz cx="6858000" cy="9144000"/>
  <p:embeddedFontLst>
    <p:embeddedFont>
      <p:font typeface="Montserrat Black"/>
      <p:bold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">
          <p15:clr>
            <a:srgbClr val="000000"/>
          </p15:clr>
        </p15:guide>
        <p15:guide id="2" pos="624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1" roundtripDataSignature="AMtx7mgWj0UfRZbRbWX3PcZ0eCWFCm2p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" orient="horz"/>
        <p:guide pos="6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Black-boldItalic.fntdata"/><Relationship Id="rId20" Type="http://schemas.openxmlformats.org/officeDocument/2006/relationships/slide" Target="slides/slide14.xml"/><Relationship Id="rId41" Type="http://customschemas.google.com/relationships/presentationmetadata" Target="meta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MontserratBlack-bold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7bb3bbb143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7bb3bbb14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17bb3bbb143_0_0:notes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7bb3bbb143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g17bb3bbb143_0_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  <p:sp>
        <p:nvSpPr>
          <p:cNvPr id="49" name="Google Shape;49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0" name="Google Shape;5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  <p:sp>
        <p:nvSpPr>
          <p:cNvPr id="57" name="Google Shape;57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8" name="Google Shape;5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  <p:sp>
        <p:nvSpPr>
          <p:cNvPr id="68" name="Google Shape;68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9" name="Google Shape;6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  <p:sp>
        <p:nvSpPr>
          <p:cNvPr id="76" name="Google Shape;76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7" name="Google Shape;7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  <p:sp>
        <p:nvSpPr>
          <p:cNvPr id="85" name="Google Shape;8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6" name="Google Shape;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  <p:sp>
        <p:nvSpPr>
          <p:cNvPr id="96" name="Google Shape;9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7" name="Google Shape;9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7"/>
          <p:cNvSpPr txBox="1"/>
          <p:nvPr>
            <p:ph type="title"/>
          </p:nvPr>
        </p:nvSpPr>
        <p:spPr>
          <a:xfrm>
            <a:off x="152400" y="914400"/>
            <a:ext cx="868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47"/>
          <p:cNvSpPr txBox="1"/>
          <p:nvPr>
            <p:ph idx="1" type="body"/>
          </p:nvPr>
        </p:nvSpPr>
        <p:spPr>
          <a:xfrm>
            <a:off x="533400" y="1743075"/>
            <a:ext cx="8305800" cy="199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 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7_jfu308ig8m"/>
          <p:cNvSpPr txBox="1"/>
          <p:nvPr>
            <p:ph type="title"/>
          </p:nvPr>
        </p:nvSpPr>
        <p:spPr>
          <a:xfrm>
            <a:off x="152400" y="914400"/>
            <a:ext cx="868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47_jfu308ig8m"/>
          <p:cNvSpPr txBox="1"/>
          <p:nvPr>
            <p:ph idx="1" type="body"/>
          </p:nvPr>
        </p:nvSpPr>
        <p:spPr>
          <a:xfrm>
            <a:off x="533400" y="1743075"/>
            <a:ext cx="8305800" cy="199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showMasterSp="0" type="txAndObj">
  <p:cSld name="TEXT_AND_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9"/>
          <p:cNvSpPr txBox="1"/>
          <p:nvPr>
            <p:ph type="title"/>
          </p:nvPr>
        </p:nvSpPr>
        <p:spPr>
          <a:xfrm>
            <a:off x="152400" y="914400"/>
            <a:ext cx="868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49"/>
          <p:cNvSpPr txBox="1"/>
          <p:nvPr>
            <p:ph idx="1" type="body"/>
          </p:nvPr>
        </p:nvSpPr>
        <p:spPr>
          <a:xfrm>
            <a:off x="533400" y="1743075"/>
            <a:ext cx="4076700" cy="199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9"/>
          <p:cNvSpPr txBox="1"/>
          <p:nvPr>
            <p:ph idx="2" type="body"/>
          </p:nvPr>
        </p:nvSpPr>
        <p:spPr>
          <a:xfrm>
            <a:off x="4762500" y="1743075"/>
            <a:ext cx="4076700" cy="199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/>
          <p:nvPr>
            <p:ph type="title"/>
          </p:nvPr>
        </p:nvSpPr>
        <p:spPr>
          <a:xfrm>
            <a:off x="152400" y="914400"/>
            <a:ext cx="868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6"/>
          <p:cNvSpPr txBox="1"/>
          <p:nvPr>
            <p:ph idx="1" type="body"/>
          </p:nvPr>
        </p:nvSpPr>
        <p:spPr>
          <a:xfrm>
            <a:off x="533400" y="1743075"/>
            <a:ext cx="8305800" cy="199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8"/>
          <p:cNvSpPr txBox="1"/>
          <p:nvPr>
            <p:ph type="title"/>
          </p:nvPr>
        </p:nvSpPr>
        <p:spPr>
          <a:xfrm>
            <a:off x="152400" y="914400"/>
            <a:ext cx="868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48"/>
          <p:cNvSpPr txBox="1"/>
          <p:nvPr>
            <p:ph idx="1" type="body"/>
          </p:nvPr>
        </p:nvSpPr>
        <p:spPr>
          <a:xfrm>
            <a:off x="533400" y="1743075"/>
            <a:ext cx="8305800" cy="199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"/>
          <p:cNvSpPr txBox="1"/>
          <p:nvPr/>
        </p:nvSpPr>
        <p:spPr>
          <a:xfrm>
            <a:off x="533400" y="800100"/>
            <a:ext cx="86106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186496"/>
                </a:solidFill>
              </a:rPr>
              <a:t>Population: All members of a species that live in a particular area</a:t>
            </a:r>
            <a:r>
              <a:rPr b="1" i="0" lang="en-US" sz="2400" u="none" cap="none" strike="noStrik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i="0" lang="en-US" sz="2400" u="none" cap="none" strike="noStrik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400" u="none" cap="none" strike="noStrike">
              <a:solidFill>
                <a:srgbClr val="186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Char char="●"/>
            </a:pPr>
            <a:r>
              <a:rPr b="1" lang="en-US" sz="2400">
                <a:solidFill>
                  <a:srgbClr val="186496"/>
                </a:solidFill>
              </a:rPr>
              <a:t>A population contains a range of phenotypes.</a:t>
            </a:r>
            <a:endParaRPr b="1" sz="2400">
              <a:solidFill>
                <a:srgbClr val="186496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population shares a common gene pool.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</a:rPr>
              <a:t>Genetic variation increases  the chance that some individuals will survive.</a:t>
            </a:r>
            <a:endParaRPr b="1" sz="2400">
              <a:solidFill>
                <a:schemeClr val="dk1"/>
              </a:solidFill>
            </a:endParaRPr>
          </a:p>
        </p:txBody>
      </p:sp>
      <p:pic>
        <p:nvPicPr>
          <p:cNvPr descr="bhspe-0411co-001" id="30" name="Google Shape;3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3807000"/>
            <a:ext cx="6705600" cy="257792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Genetic Variation in Populations</a:t>
            </a:r>
            <a:endParaRPr sz="34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 txBox="1"/>
          <p:nvPr>
            <p:ph type="title"/>
          </p:nvPr>
        </p:nvSpPr>
        <p:spPr>
          <a:xfrm>
            <a:off x="254000" y="787400"/>
            <a:ext cx="8890000" cy="831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4162" lvl="0" marL="2841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rPr>
              <a:t>Gene flow is the movement of alleles between populations. </a:t>
            </a:r>
            <a:endParaRPr/>
          </a:p>
        </p:txBody>
      </p:sp>
      <p:sp>
        <p:nvSpPr>
          <p:cNvPr id="112" name="Google Shape;112;p13"/>
          <p:cNvSpPr txBox="1"/>
          <p:nvPr>
            <p:ph idx="1" type="body"/>
          </p:nvPr>
        </p:nvSpPr>
        <p:spPr>
          <a:xfrm>
            <a:off x="560400" y="2729375"/>
            <a:ext cx="39624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 flow occurs when individuals join new populations and reproduce.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gene flow increases the chance that two populations will evolve into different species.</a:t>
            </a:r>
            <a:endParaRPr/>
          </a:p>
        </p:txBody>
      </p:sp>
      <p:grpSp>
        <p:nvGrpSpPr>
          <p:cNvPr id="113" name="Google Shape;113;p13"/>
          <p:cNvGrpSpPr/>
          <p:nvPr/>
        </p:nvGrpSpPr>
        <p:grpSpPr>
          <a:xfrm>
            <a:off x="4402137" y="1787525"/>
            <a:ext cx="4724400" cy="4721225"/>
            <a:chOff x="2773" y="1126"/>
            <a:chExt cx="2976" cy="2974"/>
          </a:xfrm>
        </p:grpSpPr>
        <p:pic>
          <p:nvPicPr>
            <p:cNvPr descr="bhspe-041103-002" id="114" name="Google Shape;114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73" y="1126"/>
              <a:ext cx="2976" cy="2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13"/>
            <p:cNvSpPr txBox="1"/>
            <p:nvPr/>
          </p:nvSpPr>
          <p:spPr>
            <a:xfrm>
              <a:off x="3696" y="3888"/>
              <a:ext cx="1267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bald eagle migration</a:t>
              </a:r>
              <a:endParaRPr/>
            </a:p>
          </p:txBody>
        </p:sp>
      </p:grpSp>
      <p:sp>
        <p:nvSpPr>
          <p:cNvPr id="116" name="Google Shape;116;p13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Mechanisms of Evolution: Gene Flow (Migration)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/>
          <p:nvPr>
            <p:ph type="title"/>
          </p:nvPr>
        </p:nvSpPr>
        <p:spPr>
          <a:xfrm>
            <a:off x="254000" y="773112"/>
            <a:ext cx="8889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4162" lvl="0" marL="2841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rPr>
              <a:t>Genetic drift is a change in allele (g</a:t>
            </a:r>
            <a:r>
              <a:rPr lang="en-US"/>
              <a:t>ene) </a:t>
            </a:r>
            <a:r>
              <a:rPr b="1" i="0" lang="en-US" sz="2400" u="non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rPr>
              <a:t>frequencies due to chance. A gene can become common in a population by chance.</a:t>
            </a:r>
            <a:endParaRPr/>
          </a:p>
        </p:txBody>
      </p:sp>
      <p:sp>
        <p:nvSpPr>
          <p:cNvPr id="122" name="Google Shape;122;p14"/>
          <p:cNvSpPr txBox="1"/>
          <p:nvPr>
            <p:ph idx="1" type="body"/>
          </p:nvPr>
        </p:nvSpPr>
        <p:spPr>
          <a:xfrm>
            <a:off x="393650" y="1973700"/>
            <a:ext cx="8610600" cy="4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 drift causes a loss of genetic diversity.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most common in small populations.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population bottleneck can lead to genetic drift.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occurs when an event</a:t>
            </a:r>
            <a:r>
              <a:rPr lang="en-US"/>
              <a:t>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drastically reduces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 size.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bottleneck effect is</a:t>
            </a:r>
            <a:r>
              <a:rPr lang="en-US"/>
              <a:t>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 drift that 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occurs</a:t>
            </a:r>
            <a:r>
              <a:rPr lang="en-US"/>
              <a:t>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a  bottleneck event.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	Population experiences a storm, sickness,</a:t>
            </a:r>
            <a:endParaRPr/>
          </a:p>
          <a:p>
            <a:pPr indent="0" lvl="0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overhunting that causes it to decrease to </a:t>
            </a:r>
            <a:endParaRPr/>
          </a:p>
          <a:p>
            <a:pPr indent="0" lvl="0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just a few individuals.</a:t>
            </a:r>
            <a:endParaRPr/>
          </a:p>
        </p:txBody>
      </p:sp>
      <p:pic>
        <p:nvPicPr>
          <p:cNvPr descr="336.gif                                                        0006B018 Macintosh                      BEB7E0B0:" id="123" name="Google Shape;12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5000" y="3411600"/>
            <a:ext cx="1455600" cy="329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4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Mechanisms of Evolution: Genetic Drift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7bb3bbb143_0_0"/>
          <p:cNvSpPr txBox="1"/>
          <p:nvPr>
            <p:ph type="title"/>
          </p:nvPr>
        </p:nvSpPr>
        <p:spPr>
          <a:xfrm>
            <a:off x="152400" y="914400"/>
            <a:ext cx="8686800" cy="98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Genetic Drift Example</a:t>
            </a:r>
            <a:endParaRPr b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17bb3bbb143_0_0"/>
          <p:cNvSpPr txBox="1"/>
          <p:nvPr>
            <p:ph idx="1" type="body"/>
          </p:nvPr>
        </p:nvSpPr>
        <p:spPr>
          <a:xfrm>
            <a:off x="533400" y="1743075"/>
            <a:ext cx="8305800" cy="406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Population of green and brown beetles: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Several green beetles were killed when someone stepped on them and thus produced no offspring.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The next generation would have a few more brown beetles than the previous generations, just by chance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These chance changes from generation to generation are known as genetic drift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 txBox="1"/>
          <p:nvPr>
            <p:ph idx="1" type="body"/>
          </p:nvPr>
        </p:nvSpPr>
        <p:spPr>
          <a:xfrm>
            <a:off x="231775" y="848525"/>
            <a:ext cx="86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founding of a small population can lead to genetic drift.</a:t>
            </a:r>
            <a:endParaRPr/>
          </a:p>
        </p:txBody>
      </p:sp>
      <p:pic>
        <p:nvPicPr>
          <p:cNvPr descr="bhspe-041103-006" id="137" name="Google Shape;13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3276600"/>
            <a:ext cx="8007350" cy="301783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5"/>
          <p:cNvSpPr txBox="1"/>
          <p:nvPr/>
        </p:nvSpPr>
        <p:spPr>
          <a:xfrm>
            <a:off x="231775" y="1347775"/>
            <a:ext cx="8610600" cy="2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occurs when a few individuals start a new population.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solidFill>
                  <a:schemeClr val="dk1"/>
                </a:solidFill>
              </a:rPr>
              <a:t>Their allele frequencies may be different than that of the original population</a:t>
            </a:r>
            <a:endParaRPr sz="2400">
              <a:solidFill>
                <a:schemeClr val="dk1"/>
              </a:solidFill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solidFill>
                  <a:schemeClr val="dk1"/>
                </a:solidFill>
              </a:rPr>
              <a:t>By chance, the new population will have different frequencies than the original group.</a:t>
            </a:r>
            <a:endParaRPr sz="2400">
              <a:solidFill>
                <a:schemeClr val="dk1"/>
              </a:solidFill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founder effect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genetic drift that occurs after start of new population.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Mechanisms of Evolution: Genetic Drift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>
            <p:ph type="title"/>
          </p:nvPr>
        </p:nvSpPr>
        <p:spPr>
          <a:xfrm>
            <a:off x="254000" y="785812"/>
            <a:ext cx="8889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4162" lvl="0" marL="2841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rPr>
              <a:t>Sexual selection occurs when certain traits increase mating success. S</a:t>
            </a:r>
            <a:r>
              <a:rPr lang="en-US"/>
              <a:t>election based on heritable traits (size, strength, coloration)</a:t>
            </a:r>
            <a:endParaRPr/>
          </a:p>
        </p:txBody>
      </p:sp>
      <p:sp>
        <p:nvSpPr>
          <p:cNvPr id="145" name="Google Shape;145;p17"/>
          <p:cNvSpPr txBox="1"/>
          <p:nvPr>
            <p:ph idx="1" type="body"/>
          </p:nvPr>
        </p:nvSpPr>
        <p:spPr>
          <a:xfrm>
            <a:off x="452400" y="2091150"/>
            <a:ext cx="41910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Sexual selection occurs due to higher cost of reproduction for females.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males produce many sperm continuously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females are more limited in potential offspring each cycle</a:t>
            </a:r>
            <a:endParaRPr/>
          </a:p>
        </p:txBody>
      </p:sp>
      <p:pic>
        <p:nvPicPr>
          <p:cNvPr descr="339.jpg                                                        0006B018 Macintosh                      BEB7E0B0:" id="146" name="Google Shape;14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8062" y="1828800"/>
            <a:ext cx="417353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Mechanisms of Evolution: Sexual Selection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>
            <p:ph idx="1" type="body"/>
          </p:nvPr>
        </p:nvSpPr>
        <p:spPr>
          <a:xfrm>
            <a:off x="128400" y="848525"/>
            <a:ext cx="86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two types of sexual selection.</a:t>
            </a:r>
            <a:endParaRPr/>
          </a:p>
        </p:txBody>
      </p:sp>
      <p:pic>
        <p:nvPicPr>
          <p:cNvPr descr="bhspe-041103-005" id="153" name="Google Shape;15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7000" y="5005250"/>
            <a:ext cx="4296600" cy="16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 txBox="1"/>
          <p:nvPr/>
        </p:nvSpPr>
        <p:spPr>
          <a:xfrm>
            <a:off x="533400" y="1473200"/>
            <a:ext cx="86106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intrasexual selection: competition among males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Females increase their fitness by increasing the quality of their offspring by choosing superior male mates (choosier when finding a mate)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intersexual selection: males display certain traits to females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Males increase their fitness by maximizing the quantity of offspring produced→Males are showier (antlers, lion’s mane, colorful feathers)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Mechanisms of Evolution: Sexual Selection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/>
          <p:nvPr/>
        </p:nvSpPr>
        <p:spPr>
          <a:xfrm>
            <a:off x="533400" y="800100"/>
            <a:ext cx="86106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186496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186496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186496"/>
                </a:solidFill>
              </a:rPr>
              <a:t>If a population is NOT evolving, allele frequencies in the genepool do not change= Genetic Equilibrium</a:t>
            </a:r>
            <a:br>
              <a:rPr b="1" i="0" lang="en-US" sz="2400" u="none" cap="none" strike="noStrik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400" u="none" cap="none" strike="noStrike">
              <a:solidFill>
                <a:srgbClr val="186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Hardy-Weinberg equili</a:t>
            </a:r>
            <a:r>
              <a:rPr b="1" lang="en-US" sz="2400"/>
              <a:t>brium states that allele frequencies remain constant unless one or more factors cause those frequencies to change (Predict genotype frequencies in populations)</a:t>
            </a:r>
            <a:endParaRPr b="1" sz="2400"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None/>
            </a:pPr>
            <a:r>
              <a:t/>
            </a:r>
            <a:endParaRPr b="1" sz="2400"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None/>
            </a:pPr>
            <a:r>
              <a:t/>
            </a:r>
            <a:endParaRPr b="1" sz="2400"/>
          </a:p>
        </p:txBody>
      </p:sp>
      <p:pic>
        <p:nvPicPr>
          <p:cNvPr descr="bhspe-0411co-001" id="161" name="Google Shape;16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1550" y="4869175"/>
            <a:ext cx="3820900" cy="170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Evolution vs. Genetic Equilibrium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type="title"/>
          </p:nvPr>
        </p:nvSpPr>
        <p:spPr>
          <a:xfrm>
            <a:off x="254000" y="785812"/>
            <a:ext cx="8890000" cy="831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4162" lvl="0" marL="2841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rPr>
              <a:t>Hardy-Weinberg equilibrium describes populations that are not evolving. </a:t>
            </a:r>
            <a:endParaRPr/>
          </a:p>
        </p:txBody>
      </p:sp>
      <p:sp>
        <p:nvSpPr>
          <p:cNvPr id="168" name="Google Shape;168;p21"/>
          <p:cNvSpPr txBox="1"/>
          <p:nvPr>
            <p:ph idx="1" type="body"/>
          </p:nvPr>
        </p:nvSpPr>
        <p:spPr>
          <a:xfrm>
            <a:off x="393700" y="2068200"/>
            <a:ext cx="86106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Equilibrium (genotype frequencies stay the same) occurs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five conditions are met</a:t>
            </a:r>
            <a:r>
              <a:rPr lang="en-US"/>
              <a:t>: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very large population: no genetic drift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2. 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emigration or immigration: no gene flow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3.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mutations: no new alleles added to gene pool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4.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random mating:</a:t>
            </a:r>
            <a:r>
              <a:rPr lang="en-US"/>
              <a:t>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sexual selection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5.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natural selection:</a:t>
            </a:r>
            <a:r>
              <a:rPr lang="en-US"/>
              <a:t>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traits aid equally</a:t>
            </a:r>
            <a:r>
              <a:rPr lang="en-US"/>
              <a:t>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survival </a:t>
            </a:r>
            <a:endParaRPr/>
          </a:p>
        </p:txBody>
      </p:sp>
      <p:sp>
        <p:nvSpPr>
          <p:cNvPr id="169" name="Google Shape;169;p21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Evolution vs. Genetic Equilibrium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254000" y="785812"/>
            <a:ext cx="8889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4162" lvl="0" marL="2841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</a:pPr>
            <a:r>
              <a:rPr lang="en-US"/>
              <a:t>However, real populations (nature) rarely meet all 5 conditions!</a:t>
            </a:r>
            <a:endParaRPr/>
          </a:p>
        </p:txBody>
      </p:sp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254100" y="1565275"/>
            <a:ext cx="88899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 populations rarely meet all five conditions.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Most populations are small and may mate with one another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There are always mutations (chance with every DNA replication)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Gene flow often occurs between populations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Mating is non-random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Natural Selection is always </a:t>
            </a:r>
            <a:r>
              <a:rPr lang="en-US"/>
              <a:t>occurring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Therfore, in nature, there will always be changes in populations (microevolution)</a:t>
            </a:r>
            <a:endParaRPr/>
          </a:p>
        </p:txBody>
      </p:sp>
      <p:sp>
        <p:nvSpPr>
          <p:cNvPr id="176" name="Google Shape;176;p22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Evolution vs. Genetic Equilibrium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>
            <p:ph type="title"/>
          </p:nvPr>
        </p:nvSpPr>
        <p:spPr>
          <a:xfrm>
            <a:off x="254000" y="785812"/>
            <a:ext cx="888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4162" lvl="0" marL="2841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/>
              <a:t>Hardy Weinberg Equation</a:t>
            </a:r>
            <a:r>
              <a:rPr b="1" i="0" lang="en-US" sz="2400" u="non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2" name="Google Shape;182;p23"/>
          <p:cNvSpPr txBox="1"/>
          <p:nvPr>
            <p:ph idx="1" type="body"/>
          </p:nvPr>
        </p:nvSpPr>
        <p:spPr>
          <a:xfrm>
            <a:off x="190500" y="1447663"/>
            <a:ext cx="8610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Predicted genotype frequencies are compared with actual frequencies.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for traits in simple dominant-recessive systems</a:t>
            </a:r>
            <a:endParaRPr/>
          </a:p>
        </p:txBody>
      </p:sp>
      <p:grpSp>
        <p:nvGrpSpPr>
          <p:cNvPr id="183" name="Google Shape;183;p23"/>
          <p:cNvGrpSpPr/>
          <p:nvPr/>
        </p:nvGrpSpPr>
        <p:grpSpPr>
          <a:xfrm>
            <a:off x="1447800" y="3762375"/>
            <a:ext cx="6096000" cy="3171825"/>
            <a:chOff x="1104" y="2400"/>
            <a:chExt cx="3600" cy="1873"/>
          </a:xfrm>
        </p:grpSpPr>
        <p:pic>
          <p:nvPicPr>
            <p:cNvPr descr="bhspe-041104_0340" id="184" name="Google Shape;184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04" y="2400"/>
              <a:ext cx="1860" cy="1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23"/>
            <p:cNvSpPr txBox="1"/>
            <p:nvPr/>
          </p:nvSpPr>
          <p:spPr>
            <a:xfrm>
              <a:off x="3084" y="2880"/>
              <a:ext cx="1620" cy="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"The Hardy-Weinberg equation is based on Mendelian genetics. It is derived from a simple Punnett square in which p is the frequency of the dominant allele and q is the frequency of the recessive allele."</a:t>
              </a:r>
              <a:endParaRPr/>
            </a:p>
          </p:txBody>
        </p:sp>
      </p:grpSp>
      <p:sp>
        <p:nvSpPr>
          <p:cNvPr id="186" name="Google Shape;186;p23"/>
          <p:cNvSpPr txBox="1"/>
          <p:nvPr/>
        </p:nvSpPr>
        <p:spPr>
          <a:xfrm>
            <a:off x="508962" y="2709775"/>
            <a:ext cx="738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must know frequency of recessive homozygotes</a:t>
            </a:r>
            <a:endParaRPr/>
          </a:p>
        </p:txBody>
      </p:sp>
      <p:sp>
        <p:nvSpPr>
          <p:cNvPr id="187" name="Google Shape;187;p23"/>
          <p:cNvSpPr txBox="1"/>
          <p:nvPr/>
        </p:nvSpPr>
        <p:spPr>
          <a:xfrm>
            <a:off x="990600" y="3302000"/>
            <a:ext cx="272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+ 2pq + q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1</a:t>
            </a:r>
            <a:endParaRPr/>
          </a:p>
        </p:txBody>
      </p:sp>
      <p:pic>
        <p:nvPicPr>
          <p:cNvPr descr="bhspe-041104_0341_a" id="188" name="Google Shape;18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3429000"/>
            <a:ext cx="3581400" cy="322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Evolution vs. Genetic Equilibrium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/>
          <p:nvPr>
            <p:ph type="title"/>
          </p:nvPr>
        </p:nvSpPr>
        <p:spPr>
          <a:xfrm>
            <a:off x="254000" y="785812"/>
            <a:ext cx="8889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 POOL: Combined genetic information of all members of a particular population.</a:t>
            </a:r>
            <a:endParaRPr/>
          </a:p>
        </p:txBody>
      </p:sp>
      <p:sp>
        <p:nvSpPr>
          <p:cNvPr id="37" name="Google Shape;37;p2"/>
          <p:cNvSpPr txBox="1"/>
          <p:nvPr>
            <p:ph idx="1" type="body"/>
          </p:nvPr>
        </p:nvSpPr>
        <p:spPr>
          <a:xfrm>
            <a:off x="533400" y="1727200"/>
            <a:ext cx="86106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“Stores” genetic variation (all alleles in a population)</a:t>
            </a:r>
            <a:endParaRPr/>
          </a:p>
          <a:p>
            <a:pPr indent="-3048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Allele Frequency: Measurement of  the number of times that an allele occurs in a gene pool compared to the number of times other alleles occur. </a:t>
            </a:r>
            <a:endParaRPr/>
          </a:p>
          <a:p>
            <a:pPr indent="-3048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Variation arises from mutations and recombination during Meiosis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bhspe-041101-001" id="38" name="Google Shape;3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125" y="4212000"/>
            <a:ext cx="7467599" cy="24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Genetic Variation in Populations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idx="1" type="body"/>
          </p:nvPr>
        </p:nvSpPr>
        <p:spPr>
          <a:xfrm>
            <a:off x="297175" y="915975"/>
            <a:ext cx="88470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b="1" lang="en-US">
                <a:solidFill>
                  <a:schemeClr val="accent2"/>
                </a:solidFill>
              </a:rPr>
              <a:t>Natural Selection</a:t>
            </a:r>
            <a:endParaRPr b="1">
              <a:solidFill>
                <a:schemeClr val="accent2"/>
              </a:solidFill>
            </a:endParaRPr>
          </a:p>
          <a:p>
            <a:pPr indent="-3048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b="1" lang="en-US">
                <a:solidFill>
                  <a:schemeClr val="accent2"/>
                </a:solidFill>
              </a:rPr>
              <a:t>Mutations (produce the genetic variations</a:t>
            </a:r>
            <a:endParaRPr b="1">
              <a:solidFill>
                <a:schemeClr val="accent2"/>
              </a:solidFill>
            </a:endParaRPr>
          </a:p>
          <a:p>
            <a:pPr indent="-3048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b="1" lang="en-US">
                <a:solidFill>
                  <a:schemeClr val="accent2"/>
                </a:solidFill>
              </a:rPr>
              <a:t>Genetic Drift (changes allele frequencies due to chance)</a:t>
            </a:r>
            <a:endParaRPr b="1">
              <a:solidFill>
                <a:schemeClr val="accent2"/>
              </a:solidFill>
            </a:endParaRPr>
          </a:p>
          <a:p>
            <a:pPr indent="-3048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b="1" lang="en-US">
                <a:solidFill>
                  <a:schemeClr val="accent2"/>
                </a:solidFill>
              </a:rPr>
              <a:t>Gene Flow (migration)</a:t>
            </a:r>
            <a:endParaRPr b="1">
              <a:solidFill>
                <a:schemeClr val="accent2"/>
              </a:solidFill>
            </a:endParaRPr>
          </a:p>
          <a:p>
            <a:pPr indent="-3048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b="1" lang="en-US">
                <a:solidFill>
                  <a:schemeClr val="accent2"/>
                </a:solidFill>
              </a:rPr>
              <a:t>Sexual Selection</a:t>
            </a:r>
            <a:endParaRPr b="1">
              <a:solidFill>
                <a:schemeClr val="accent2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5 Factors Leading to Evolution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/>
        </p:nvSpPr>
        <p:spPr>
          <a:xfrm>
            <a:off x="205750" y="800100"/>
            <a:ext cx="8938200" cy="51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186496"/>
                </a:solidFill>
              </a:rPr>
              <a:t>Speciation: Formation of a new species</a:t>
            </a:r>
            <a:endParaRPr b="1" sz="2400">
              <a:solidFill>
                <a:srgbClr val="186496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186496"/>
                </a:solidFill>
              </a:rPr>
              <a:t>Species: a group of organisms that breed with one another and produce fertile offspring</a:t>
            </a:r>
            <a:endParaRPr b="1" sz="2400">
              <a:solidFill>
                <a:srgbClr val="186496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186496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186496"/>
                </a:solidFill>
              </a:rPr>
              <a:t>If a genetic change increases the fitness, that allele will eventually be found in many members of the population.</a:t>
            </a:r>
            <a:endParaRPr b="1" sz="2400">
              <a:solidFill>
                <a:srgbClr val="186496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186496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186496"/>
                </a:solidFill>
              </a:rPr>
              <a:t>New Species can arise when populations become reproductively isolated from each other.</a:t>
            </a:r>
            <a:endParaRPr b="1" sz="2400">
              <a:solidFill>
                <a:srgbClr val="186496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186496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186496"/>
                </a:solidFill>
              </a:rPr>
              <a:t>When members of 2 populations cannot reproduce to produce fertile offspring= Reproductive Isolation</a:t>
            </a:r>
            <a:endParaRPr b="1" sz="2400">
              <a:solidFill>
                <a:srgbClr val="186496"/>
              </a:solidFill>
            </a:endParaRPr>
          </a:p>
          <a:p>
            <a:pPr indent="-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186496"/>
                </a:solidFill>
              </a:rPr>
              <a:t>-The 2 groups have separate gene pools</a:t>
            </a:r>
            <a:br>
              <a:rPr b="1" i="0" lang="en-US" sz="2400" u="non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01" name="Google Shape;201;p30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Speciation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>
            <p:ph type="title"/>
          </p:nvPr>
        </p:nvSpPr>
        <p:spPr>
          <a:xfrm>
            <a:off x="254000" y="792162"/>
            <a:ext cx="8889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4162" lvl="0" marL="2841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</a:pPr>
            <a:r>
              <a:rPr lang="en-US"/>
              <a:t>Allopatric Speciation: Species separates into 2 groups which are isolated from one another.</a:t>
            </a:r>
            <a:endParaRPr/>
          </a:p>
          <a:p>
            <a:pPr indent="-246062" lvl="0" marL="2841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t/>
            </a:r>
            <a:endParaRPr/>
          </a:p>
          <a:p>
            <a:pPr indent="-284162" lvl="0" marL="2841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rPr>
              <a:t>The isolation of populations can lead to speciation. </a:t>
            </a:r>
            <a:endParaRPr/>
          </a:p>
        </p:txBody>
      </p:sp>
      <p:sp>
        <p:nvSpPr>
          <p:cNvPr id="207" name="Google Shape;207;p31"/>
          <p:cNvSpPr txBox="1"/>
          <p:nvPr>
            <p:ph idx="1" type="body"/>
          </p:nvPr>
        </p:nvSpPr>
        <p:spPr>
          <a:xfrm>
            <a:off x="393650" y="2446000"/>
            <a:ext cx="8610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Populations become isolated when there is no gene flow.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Isolated populations adapt to their own environments.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 differences can add up over generations.</a:t>
            </a:r>
            <a:endParaRPr/>
          </a:p>
        </p:txBody>
      </p:sp>
      <p:sp>
        <p:nvSpPr>
          <p:cNvPr id="208" name="Google Shape;208;p31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Speciation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type="title"/>
          </p:nvPr>
        </p:nvSpPr>
        <p:spPr>
          <a:xfrm>
            <a:off x="152400" y="931862"/>
            <a:ext cx="868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4162" lvl="0" marL="2841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rPr>
              <a:t>Populations can become isolated in several ways. </a:t>
            </a:r>
            <a:endParaRPr/>
          </a:p>
        </p:txBody>
      </p:sp>
      <p:sp>
        <p:nvSpPr>
          <p:cNvPr id="214" name="Google Shape;214;p33"/>
          <p:cNvSpPr txBox="1"/>
          <p:nvPr>
            <p:ph idx="1" type="body"/>
          </p:nvPr>
        </p:nvSpPr>
        <p:spPr>
          <a:xfrm>
            <a:off x="533400" y="1447800"/>
            <a:ext cx="80772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Behavioral </a:t>
            </a:r>
            <a:r>
              <a:rPr lang="en-US"/>
              <a:t>Isolation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/>
              <a:t>2 populations are physically able to interbreed but have different </a:t>
            </a:r>
            <a:r>
              <a:rPr lang="en-US"/>
              <a:t>courtship</a:t>
            </a:r>
            <a:r>
              <a:rPr lang="en-US"/>
              <a:t> rituals or other types of mating behaviors.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Geographic Isolation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Geographic barriers (rivers, mountains, roads) prevent genes from being exchanged, including advantageous mutations and variations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Temporal Isolation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Species reproduce at different times and therefore are unlikely to reproduce with each other.</a:t>
            </a:r>
            <a:endParaRPr/>
          </a:p>
        </p:txBody>
      </p:sp>
      <p:sp>
        <p:nvSpPr>
          <p:cNvPr id="215" name="Google Shape;215;p33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Speciation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/>
          <p:nvPr>
            <p:ph type="title"/>
          </p:nvPr>
        </p:nvSpPr>
        <p:spPr>
          <a:xfrm>
            <a:off x="254000" y="792162"/>
            <a:ext cx="889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4162" lvl="0" marL="2841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rPr>
              <a:t>Evolution through natural selection is not random. </a:t>
            </a:r>
            <a:endParaRPr/>
          </a:p>
        </p:txBody>
      </p:sp>
      <p:pic>
        <p:nvPicPr>
          <p:cNvPr descr="0347_bhspe-041106.p1.gif                                       00066E95 Macintosh                      BEB7E0B0:" id="221" name="Google Shape;22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975" y="2305050"/>
            <a:ext cx="7454900" cy="43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6"/>
          <p:cNvSpPr txBox="1"/>
          <p:nvPr>
            <p:ph idx="1" type="body"/>
          </p:nvPr>
        </p:nvSpPr>
        <p:spPr>
          <a:xfrm>
            <a:off x="533400" y="1314450"/>
            <a:ext cx="861060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Natural selection can have direction.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effects of natural selection add up over time.</a:t>
            </a:r>
            <a:endParaRPr/>
          </a:p>
        </p:txBody>
      </p:sp>
      <p:sp>
        <p:nvSpPr>
          <p:cNvPr id="223" name="Google Shape;223;p36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Patterns of Evolution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/>
        </p:nvSpPr>
        <p:spPr>
          <a:xfrm>
            <a:off x="533400" y="930275"/>
            <a:ext cx="49530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Convergent evolution describes evolution toward similar traits in unrelated species.</a:t>
            </a:r>
            <a:endParaRPr/>
          </a:p>
        </p:txBody>
      </p:sp>
      <p:pic>
        <p:nvPicPr>
          <p:cNvPr descr="616.jpg                                                        0006B018 Macintosh                      BEB7E0B0:" id="229" name="Google Shape;22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703262"/>
            <a:ext cx="3298825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7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Patterns of Evolution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"/>
          <p:cNvSpPr txBox="1"/>
          <p:nvPr>
            <p:ph idx="1" type="body"/>
          </p:nvPr>
        </p:nvSpPr>
        <p:spPr>
          <a:xfrm>
            <a:off x="533400" y="914400"/>
            <a:ext cx="86106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Divergent evolution describes evolution toward different traits in closely related species.</a:t>
            </a:r>
            <a:endParaRPr/>
          </a:p>
        </p:txBody>
      </p:sp>
      <p:pic>
        <p:nvPicPr>
          <p:cNvPr id="236" name="Google Shape;23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1828800"/>
            <a:ext cx="3581400" cy="4737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38"/>
          <p:cNvGrpSpPr/>
          <p:nvPr/>
        </p:nvGrpSpPr>
        <p:grpSpPr>
          <a:xfrm>
            <a:off x="2895600" y="4038600"/>
            <a:ext cx="6248400" cy="2438400"/>
            <a:chOff x="1824" y="2544"/>
            <a:chExt cx="3936" cy="1536"/>
          </a:xfrm>
        </p:grpSpPr>
        <p:sp>
          <p:nvSpPr>
            <p:cNvPr id="238" name="Google Shape;238;p38"/>
            <p:cNvSpPr txBox="1"/>
            <p:nvPr/>
          </p:nvSpPr>
          <p:spPr>
            <a:xfrm>
              <a:off x="3901" y="3647"/>
              <a:ext cx="1859" cy="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b="1" i="0" lang="en-US" sz="13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do convergent and divergent evolution illustrate the directional nature of natural selection?</a:t>
              </a:r>
              <a:endParaRPr/>
            </a:p>
          </p:txBody>
        </p:sp>
        <p:sp>
          <p:nvSpPr>
            <p:cNvPr id="239" name="Google Shape;239;p38"/>
            <p:cNvSpPr txBox="1"/>
            <p:nvPr/>
          </p:nvSpPr>
          <p:spPr>
            <a:xfrm>
              <a:off x="2285" y="2985"/>
              <a:ext cx="551" cy="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b="1" i="0" lang="en-US" sz="13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ancestor</a:t>
              </a:r>
              <a:endParaRPr/>
            </a:p>
          </p:txBody>
        </p:sp>
        <p:sp>
          <p:nvSpPr>
            <p:cNvPr id="240" name="Google Shape;240;p38"/>
            <p:cNvSpPr txBox="1"/>
            <p:nvPr/>
          </p:nvSpPr>
          <p:spPr>
            <a:xfrm>
              <a:off x="2765" y="2544"/>
              <a:ext cx="464" cy="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b="1" i="0" lang="en-US" sz="13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red fox</a:t>
              </a:r>
              <a:endParaRPr/>
            </a:p>
          </p:txBody>
        </p:sp>
        <p:sp>
          <p:nvSpPr>
            <p:cNvPr id="241" name="Google Shape;241;p38"/>
            <p:cNvSpPr txBox="1"/>
            <p:nvPr/>
          </p:nvSpPr>
          <p:spPr>
            <a:xfrm>
              <a:off x="1824" y="2544"/>
              <a:ext cx="424" cy="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b="1" i="0" lang="en-US" sz="13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kit fox</a:t>
              </a:r>
              <a:endParaRPr/>
            </a:p>
          </p:txBody>
        </p:sp>
        <p:cxnSp>
          <p:nvCxnSpPr>
            <p:cNvPr id="242" name="Google Shape;242;p38"/>
            <p:cNvCxnSpPr/>
            <p:nvPr/>
          </p:nvCxnSpPr>
          <p:spPr>
            <a:xfrm>
              <a:off x="2160" y="2688"/>
              <a:ext cx="384" cy="28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3" name="Google Shape;243;p38"/>
            <p:cNvCxnSpPr/>
            <p:nvPr/>
          </p:nvCxnSpPr>
          <p:spPr>
            <a:xfrm flipH="1">
              <a:off x="2544" y="2688"/>
              <a:ext cx="336" cy="28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244" name="Google Shape;244;p38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Patterns of Evolution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/>
          <p:nvPr>
            <p:ph type="title"/>
          </p:nvPr>
        </p:nvSpPr>
        <p:spPr>
          <a:xfrm>
            <a:off x="254000" y="800100"/>
            <a:ext cx="868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4162" lvl="0" marL="2841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rPr>
              <a:t>Species can shape each other over time.</a:t>
            </a:r>
            <a:endParaRPr/>
          </a:p>
        </p:txBody>
      </p:sp>
      <p:sp>
        <p:nvSpPr>
          <p:cNvPr id="250" name="Google Shape;250;p39"/>
          <p:cNvSpPr txBox="1"/>
          <p:nvPr>
            <p:ph idx="1" type="body"/>
          </p:nvPr>
        </p:nvSpPr>
        <p:spPr>
          <a:xfrm>
            <a:off x="533400" y="1358900"/>
            <a:ext cx="8610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or more species can evolve together through </a:t>
            </a:r>
            <a:r>
              <a:rPr b="1" i="0" lang="en-US" sz="2400" u="sng">
                <a:solidFill>
                  <a:schemeClr val="dk1"/>
                </a:solidFill>
              </a:rPr>
              <a:t>coevolution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evolutionary paths become connected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species evolve in response to changes in each other</a:t>
            </a:r>
            <a:endParaRPr/>
          </a:p>
        </p:txBody>
      </p:sp>
      <p:sp>
        <p:nvSpPr>
          <p:cNvPr id="251" name="Google Shape;251;p39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Patterns of Evolution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 txBox="1"/>
          <p:nvPr>
            <p:ph idx="1" type="body"/>
          </p:nvPr>
        </p:nvSpPr>
        <p:spPr>
          <a:xfrm>
            <a:off x="533400" y="914400"/>
            <a:ext cx="86106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Coevolution can occur in competitive relationships, sometimes called evolutionary.</a:t>
            </a:r>
            <a:endParaRPr/>
          </a:p>
        </p:txBody>
      </p:sp>
      <p:pic>
        <p:nvPicPr>
          <p:cNvPr descr="0349_bhspe-041106.p1.jpg                                       00066E95 Macintosh                      BEB7E0B0:" id="257" name="Google Shape;25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486025"/>
            <a:ext cx="8674100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1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Patterns of Evolution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hspe-041106-001" id="263" name="Google Shape;26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0537" y="2209800"/>
            <a:ext cx="2963862" cy="443071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2"/>
          <p:cNvSpPr txBox="1"/>
          <p:nvPr>
            <p:ph type="title"/>
          </p:nvPr>
        </p:nvSpPr>
        <p:spPr>
          <a:xfrm>
            <a:off x="254000" y="792162"/>
            <a:ext cx="889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4162" lvl="0" marL="2841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rPr>
              <a:t>Species can become extinct.  </a:t>
            </a:r>
            <a:endParaRPr/>
          </a:p>
        </p:txBody>
      </p:sp>
      <p:sp>
        <p:nvSpPr>
          <p:cNvPr id="265" name="Google Shape;265;p42"/>
          <p:cNvSpPr txBox="1"/>
          <p:nvPr>
            <p:ph idx="1" type="body"/>
          </p:nvPr>
        </p:nvSpPr>
        <p:spPr>
          <a:xfrm>
            <a:off x="533400" y="1346200"/>
            <a:ext cx="8610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Extinction is the elimination of a species from Earth.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sng">
                <a:solidFill>
                  <a:schemeClr val="dk1"/>
                </a:solidFill>
              </a:rPr>
              <a:t>Background extinctions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occur continuously at a very low rate.</a:t>
            </a:r>
            <a:endParaRPr/>
          </a:p>
        </p:txBody>
      </p:sp>
      <p:sp>
        <p:nvSpPr>
          <p:cNvPr id="266" name="Google Shape;266;p42"/>
          <p:cNvSpPr txBox="1"/>
          <p:nvPr/>
        </p:nvSpPr>
        <p:spPr>
          <a:xfrm>
            <a:off x="533400" y="2628900"/>
            <a:ext cx="4800600" cy="242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 at roughly the same rate as speciation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affects a few species in a small area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caused by local changes in environment</a:t>
            </a:r>
            <a:endParaRPr/>
          </a:p>
        </p:txBody>
      </p:sp>
      <p:sp>
        <p:nvSpPr>
          <p:cNvPr id="267" name="Google Shape;267;p42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Patterns of Evolution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7bb3bbb143_0_13"/>
          <p:cNvSpPr txBox="1"/>
          <p:nvPr>
            <p:ph type="title"/>
          </p:nvPr>
        </p:nvSpPr>
        <p:spPr>
          <a:xfrm>
            <a:off x="254000" y="785812"/>
            <a:ext cx="8889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MUTATIONS: Change in the DNA sequence that affects genetic information (random)</a:t>
            </a:r>
            <a:endParaRPr/>
          </a:p>
        </p:txBody>
      </p:sp>
      <p:sp>
        <p:nvSpPr>
          <p:cNvPr id="45" name="Google Shape;45;g17bb3bbb143_0_13"/>
          <p:cNvSpPr txBox="1"/>
          <p:nvPr>
            <p:ph idx="1" type="body"/>
          </p:nvPr>
        </p:nvSpPr>
        <p:spPr>
          <a:xfrm>
            <a:off x="533400" y="1727200"/>
            <a:ext cx="86106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Single mutation can have a large effect</a:t>
            </a:r>
            <a:endParaRPr/>
          </a:p>
          <a:p>
            <a:pPr indent="-3048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Evolutionary change is based on an accumulation of many mutations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can be beneficial, neutral, or harmful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do not “try” to supply what the organism “needs”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Best mutations=best adaptations=best survival and passing on to the next generation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Mutations in non-reproductive cells won’t be passed onto offspring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Causes of mutations: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mistake in copying DNA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External: radiation/chemicals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g17bb3bbb143_0_13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Genetic Variation in Populations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3"/>
          <p:cNvSpPr txBox="1"/>
          <p:nvPr>
            <p:ph idx="1" type="body"/>
          </p:nvPr>
        </p:nvSpPr>
        <p:spPr>
          <a:xfrm>
            <a:off x="533400" y="914400"/>
            <a:ext cx="86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sng">
                <a:solidFill>
                  <a:schemeClr val="dk1"/>
                </a:solidFill>
              </a:rPr>
              <a:t>Mass extinctions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rare but much more intense.</a:t>
            </a:r>
            <a:endParaRPr/>
          </a:p>
        </p:txBody>
      </p:sp>
      <p:sp>
        <p:nvSpPr>
          <p:cNvPr id="273" name="Google Shape;273;p43"/>
          <p:cNvSpPr txBox="1"/>
          <p:nvPr/>
        </p:nvSpPr>
        <p:spPr>
          <a:xfrm>
            <a:off x="533400" y="1460500"/>
            <a:ext cx="86106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destroy many species at global level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thought to be caused by catastrophic events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least five mass extinctions in last 600 million years</a:t>
            </a:r>
            <a:endParaRPr/>
          </a:p>
        </p:txBody>
      </p:sp>
      <p:pic>
        <p:nvPicPr>
          <p:cNvPr descr="350.gif                                                        0006B018 Macintosh                      BEB7E0B0:" id="274" name="Google Shape;27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2827337"/>
            <a:ext cx="7543800" cy="3938587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3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Patterns of Evolution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/>
          <p:cNvSpPr txBox="1"/>
          <p:nvPr>
            <p:ph type="title"/>
          </p:nvPr>
        </p:nvSpPr>
        <p:spPr>
          <a:xfrm>
            <a:off x="254000" y="792162"/>
            <a:ext cx="889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4162" lvl="0" marL="2841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rPr>
              <a:t>Speciation often occurs in patterns.   </a:t>
            </a:r>
            <a:endParaRPr/>
          </a:p>
        </p:txBody>
      </p:sp>
      <p:sp>
        <p:nvSpPr>
          <p:cNvPr id="281" name="Google Shape;281;p44"/>
          <p:cNvSpPr txBox="1"/>
          <p:nvPr>
            <p:ph idx="1" type="body"/>
          </p:nvPr>
        </p:nvSpPr>
        <p:spPr>
          <a:xfrm>
            <a:off x="533400" y="1358900"/>
            <a:ext cx="81534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pattern of </a:t>
            </a:r>
            <a:r>
              <a:rPr b="1" i="0" lang="en-US" sz="2400" u="sng">
                <a:solidFill>
                  <a:schemeClr val="dk1"/>
                </a:solidFill>
              </a:rPr>
              <a:t>punctuated equilibrium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exists in the fossil record.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theory proposed by Eldredge and Gould in 1972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episodes of speciation occur suddenly in geologic time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followed by long periods of little evolutionary change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revised Darwin’s idea that species arose through gradual transformations</a:t>
            </a:r>
            <a:endParaRPr/>
          </a:p>
        </p:txBody>
      </p:sp>
      <p:sp>
        <p:nvSpPr>
          <p:cNvPr id="282" name="Google Shape;282;p44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Patterns of Evolution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51.gif                                                        0006B018 Macintosh                      BEB7E0B0:" id="287" name="Google Shape;28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800" y="2408237"/>
            <a:ext cx="4419600" cy="399256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5"/>
          <p:cNvSpPr txBox="1"/>
          <p:nvPr>
            <p:ph idx="1" type="body"/>
          </p:nvPr>
        </p:nvSpPr>
        <p:spPr>
          <a:xfrm>
            <a:off x="533400" y="914400"/>
            <a:ext cx="8610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species evolve from one species during </a:t>
            </a:r>
            <a:r>
              <a:rPr b="1" i="0" lang="en-US" sz="2400" u="sng">
                <a:solidFill>
                  <a:schemeClr val="dk1"/>
                </a:solidFill>
              </a:rPr>
              <a:t>adaptive radiation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89" name="Google Shape;289;p45"/>
          <p:cNvSpPr txBox="1"/>
          <p:nvPr/>
        </p:nvSpPr>
        <p:spPr>
          <a:xfrm>
            <a:off x="533400" y="1828800"/>
            <a:ext cx="8610600" cy="235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ancestral species diversifies into many descendent species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descendent species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adapted to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wide range of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environments</a:t>
            </a:r>
            <a:endParaRPr/>
          </a:p>
        </p:txBody>
      </p:sp>
      <p:sp>
        <p:nvSpPr>
          <p:cNvPr id="290" name="Google Shape;290;p45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Patterns of Evolution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/>
        </p:nvSpPr>
        <p:spPr>
          <a:xfrm>
            <a:off x="533400" y="914412"/>
            <a:ext cx="80772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None/>
            </a:pPr>
            <a:r>
              <a:rPr i="0" lang="en-US" sz="2700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Populations, not individuals, evolve</a:t>
            </a:r>
            <a:endParaRPr sz="2700"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 Black"/>
              <a:buChar char="●"/>
            </a:pPr>
            <a:r>
              <a:rPr lang="en-US" sz="27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Individuals born with certain set of genes (phenotypes)</a:t>
            </a:r>
            <a:endParaRPr sz="270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 Black"/>
              <a:buChar char="●"/>
            </a:pPr>
            <a:r>
              <a:rPr lang="en-US" sz="27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If one or more is “unfit”, individuals are selected for or against, but do not evolve.</a:t>
            </a:r>
            <a:r>
              <a:rPr i="0" lang="en-US" sz="2700" u="none" cap="none" strike="noStrik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endParaRPr sz="17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descr="bhspe-0411co-001" id="53" name="Google Shape;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3402000"/>
            <a:ext cx="6705600" cy="298292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 txBox="1"/>
          <p:nvPr/>
        </p:nvSpPr>
        <p:spPr>
          <a:xfrm>
            <a:off x="0" y="-1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Natural Selection in Populations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/>
          <p:nvPr>
            <p:ph type="title"/>
          </p:nvPr>
        </p:nvSpPr>
        <p:spPr>
          <a:xfrm>
            <a:off x="252412" y="788987"/>
            <a:ext cx="8891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4162" lvl="0" marL="2841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rPr>
              <a:t>Natural selection acts on distributions of traits (changes the normal distribution of </a:t>
            </a:r>
            <a:r>
              <a:rPr lang="en-US"/>
              <a:t>phenotypes)</a:t>
            </a:r>
            <a:r>
              <a:rPr b="1" i="0" lang="en-US" sz="2400" u="non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621550" y="1619963"/>
            <a:ext cx="815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normal distribution graphs as a bell-shaped curve.</a:t>
            </a:r>
            <a:endParaRPr/>
          </a:p>
        </p:txBody>
      </p:sp>
      <p:pic>
        <p:nvPicPr>
          <p:cNvPr descr="bhspe-041102_0330" id="62" name="Google Shape;6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2523887"/>
            <a:ext cx="3886201" cy="351313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/>
          <p:nvPr/>
        </p:nvSpPr>
        <p:spPr>
          <a:xfrm>
            <a:off x="533400" y="5263200"/>
            <a:ext cx="4343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Traits not undergoing natural selection have a normal distribution.</a:t>
            </a:r>
            <a:endParaRPr/>
          </a:p>
        </p:txBody>
      </p:sp>
      <p:sp>
        <p:nvSpPr>
          <p:cNvPr id="64" name="Google Shape;64;p7"/>
          <p:cNvSpPr txBox="1"/>
          <p:nvPr/>
        </p:nvSpPr>
        <p:spPr>
          <a:xfrm>
            <a:off x="381000" y="2519350"/>
            <a:ext cx="4038600" cy="2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All organisms struggle for survival by competing for resources…</a:t>
            </a:r>
            <a:endParaRPr sz="2400">
              <a:solidFill>
                <a:schemeClr val="dk1"/>
              </a:solidFill>
            </a:endParaRPr>
          </a:p>
          <a:p>
            <a:pPr indent="-15240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solidFill>
                  <a:schemeClr val="dk1"/>
                </a:solidFill>
              </a:rPr>
              <a:t>Higher fitness organisms pass more copies of the genotypes that express certain phenotypes.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65" name="Google Shape;65;p7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Mechanisms of Evolution (How Evolution Happens)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/>
          <p:nvPr>
            <p:ph type="title"/>
          </p:nvPr>
        </p:nvSpPr>
        <p:spPr>
          <a:xfrm>
            <a:off x="252412" y="795337"/>
            <a:ext cx="8586787" cy="831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4162" lvl="0" marL="2841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496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186496"/>
                </a:solidFill>
                <a:latin typeface="Arial"/>
                <a:ea typeface="Arial"/>
                <a:cs typeface="Arial"/>
                <a:sym typeface="Arial"/>
              </a:rPr>
              <a:t>Natural selection can change the distribution of a trait in one of three ways. </a:t>
            </a:r>
            <a:endParaRPr/>
          </a:p>
        </p:txBody>
      </p:sp>
      <p:sp>
        <p:nvSpPr>
          <p:cNvPr id="72" name="Google Shape;72;p8"/>
          <p:cNvSpPr txBox="1"/>
          <p:nvPr>
            <p:ph idx="1" type="body"/>
          </p:nvPr>
        </p:nvSpPr>
        <p:spPr>
          <a:xfrm>
            <a:off x="533400" y="1725612"/>
            <a:ext cx="86106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Microevolution is evolution within a population.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observable change in the allele frequencies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result from natural selection; sur</a:t>
            </a:r>
            <a:r>
              <a:rPr lang="en-US"/>
              <a:t>vival of the fittest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Fitness: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A genotype’s fitness depends on the environment in which an organism lives.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The fittest individual is not necessarily the strongest, fastest, or biggest, but rather its ability to survive, find a mate, and produce offspring</a:t>
            </a:r>
            <a:endParaRPr/>
          </a:p>
        </p:txBody>
      </p:sp>
      <p:sp>
        <p:nvSpPr>
          <p:cNvPr id="73" name="Google Shape;73;p8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Mechanisms of Evolution: Natural Selection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idx="1" type="body"/>
          </p:nvPr>
        </p:nvSpPr>
        <p:spPr>
          <a:xfrm>
            <a:off x="201300" y="796088"/>
            <a:ext cx="767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 selection can take one of three paths. </a:t>
            </a:r>
            <a:endParaRPr/>
          </a:p>
        </p:txBody>
      </p:sp>
      <p:pic>
        <p:nvPicPr>
          <p:cNvPr descr="bhspe-041102_0331" id="80" name="Google Shape;8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950" y="4347000"/>
            <a:ext cx="8112125" cy="23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 txBox="1"/>
          <p:nvPr/>
        </p:nvSpPr>
        <p:spPr>
          <a:xfrm>
            <a:off x="-201300" y="1257800"/>
            <a:ext cx="80772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>
                <a:solidFill>
                  <a:schemeClr val="dk1"/>
                </a:solidFill>
              </a:rPr>
              <a:t>DIRECTIONAL SELECTION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favors phenotypes at one extreme</a:t>
            </a:r>
            <a:r>
              <a:rPr lang="en-US" sz="2400">
                <a:solidFill>
                  <a:schemeClr val="dk1"/>
                </a:solidFill>
              </a:rPr>
              <a:t> variation of a trait.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-US" sz="2400">
                <a:solidFill>
                  <a:schemeClr val="dk1"/>
                </a:solidFill>
              </a:rPr>
              <a:t>Organisms at one end of the curve have higher fitness than organisms in the middle or at the other end of the curve</a:t>
            </a:r>
            <a:endParaRPr sz="2400">
              <a:solidFill>
                <a:schemeClr val="dk1"/>
              </a:solidFill>
            </a:endParaRPr>
          </a:p>
          <a:p>
            <a: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Anteaters: Long tongue favored over medium or short tongues.</a:t>
            </a:r>
            <a:endParaRPr sz="2400">
              <a:solidFill>
                <a:schemeClr val="dk1"/>
              </a:solidFill>
            </a:endParaRPr>
          </a:p>
          <a:p>
            <a: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Peppered Moths in England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82" name="Google Shape;82;p9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Mechanisms of Evolution: Natural Selection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/>
        </p:nvSpPr>
        <p:spPr>
          <a:xfrm>
            <a:off x="166500" y="1640250"/>
            <a:ext cx="6961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STABILIZING SELECTION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favors the intermediate phenotype.(</a:t>
            </a:r>
            <a:r>
              <a:rPr lang="en-US" sz="2400">
                <a:solidFill>
                  <a:schemeClr val="dk1"/>
                </a:solidFill>
              </a:rPr>
              <a:t>Favors the average)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Human baby birth weight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Average more likely to survive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89" name="Google Shape;89;p10"/>
          <p:cNvSpPr txBox="1"/>
          <p:nvPr>
            <p:ph idx="1" type="body"/>
          </p:nvPr>
        </p:nvSpPr>
        <p:spPr>
          <a:xfrm>
            <a:off x="128400" y="809250"/>
            <a:ext cx="6324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 selection can take one of three paths. </a:t>
            </a:r>
            <a:endParaRPr/>
          </a:p>
        </p:txBody>
      </p:sp>
      <p:grpSp>
        <p:nvGrpSpPr>
          <p:cNvPr id="90" name="Google Shape;90;p10"/>
          <p:cNvGrpSpPr/>
          <p:nvPr/>
        </p:nvGrpSpPr>
        <p:grpSpPr>
          <a:xfrm>
            <a:off x="457200" y="1640250"/>
            <a:ext cx="8680450" cy="4658950"/>
            <a:chOff x="288" y="624"/>
            <a:chExt cx="5088" cy="3344"/>
          </a:xfrm>
        </p:grpSpPr>
        <p:pic>
          <p:nvPicPr>
            <p:cNvPr descr="bhspe-041102_0332" id="91" name="Google Shape;91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8" y="1946"/>
              <a:ext cx="4392" cy="20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332b.jpg                                                       0006B018 Macintosh                      BEB7E0B0:" id="92" name="Google Shape;92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332" y="624"/>
              <a:ext cx="1044" cy="19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Google Shape;93;p10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Mechanisms of Evolution: Natural Selection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/>
          <p:nvPr>
            <p:ph idx="1" type="body"/>
          </p:nvPr>
        </p:nvSpPr>
        <p:spPr>
          <a:xfrm>
            <a:off x="209400" y="813600"/>
            <a:ext cx="5867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 selection can take one of three paths. </a:t>
            </a:r>
            <a:endParaRPr/>
          </a:p>
        </p:txBody>
      </p:sp>
      <p:sp>
        <p:nvSpPr>
          <p:cNvPr id="100" name="Google Shape;100;p11"/>
          <p:cNvSpPr txBox="1"/>
          <p:nvPr/>
        </p:nvSpPr>
        <p:spPr>
          <a:xfrm>
            <a:off x="457200" y="1768475"/>
            <a:ext cx="58674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400">
                <a:solidFill>
                  <a:schemeClr val="dk1"/>
                </a:solidFill>
              </a:rPr>
              <a:t>ISRUPTIVE SELECTION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favors both extreme phenotypes.(Average selected against)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Bird Beak size (if medium seed size becomes less common, birds that can eat the smallest and largest seed will survive</a:t>
            </a:r>
            <a:endParaRPr sz="2200">
              <a:solidFill>
                <a:schemeClr val="dk1"/>
              </a:solidFill>
            </a:endParaRPr>
          </a:p>
        </p:txBody>
      </p:sp>
      <p:grpSp>
        <p:nvGrpSpPr>
          <p:cNvPr id="101" name="Google Shape;101;p11"/>
          <p:cNvGrpSpPr/>
          <p:nvPr/>
        </p:nvGrpSpPr>
        <p:grpSpPr>
          <a:xfrm>
            <a:off x="685797" y="1889999"/>
            <a:ext cx="7696209" cy="4663240"/>
            <a:chOff x="432" y="672"/>
            <a:chExt cx="4848" cy="3456"/>
          </a:xfrm>
        </p:grpSpPr>
        <p:grpSp>
          <p:nvGrpSpPr>
            <p:cNvPr id="102" name="Google Shape;102;p11"/>
            <p:cNvGrpSpPr/>
            <p:nvPr/>
          </p:nvGrpSpPr>
          <p:grpSpPr>
            <a:xfrm>
              <a:off x="432" y="2208"/>
              <a:ext cx="4848" cy="1920"/>
              <a:chOff x="288" y="1728"/>
              <a:chExt cx="2959" cy="1108"/>
            </a:xfrm>
          </p:grpSpPr>
          <p:pic>
            <p:nvPicPr>
              <p:cNvPr descr="C:\Documents and Settings\amit.gaur\Desktop\6 nov\111.jpg" id="103" name="Google Shape;103;p1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88" y="1728"/>
                <a:ext cx="1872" cy="10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Documents and Settings\amit.gaur\Desktop\6 nov\222.jpg" id="104" name="Google Shape;104;p1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160" y="1732"/>
                <a:ext cx="1087" cy="11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333.jpg                                                        0006B018 Macintosh                      BEB7E0B0:" id="105" name="Google Shape;105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68" y="672"/>
              <a:ext cx="1103" cy="15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" name="Google Shape;106;p11"/>
          <p:cNvSpPr txBox="1"/>
          <p:nvPr/>
        </p:nvSpPr>
        <p:spPr>
          <a:xfrm>
            <a:off x="-6350" y="-4762"/>
            <a:ext cx="9144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3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Mechanisms of Evolution: Natural Selection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2006-09-14T16:17:10Z</dcterms:created>
  <dc:creator>McDougal Littell</dc:creator>
</cp:coreProperties>
</file>