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4" r:id="rId5"/>
    <p:sldId id="263" r:id="rId6"/>
    <p:sldId id="262" r:id="rId7"/>
    <p:sldId id="261" r:id="rId8"/>
    <p:sldId id="259" r:id="rId9"/>
    <p:sldId id="267" r:id="rId10"/>
    <p:sldId id="266" r:id="rId11"/>
    <p:sldId id="272" r:id="rId12"/>
    <p:sldId id="271" r:id="rId13"/>
    <p:sldId id="273" r:id="rId14"/>
    <p:sldId id="270" r:id="rId15"/>
    <p:sldId id="274" r:id="rId16"/>
    <p:sldId id="269" r:id="rId17"/>
    <p:sldId id="275" r:id="rId18"/>
    <p:sldId id="268" r:id="rId19"/>
    <p:sldId id="276" r:id="rId20"/>
    <p:sldId id="278" r:id="rId21"/>
    <p:sldId id="265" r:id="rId22"/>
    <p:sldId id="277" r:id="rId23"/>
    <p:sldId id="285" r:id="rId24"/>
    <p:sldId id="279" r:id="rId25"/>
    <p:sldId id="286" r:id="rId26"/>
    <p:sldId id="280" r:id="rId27"/>
    <p:sldId id="287" r:id="rId28"/>
    <p:sldId id="281" r:id="rId29"/>
    <p:sldId id="288" r:id="rId30"/>
    <p:sldId id="282" r:id="rId31"/>
    <p:sldId id="289" r:id="rId32"/>
    <p:sldId id="283" r:id="rId33"/>
    <p:sldId id="284" r:id="rId34"/>
    <p:sldId id="290" r:id="rId35"/>
    <p:sldId id="291" r:id="rId36"/>
    <p:sldId id="292" r:id="rId37"/>
    <p:sldId id="293" r:id="rId38"/>
    <p:sldId id="294" r:id="rId39"/>
    <p:sldId id="296" r:id="rId40"/>
    <p:sldId id="295" r:id="rId41"/>
    <p:sldId id="300" r:id="rId42"/>
    <p:sldId id="299" r:id="rId43"/>
    <p:sldId id="298" r:id="rId44"/>
    <p:sldId id="297" r:id="rId45"/>
    <p:sldId id="302" r:id="rId46"/>
    <p:sldId id="301" r:id="rId47"/>
    <p:sldId id="310" r:id="rId48"/>
    <p:sldId id="309" r:id="rId49"/>
    <p:sldId id="308" r:id="rId50"/>
    <p:sldId id="307" r:id="rId51"/>
    <p:sldId id="306" r:id="rId52"/>
    <p:sldId id="305" r:id="rId53"/>
    <p:sldId id="304" r:id="rId54"/>
    <p:sldId id="303" r:id="rId55"/>
    <p:sldId id="317" r:id="rId56"/>
    <p:sldId id="316" r:id="rId57"/>
    <p:sldId id="315" r:id="rId58"/>
    <p:sldId id="314" r:id="rId59"/>
    <p:sldId id="313" r:id="rId60"/>
    <p:sldId id="312" r:id="rId61"/>
    <p:sldId id="311" r:id="rId62"/>
    <p:sldId id="318" r:id="rId63"/>
    <p:sldId id="321" r:id="rId64"/>
    <p:sldId id="320" r:id="rId65"/>
    <p:sldId id="322" r:id="rId66"/>
    <p:sldId id="319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624" autoAdjust="0"/>
  </p:normalViewPr>
  <p:slideViewPr>
    <p:cSldViewPr>
      <p:cViewPr varScale="1">
        <p:scale>
          <a:sx n="99" d="100"/>
          <a:sy n="99" d="100"/>
        </p:scale>
        <p:origin x="-7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9605-2BDB-456C-BBAA-F0A0E82C96D7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0DFD-027E-4F1A-A17F-FEAC77B65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0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9605-2BDB-456C-BBAA-F0A0E82C96D7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0DFD-027E-4F1A-A17F-FEAC77B65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8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9605-2BDB-456C-BBAA-F0A0E82C96D7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0DFD-027E-4F1A-A17F-FEAC77B65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5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9605-2BDB-456C-BBAA-F0A0E82C96D7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0DFD-027E-4F1A-A17F-FEAC77B65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3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9605-2BDB-456C-BBAA-F0A0E82C96D7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0DFD-027E-4F1A-A17F-FEAC77B65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37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9605-2BDB-456C-BBAA-F0A0E82C96D7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0DFD-027E-4F1A-A17F-FEAC77B65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7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9605-2BDB-456C-BBAA-F0A0E82C96D7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0DFD-027E-4F1A-A17F-FEAC77B65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6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9605-2BDB-456C-BBAA-F0A0E82C96D7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0DFD-027E-4F1A-A17F-FEAC77B65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08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9605-2BDB-456C-BBAA-F0A0E82C96D7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0DFD-027E-4F1A-A17F-FEAC77B65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1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9605-2BDB-456C-BBAA-F0A0E82C96D7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0DFD-027E-4F1A-A17F-FEAC77B65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9605-2BDB-456C-BBAA-F0A0E82C96D7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0DFD-027E-4F1A-A17F-FEAC77B65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0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A9605-2BDB-456C-BBAA-F0A0E82C96D7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F0DFD-027E-4F1A-A17F-FEAC77B65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1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www.biologycorner.com/resources/osmosis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biologycorner.com/resources/osmosis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www.biologycorner.com/resources/isotonic.gif" TargetMode="External"/><Relationship Id="rId7" Type="http://schemas.openxmlformats.org/officeDocument/2006/relationships/image" Target="http://www.biologycorner.com/resources/hypertonic.gif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http://www.biologycorner.com/resources/hypotonic.gif" TargetMode="External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www.biologycorner.com/resources/isotonic.gif" TargetMode="External"/><Relationship Id="rId7" Type="http://schemas.openxmlformats.org/officeDocument/2006/relationships/image" Target="http://www.biologycorner.com/resources/hypertonic.gif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http://www.biologycorner.com/resources/hypotonic.gif" TargetMode="External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www.biologycorner.com/resources/paramecium.gif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www.biologycorner.com/resources/paramecium.gif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www.biologycorner.com/resources/enzymesubstrate.gif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://www.biologycorner.com/resources/enzymesubstrate.gif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www.biologycorner.com/resources/cell.gif" TargetMode="External"/><Relationship Id="rId7" Type="http://schemas.openxmlformats.org/officeDocument/2006/relationships/image" Target="http://www.biologycorner.com/resources/plant_cell.gif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http://www.biologycorner.com/resources/prokaryote.jpg" TargetMode="Externa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http://www.biologycorner.com/resources/flower_for_coloring.gi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http://www.biologycorner.com/resources/flower_for_coloring.gi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http://www.biologycorner.com/resources/stamen_coloring.gif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biologycorner.com/resources/ovary_coloring.gif" TargetMode="External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http://www.biologycorner.com/resources/stamen_coloring.gif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biologycorner.com/resources/ovary_coloring.gif" TargetMode="External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http://www.biologycorner.com/resources/downs.gi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http://www.biologycorner.com/resources/downs.gi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http://www.biologycorner.com/resources/FINCHES.GI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http://www.biologycorner.com/resources/homobones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www.biologycorner.com/resources/membrane.gif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biologycorner.com/resources/membrane.gif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52400"/>
            <a:ext cx="8305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BIOLOGY END OF COURSE TEST STUDY GUIDE</a:t>
            </a:r>
          </a:p>
          <a:p>
            <a:r>
              <a:rPr lang="en-US" sz="4000" b="1" dirty="0"/>
              <a:t> </a:t>
            </a:r>
            <a:endParaRPr lang="en-US" sz="4000" dirty="0"/>
          </a:p>
          <a:p>
            <a:r>
              <a:rPr lang="en-US" sz="4000" b="1" u="sng" dirty="0"/>
              <a:t>Content Domain 1:  Cells</a:t>
            </a:r>
            <a:endParaRPr lang="en-US" sz="4000" dirty="0"/>
          </a:p>
          <a:p>
            <a:r>
              <a:rPr lang="en-US" sz="4000" b="1" dirty="0"/>
              <a:t> </a:t>
            </a:r>
            <a:endParaRPr lang="en-US" sz="4000" dirty="0"/>
          </a:p>
          <a:p>
            <a:pPr lvl="0"/>
            <a:r>
              <a:rPr lang="en-US" sz="4000" dirty="0" smtClean="0"/>
              <a:t>1. The </a:t>
            </a:r>
            <a:r>
              <a:rPr lang="en-US" sz="4000" dirty="0"/>
              <a:t>________ is the basic unit of structure and function in all living organisms.</a:t>
            </a:r>
          </a:p>
        </p:txBody>
      </p:sp>
    </p:spTree>
    <p:extLst>
      <p:ext uri="{BB962C8B-B14F-4D97-AF65-F5344CB8AC3E}">
        <p14:creationId xmlns:p14="http://schemas.microsoft.com/office/powerpoint/2010/main" val="155145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188093"/>
              </p:ext>
            </p:extLst>
          </p:nvPr>
        </p:nvGraphicFramePr>
        <p:xfrm>
          <a:off x="76200" y="457200"/>
          <a:ext cx="9026652" cy="63897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9328"/>
                <a:gridCol w="5867324"/>
              </a:tblGrid>
              <a:tr h="4323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Cell Part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Function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57150" marB="57150" anchor="ctr"/>
                </a:tc>
              </a:tr>
              <a:tr h="8568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Energy center or "powerhouse" of the cell. Turns food energy into useable chemical energy (ATP).  This is the site for Cellular Respiration.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57150" marB="57150" anchor="ctr"/>
                </a:tc>
              </a:tr>
              <a:tr h="5304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Site for making proteins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57150" marB="57150" anchor="ctr"/>
                </a:tc>
              </a:tr>
              <a:tr h="5304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Processes, packages and secretes proteins (cell’s post office)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57150" marB="57150" anchor="ctr"/>
                </a:tc>
              </a:tr>
              <a:tr h="5304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Contains digestive enzymes, breaks things down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57150" marB="57150" anchor="ctr"/>
                </a:tc>
              </a:tr>
              <a:tr h="5304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Transport, "intracellular highway"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57150" marB="57150" anchor="ctr"/>
                </a:tc>
              </a:tr>
              <a:tr h="5304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Stores water or other substances (Plants- 1 large one; Animals-several small ones.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57150" marB="57150" anchor="ctr"/>
                </a:tc>
              </a:tr>
              <a:tr h="8568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Uses sunlight to create food, site of photosynthesis (only found in algae and plant cells)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57150" marB="57150" anchor="ctr"/>
                </a:tc>
              </a:tr>
              <a:tr h="5304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Provides additional support (plant, fungi, and bacteria cells)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57150" marB="57150" anchor="ctr"/>
                </a:tc>
              </a:tr>
              <a:tr h="5304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Jelly-like fluid interior of the cell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57150" marB="57150" anchor="ctr"/>
                </a:tc>
              </a:tr>
              <a:tr h="5304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the "control center" of the cell, contains the cell's DNA (chromosomes)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57150" marB="5715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80201"/>
            <a:ext cx="27623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9. Fill out the table below on the Cell Parts.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9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742910"/>
              </p:ext>
            </p:extLst>
          </p:nvPr>
        </p:nvGraphicFramePr>
        <p:xfrm>
          <a:off x="0" y="304800"/>
          <a:ext cx="9144000" cy="65532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5924"/>
                <a:gridCol w="6128076"/>
              </a:tblGrid>
              <a:tr h="3843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Cell Part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Function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57150" marB="57150" anchor="ctr"/>
                </a:tc>
              </a:tr>
              <a:tr h="938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mitochondria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Energy center or "powerhouse" of the cell. Turns food into useable energy (ATP).  This is the site for Cellular Respiration.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57150" marB="57150" anchor="ctr"/>
                </a:tc>
              </a:tr>
              <a:tr h="5811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ribosomes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Make protein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57150" marB="57150" anchor="ctr"/>
                </a:tc>
              </a:tr>
              <a:tr h="5811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Golgi apparatus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Processes, packages and secretes proteins (cell’s post office)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57150" marB="57150" anchor="ctr"/>
                </a:tc>
              </a:tr>
              <a:tr h="5811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lysosomes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Contains digestive enzymes, breaks things down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57150" marB="57150" anchor="ctr"/>
                </a:tc>
              </a:tr>
              <a:tr h="5811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Endoplasmic reticulum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Transport, "intracellular highway"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57150" marB="57150" anchor="ctr"/>
                </a:tc>
              </a:tr>
              <a:tr h="5811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vacuole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Stores water or other substances (Plants- 1 large one  Animals-several small ones.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57150" marB="57150" anchor="ctr"/>
                </a:tc>
              </a:tr>
              <a:tr h="5811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chloroplasts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Uses sunlight to create food, site of photosynthesis (only found in plant cells)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57150" marB="57150" anchor="ctr"/>
                </a:tc>
              </a:tr>
              <a:tr h="5811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Cell wall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Provides additional support (plant, fungi, and bacteria cells)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57150" marB="57150" anchor="ctr"/>
                </a:tc>
              </a:tr>
              <a:tr h="5811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cytoplasm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Jelly-like fluid interior of the cell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57150" marB="57150" anchor="ctr"/>
                </a:tc>
              </a:tr>
              <a:tr h="5811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nucleus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the "control center" of the cell, contains the cell's DNA (chromosomes)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57150" marB="5715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152400" y="-25540"/>
            <a:ext cx="8534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Fill out the table below on the Cell Parts.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81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6700" y="290899"/>
            <a:ext cx="86106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9. Living things maintain a balance between materials entering and exiting the cell.  Their ability to maintain this balance is called _____________________.  (You can also apply this term to the whole organism when discussing maintenance and regulation of body temperature, hormone levels, sweating vs. shivering, etc…).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10. The movement of substances across the cell membrane from an area of high concentration to an area of low concentration is known as _________________________.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11.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The diagram below is illustrating the process of ______________.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Picture 1" descr="http://www.biologycorner.com/resources/osmosis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800600"/>
            <a:ext cx="39814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0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6700" y="152400"/>
            <a:ext cx="8610600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9. Living things maintain a balance between materials entering and exiting the cell.  Their ability to maintain this balance is called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_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homeostasis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 (You can also apply this term to the whole organism when discussing maintenance and regulation of body temperature, hormone levels, sweating vs. shivering, etc…).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10. The movement of substances across the cell membrane from an area of high concentration to an area of low concentration is known as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_osmosis.</a:t>
            </a:r>
            <a:endParaRPr kumimoji="0" lang="en-US" sz="28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11.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The diagram below is illustrating the process of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diffusion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Picture 1" descr="http://www.biologycorner.com/resources/osmosis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4648200"/>
            <a:ext cx="41529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79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http://www.biologycorner.com/resources/isotonic.g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18288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biologycorner.com/resources/hypotonic.gif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139" y="3995737"/>
            <a:ext cx="17145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http://www.biologycorner.com/resources/hypertonic.gif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95737"/>
            <a:ext cx="16002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730621" y="3458707"/>
            <a:ext cx="2603377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This solution is __________________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to the cell.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13308" y="3515857"/>
            <a:ext cx="2429892" cy="571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This solution is ______________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to the cell.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45206" y="3317241"/>
            <a:ext cx="2726184" cy="781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This solution  is ______________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to the cell.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52400" y="407314"/>
            <a:ext cx="88392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12. The following diagrams represent different solutions that can affect the rate of osmosis.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800" dirty="0">
              <a:latin typeface="Garamond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en-US" sz="28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13.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Label the solutions as being either hypotonic, 				hypertonic , or isotonic to the cells in the solutions.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86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http://www.biologycorner.com/resources/isotonic.g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73" y="4067083"/>
            <a:ext cx="18288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biologycorner.com/resources/hypotonic.gif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32" y="4188596"/>
            <a:ext cx="17145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http://www.biologycorner.com/resources/hypertonic.gif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144" y="4093623"/>
            <a:ext cx="16002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971800" y="3638550"/>
            <a:ext cx="21717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This solution is </a:t>
            </a:r>
            <a:r>
              <a:rPr kumimoji="0" lang="en-US" sz="1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_hypotonic</a:t>
            </a:r>
            <a:endParaRPr kumimoji="0" lang="en-US" sz="6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to the cell.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89390" y="3638550"/>
            <a:ext cx="2377366" cy="571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This solution is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__</a:t>
            </a:r>
            <a:r>
              <a:rPr kumimoji="0" lang="en-US" sz="1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Isotonic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___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to the cell.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943600" y="3429000"/>
            <a:ext cx="2362200" cy="781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This solution  is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_hypertonic____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to the cell.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52400" y="407314"/>
            <a:ext cx="88392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12. The following diagrams represent different solutions that can affect the rate of osmosis.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800" dirty="0">
              <a:latin typeface="Garamond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en-US" sz="28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13.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Label the solutions as being either hypotonic, 				hypertonic , or isotonic to the cells in the solutions.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8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http://www.biologycorner.com/resources/paramecium.g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3" y="5181600"/>
            <a:ext cx="3309257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067800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14. The contractile vacuole inside of some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protists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like the paramecium below maintains osmotic balance (amount of water inside the cell) by pumping out excess ____________________________.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15. ____________________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is the type of membrane transport which requires energy.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16. Bulk transport into the cell is known as ____________, and bulk transport out of the cell is known as _________.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0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http://www.biologycorner.com/resources/paramecium.g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3" y="5181600"/>
            <a:ext cx="3309257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067800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14. The contractile vacuole inside of some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protists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like the paramecium below maintains osmotic balance (amount of water inside the cell) by pumping out excess </a:t>
            </a:r>
            <a:r>
              <a:rPr kumimoji="0" lang="en-US" sz="36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_water___.</a:t>
            </a:r>
            <a:endParaRPr kumimoji="0" lang="en-US" sz="36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15.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</a:t>
            </a:r>
            <a:r>
              <a:rPr kumimoji="0" lang="en-US" sz="36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Active transpor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t_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is the type of membrane transport which requires energy.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16. Bulk transport into the cell is known as _</a:t>
            </a:r>
            <a:r>
              <a:rPr kumimoji="0" lang="en-US" sz="36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endocytosis</a:t>
            </a:r>
            <a:r>
              <a:rPr kumimoji="0" lang="en-US" sz="3600" b="0" i="0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sz="3600" b="0" i="0" strike="noStrike" cap="none" normalizeH="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and bulk transport out of the cell is known as </a:t>
            </a:r>
            <a:r>
              <a:rPr kumimoji="0" lang="en-US" sz="36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exocytosis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58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6200" y="76200"/>
            <a:ext cx="906780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17.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____________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are special proteins that speed up the rate of chemical reactions, by lowering activation energy (energy required to start a reaction).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18. The ______________ is the substance an enzyme acts upon.  The enzyme and substrate fit together like a __________________________.    This interlocking “fit” makes enzymes act only on specific substrates.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19.  Label the diagram below with the following terms:  Enzyme/substrate complex, substrate, enzyme, product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7" name="Picture 1" descr="http://www.biologycorner.com/resources/enzymesubstrate.g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358" y="4302063"/>
            <a:ext cx="313372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8600" y="180201"/>
            <a:ext cx="21833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 flipV="1">
            <a:off x="4419600" y="4630966"/>
            <a:ext cx="990600" cy="460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 flipV="1">
            <a:off x="1691011" y="6025639"/>
            <a:ext cx="1867455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__________________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flipV="1">
            <a:off x="3772455" y="6045229"/>
            <a:ext cx="1448910" cy="460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__________________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>
            <a:stCxn id="4" idx="1"/>
            <a:endCxn id="4" idx="3"/>
          </p:cNvCxnSpPr>
          <p:nvPr/>
        </p:nvCxnSpPr>
        <p:spPr>
          <a:xfrm>
            <a:off x="4419600" y="4861153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4"/>
          <p:cNvSpPr txBox="1">
            <a:spLocks noChangeArrowheads="1"/>
          </p:cNvSpPr>
          <p:nvPr/>
        </p:nvSpPr>
        <p:spPr bwMode="auto">
          <a:xfrm flipV="1">
            <a:off x="3048000" y="4653789"/>
            <a:ext cx="990600" cy="460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048000" y="5089011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048000" y="48006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029200" y="4953000"/>
            <a:ext cx="381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029200" y="4953000"/>
            <a:ext cx="0" cy="1611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362200" y="59436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4610100" y="5943600"/>
            <a:ext cx="2667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5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6200" y="291644"/>
            <a:ext cx="9067800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17.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Enzymes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are special proteins that speed up the rate of chemical reactions, by lowering activation energy (energy required to start a reaction).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18. The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substrate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is the substance an enzyme acts upon.  The enzyme and substrate fit together like a </a:t>
            </a:r>
            <a:r>
              <a:rPr lang="en-US" sz="2800" u="sng" dirty="0" smtClean="0">
                <a:solidFill>
                  <a:srgbClr val="C0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lock and key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.    This interlocking “fit” makes enzymes act only on specific substrates.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19.  Label the diagram below with the following terms:  Enzyme/substrate complex, substrate, enzyme, product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7" name="Picture 1" descr="http://www.biologycorner.com/resources/enzymesubstrate.g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358" y="4302063"/>
            <a:ext cx="313372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8600" y="180201"/>
            <a:ext cx="21833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 rot="10800000" flipV="1">
            <a:off x="4419600" y="4630966"/>
            <a:ext cx="990600" cy="460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product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 rot="10800000" flipV="1">
            <a:off x="2378428" y="6067874"/>
            <a:ext cx="1217073" cy="42493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enzyme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10800000" flipV="1">
            <a:off x="3772454" y="6045229"/>
            <a:ext cx="2323545" cy="460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Enzyme substrate complex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419599" y="4937353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4"/>
          <p:cNvSpPr txBox="1">
            <a:spLocks noChangeArrowheads="1"/>
          </p:cNvSpPr>
          <p:nvPr/>
        </p:nvSpPr>
        <p:spPr bwMode="auto">
          <a:xfrm rot="10800000" flipV="1">
            <a:off x="2986966" y="4599239"/>
            <a:ext cx="1143000" cy="460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substrate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48000" y="5089011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155272" y="4861153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029200" y="4953000"/>
            <a:ext cx="381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029200" y="4953000"/>
            <a:ext cx="0" cy="1611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410658" y="59436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4610100" y="5943600"/>
            <a:ext cx="2667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19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70559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BIOLOGY END OF COURSE TEST STUDY GUIDE</a:t>
            </a:r>
            <a:br>
              <a:rPr lang="en-US" b="1" dirty="0"/>
            </a:br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Content Domain 1:  Cells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1. The </a:t>
            </a:r>
            <a:r>
              <a:rPr lang="en-US" b="1" i="1" u="sng" dirty="0"/>
              <a:t>_</a:t>
            </a:r>
            <a:r>
              <a:rPr lang="en-US" b="1" i="1" u="sng" dirty="0">
                <a:solidFill>
                  <a:srgbClr val="FF0000"/>
                </a:solidFill>
              </a:rPr>
              <a:t>cell</a:t>
            </a:r>
            <a:r>
              <a:rPr lang="en-US" b="1" i="1" u="sng" dirty="0"/>
              <a:t>_______ </a:t>
            </a:r>
            <a:r>
              <a:rPr lang="en-US" dirty="0"/>
              <a:t>is the basic unit of structure and function in all living organisms.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74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301547"/>
              </p:ext>
            </p:extLst>
          </p:nvPr>
        </p:nvGraphicFramePr>
        <p:xfrm>
          <a:off x="609600" y="2590800"/>
          <a:ext cx="7692390" cy="38177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2819"/>
                <a:gridCol w="2130941"/>
                <a:gridCol w="3408630"/>
              </a:tblGrid>
              <a:tr h="545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Biomolecule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Monomer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Function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18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  Carbohydrate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18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Glycerol and fatty acids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18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Some are important structural components of living things- some serve as enzymes 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18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  Nucleic acids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88398" y="413266"/>
            <a:ext cx="7769225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20.</a:t>
            </a:r>
            <a:r>
              <a:rPr kumimoji="0" lang="en-US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 If it ends in –</a:t>
            </a:r>
            <a:r>
              <a:rPr kumimoji="0" lang="en-US" sz="2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ase</a:t>
            </a:r>
            <a:r>
              <a:rPr kumimoji="0" lang="en-US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is probably an ________________, and if a word ends in –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ose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it is a __________________.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21.  The area in which a substrate molecule fits into an enzyme is known as the _____________site.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22.  Fill in the table on the 4 major biomolecules: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26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332615"/>
              </p:ext>
            </p:extLst>
          </p:nvPr>
        </p:nvGraphicFramePr>
        <p:xfrm>
          <a:off x="609600" y="2590800"/>
          <a:ext cx="7692390" cy="38177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2819"/>
                <a:gridCol w="2130941"/>
                <a:gridCol w="3408630"/>
              </a:tblGrid>
              <a:tr h="545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Biomolecule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Monomer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Function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18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  Carbohydrate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 err="1" smtClean="0">
                          <a:solidFill>
                            <a:srgbClr val="C00000"/>
                          </a:solidFill>
                          <a:effectLst/>
                        </a:rPr>
                        <a:t>Monosaccharides</a:t>
                      </a:r>
                      <a:endParaRPr lang="en-US" sz="1800" u="none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baseline="0" dirty="0" smtClean="0">
                          <a:solidFill>
                            <a:srgbClr val="C00000"/>
                          </a:solidFill>
                          <a:effectLst/>
                        </a:rPr>
                        <a:t>(simple sugars)</a:t>
                      </a:r>
                      <a:endParaRPr lang="en-US" sz="1800" u="sng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800" b="0" i="0" u="sng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Povide</a:t>
                      </a:r>
                      <a:r>
                        <a:rPr lang="en-US" sz="1800" b="0" i="0" u="sng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building materials and energy</a:t>
                      </a:r>
                      <a:endParaRPr lang="en-US" sz="1800" b="0" i="0" u="sng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18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 </a:t>
                      </a:r>
                      <a:r>
                        <a:rPr lang="en-US" sz="1200" u="sng" dirty="0" smtClean="0">
                          <a:solidFill>
                            <a:srgbClr val="C00000"/>
                          </a:solidFill>
                          <a:effectLst/>
                        </a:rPr>
                        <a:t>Lipid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Glycerol and fatty acids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sng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Store energy</a:t>
                      </a:r>
                      <a:endParaRPr lang="en-US" sz="1200" b="0" i="0" u="sng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18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  </a:t>
                      </a:r>
                      <a:r>
                        <a:rPr lang="en-US" sz="1200" u="sng" dirty="0" smtClean="0">
                          <a:solidFill>
                            <a:srgbClr val="C00000"/>
                          </a:solidFill>
                          <a:effectLst/>
                        </a:rPr>
                        <a:t>Protein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Amino acids</a:t>
                      </a:r>
                      <a:endParaRPr lang="en-US" sz="1800" u="sng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Some are important structural components of living things- some serve as enzymes 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18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  Nucleic acids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Nucleotides </a:t>
                      </a:r>
                      <a:endParaRPr lang="en-US" sz="1800" u="sng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800" b="0" i="0" u="sng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Contains and translates the genetic code</a:t>
                      </a:r>
                      <a:endParaRPr lang="en-US" sz="1200" b="0" i="0" u="sng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88398" y="413266"/>
            <a:ext cx="7769225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20.</a:t>
            </a:r>
            <a:r>
              <a:rPr kumimoji="0" lang="en-US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 If it ends in –</a:t>
            </a:r>
            <a:r>
              <a:rPr kumimoji="0" lang="en-US" sz="2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ase</a:t>
            </a:r>
            <a:r>
              <a:rPr kumimoji="0" lang="en-US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is probably an </a:t>
            </a:r>
            <a:r>
              <a:rPr kumimoji="0" lang="en-US" sz="240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enzyme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, and if a word ends in –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ose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it is a </a:t>
            </a:r>
            <a:r>
              <a:rPr kumimoji="0" lang="en-US" sz="240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sugar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21.  The area in which a substrate molecule fits into an enzyme is known as the </a:t>
            </a:r>
            <a:r>
              <a:rPr lang="en-US" sz="2400" u="sng" dirty="0" smtClean="0">
                <a:solidFill>
                  <a:srgbClr val="C0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active</a:t>
            </a:r>
            <a:r>
              <a:rPr lang="en-US" sz="2400" dirty="0" smtClean="0">
                <a:solidFill>
                  <a:srgbClr val="C0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site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22.  Fill in the table on the 4 major biomolecules: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98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3886200" y="2514600"/>
            <a:ext cx="342900" cy="800100"/>
          </a:xfrm>
          <a:prstGeom prst="curvedLeftArrow">
            <a:avLst>
              <a:gd name="adj1" fmla="val 46667"/>
              <a:gd name="adj2" fmla="val 93333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4" name="AutoShape 2"/>
          <p:cNvSpPr>
            <a:spLocks noChangeArrowheads="1"/>
          </p:cNvSpPr>
          <p:nvPr/>
        </p:nvSpPr>
        <p:spPr bwMode="auto">
          <a:xfrm rot="-9983058">
            <a:off x="3379410" y="2389712"/>
            <a:ext cx="342900" cy="914400"/>
          </a:xfrm>
          <a:prstGeom prst="curvedLeftArrow">
            <a:avLst>
              <a:gd name="adj1" fmla="val 53333"/>
              <a:gd name="adj2" fmla="val 106667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724400" y="2743200"/>
            <a:ext cx="3429000" cy="914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57200" y="2819400"/>
            <a:ext cx="2514600" cy="914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pitchFamily="34" charset="0"/>
              </a:rPr>
              <a:t>Content Domain 2:  Organisms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23.  ATP-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Adenosine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Triphosphate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is a special molecule that stores and releases the energy in its bonds when the cell needs it.  Below is a diagram showing the ATP-ADP cycle.  On the lines beside the diagram write either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energy released for chemical reactions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or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energy supplied through cellular respiration.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-533400" y="3733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pitchFamily="34" charset="0"/>
              </a:rPr>
              <a:t>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3472457"/>
            <a:ext cx="91440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					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						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24. The process in which plants utilize sunlight energy into chemical energy in the form of glucose is called ____________.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25.  The process above takes place in the ________________ of the plant cell.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3352800"/>
            <a:ext cx="1072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ADP + P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505200" y="21336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Garamond" pitchFamily="18" charset="0"/>
                <a:cs typeface="Arial" pitchFamily="34" charset="0"/>
              </a:rPr>
              <a:t>ATP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3886200" y="2514600"/>
            <a:ext cx="342900" cy="800100"/>
          </a:xfrm>
          <a:prstGeom prst="curvedLeftArrow">
            <a:avLst>
              <a:gd name="adj1" fmla="val 46667"/>
              <a:gd name="adj2" fmla="val 93333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4" name="AutoShape 2"/>
          <p:cNvSpPr>
            <a:spLocks noChangeArrowheads="1"/>
          </p:cNvSpPr>
          <p:nvPr/>
        </p:nvSpPr>
        <p:spPr bwMode="auto">
          <a:xfrm rot="-9983058">
            <a:off x="3379410" y="2389712"/>
            <a:ext cx="342900" cy="914400"/>
          </a:xfrm>
          <a:prstGeom prst="curvedLeftArrow">
            <a:avLst>
              <a:gd name="adj1" fmla="val 53333"/>
              <a:gd name="adj2" fmla="val 106667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648200" y="2514600"/>
            <a:ext cx="3429000" cy="914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Energy released</a:t>
            </a:r>
            <a:r>
              <a:rPr kumimoji="0" lang="en-US" sz="2400" b="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for chemical reactions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" y="2438400"/>
            <a:ext cx="2743200" cy="914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energy</a:t>
            </a:r>
            <a:r>
              <a:rPr kumimoji="0" lang="en-US" sz="2400" b="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supplied through cellular </a:t>
            </a:r>
            <a:r>
              <a:rPr kumimoji="0" lang="en-US" sz="2400" b="0" i="0" u="sng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resspiration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</a:t>
            </a:r>
            <a:endParaRPr kumimoji="0" lang="en-US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pitchFamily="34" charset="0"/>
              </a:rPr>
              <a:t>Content Domain 2:  Organisms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23.  ATP-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Adenosine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Triphosphate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is a special molecule that stores and releases the energy in its bonds when the cell needs it.  Below is a diagram showing the ATP-ADP cycle.  On the lines beside the diagram write either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energy released for chemical reactions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or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energy supplied through cellular respiration.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-533400" y="3733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pitchFamily="34" charset="0"/>
              </a:rPr>
              <a:t>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3472457"/>
            <a:ext cx="91440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					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						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24. The process in which plants utilize sunlight energy into chemical energy in the form of glucose is called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photosynthesis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25.  The process above takes place in the </a:t>
            </a:r>
            <a:r>
              <a:rPr lang="en-US" sz="2800" u="sng" dirty="0" smtClean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chloroplasts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of the plant cell.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3352800"/>
            <a:ext cx="1072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ADP + P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505200" y="21336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Garamond" pitchFamily="18" charset="0"/>
                <a:cs typeface="Arial" pitchFamily="34" charset="0"/>
              </a:rPr>
              <a:t>ATP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3657600" y="2819400"/>
            <a:ext cx="685800" cy="1143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 rot="10800000" flipV="1">
            <a:off x="3429000" y="2133600"/>
            <a:ext cx="10668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sunlight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26.  Fill in the summary reaction for photosynthesis below with the correct reactants and products.  Use the following terms:  water, carbon dioxide, glucose, oxygen, CO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,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O, C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12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, 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2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 (Place symbols on the top lines and words on the bottom.)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19812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lang="en-US" sz="3200" u="sng" dirty="0" smtClean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u="sng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____</a:t>
            </a:r>
            <a:r>
              <a:rPr lang="en-US" sz="3200" u="sng" baseline="-300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 + </a:t>
            </a:r>
            <a:r>
              <a:rPr lang="en-US" sz="3200" u="sng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____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	 </a:t>
            </a:r>
            <a:r>
              <a:rPr lang="en-US" sz="32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lang="en-US" sz="3200" u="sng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______</a:t>
            </a:r>
            <a:r>
              <a:rPr lang="en-US" sz="3200" baseline="-300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+ </a:t>
            </a:r>
            <a:r>
              <a:rPr lang="en-US" sz="32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u="sng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_____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	                                  </a:t>
            </a:r>
            <a:r>
              <a:rPr kumimoji="0" lang="en-US" sz="3200" b="0" i="0" u="sng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_________________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         _______________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27. The process by which organisms break down glucose in order to release the energy in it is known as </a:t>
            </a:r>
            <a:r>
              <a:rPr kumimoji="0" lang="en-US" sz="3200" b="0" i="0" u="sng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___________________.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28.  This process takes place in the ___________________ of the cell.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99994" y="2438400"/>
            <a:ext cx="1210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	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3657600" y="2819400"/>
            <a:ext cx="685800" cy="1143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 rot="10800000" flipV="1">
            <a:off x="3429000" y="2133600"/>
            <a:ext cx="10668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sunlight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26.  Fill in the summary reaction for photosynthesis below with the correct reactants and products.  Use the following terms:  water, carbon dioxide, glucose, oxygen, CO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,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O, C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12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, 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2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 (Place symbols on the top lines and words on the bottom.)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19812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lang="en-US" sz="3200" u="sng" dirty="0" smtClean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 CO</a:t>
            </a:r>
            <a:r>
              <a:rPr lang="en-US" sz="3200" u="sng" baseline="-30000" dirty="0" smtClean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2 </a:t>
            </a:r>
            <a:r>
              <a:rPr lang="en-US" sz="32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 + </a:t>
            </a:r>
            <a:r>
              <a:rPr lang="en-US" sz="3200" u="sng" dirty="0" smtClean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H</a:t>
            </a:r>
            <a:r>
              <a:rPr lang="en-US" sz="3200" u="sng" baseline="-30000" dirty="0" smtClean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3200" u="sng" dirty="0" smtClean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	 </a:t>
            </a:r>
            <a:r>
              <a:rPr lang="en-US" sz="32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lang="en-US" sz="3200" u="sng" dirty="0" smtClean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C</a:t>
            </a:r>
            <a:r>
              <a:rPr lang="en-US" sz="3200" u="sng" baseline="-30000" dirty="0" smtClean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6</a:t>
            </a:r>
            <a:r>
              <a:rPr lang="en-US" sz="3200" u="sng" dirty="0" smtClean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H</a:t>
            </a:r>
            <a:r>
              <a:rPr lang="en-US" sz="3200" u="sng" baseline="-30000" dirty="0" smtClean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12</a:t>
            </a:r>
            <a:r>
              <a:rPr lang="en-US" sz="3200" u="sng" dirty="0" smtClean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O</a:t>
            </a:r>
            <a:r>
              <a:rPr lang="en-US" sz="3200" u="sng" baseline="-30000" dirty="0" smtClean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6</a:t>
            </a:r>
            <a:r>
              <a:rPr lang="en-US" sz="3200" baseline="-300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+ </a:t>
            </a:r>
            <a:r>
              <a:rPr lang="en-US" sz="32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u="sng" dirty="0" smtClean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O</a:t>
            </a:r>
            <a:r>
              <a:rPr lang="en-US" sz="3200" u="sng" baseline="-30000" dirty="0" smtClean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3200" baseline="-300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		                                  </a:t>
            </a:r>
            <a:r>
              <a:rPr kumimoji="0" lang="en-US" sz="3200" b="0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carbondioxied</a:t>
            </a: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+ water	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Glucose</a:t>
            </a:r>
            <a:r>
              <a:rPr kumimoji="0" lang="en-US" sz="3200" b="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+ oxygen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27. The process by which organisms break down glucose in order to release the energy in it is known as </a:t>
            </a: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cellular respiration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28.  This process takes place in the </a:t>
            </a: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mitochondria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of the cell.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99994" y="2438400"/>
            <a:ext cx="1210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	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711875"/>
            <a:ext cx="91440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29. Fill in the summary reaction for cellular respiration below with the correct reactants and products.  Use the following terms:  water, carbon dioxide, glucose, oxygen, CO</a:t>
            </a:r>
            <a:r>
              <a:rPr kumimoji="0" lang="en-US" sz="4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, H</a:t>
            </a:r>
            <a:r>
              <a:rPr kumimoji="0" lang="en-US" sz="4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O, C</a:t>
            </a:r>
            <a:r>
              <a:rPr kumimoji="0" lang="en-US" sz="4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en-US" sz="4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12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sz="4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, O</a:t>
            </a:r>
            <a:r>
              <a:rPr kumimoji="0" lang="en-US" sz="4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2 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 (Place symbols on the top lines and words on the bottom.)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4267200" y="5715000"/>
            <a:ext cx="685800" cy="1143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5424537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          ________   +  ________  	       ________  +  ________	  _________________________  	       </a:t>
            </a:r>
            <a:r>
              <a:rPr lang="en-US" sz="24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______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______________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711875"/>
            <a:ext cx="91440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29. Fill in the summary reaction for cellular respiration below with the correct reactants and products.  Use the following terms:  water, carbon dioxide, glucose, oxygen, CO</a:t>
            </a:r>
            <a:r>
              <a:rPr kumimoji="0" lang="en-US" sz="4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, H</a:t>
            </a:r>
            <a:r>
              <a:rPr kumimoji="0" lang="en-US" sz="4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O, C</a:t>
            </a:r>
            <a:r>
              <a:rPr kumimoji="0" lang="en-US" sz="4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en-US" sz="4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12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sz="4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sz="4000" b="0" i="0" u="none" strike="noStrike" cap="none" normalizeH="0" baseline="-3000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4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 (Place symbols on the top lines and words on the bottom.)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3352800" y="4953000"/>
            <a:ext cx="685800" cy="3048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44958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n-US" sz="3600" u="sng" dirty="0" smtClean="0">
                <a:solidFill>
                  <a:srgbClr val="C0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C</a:t>
            </a:r>
            <a:r>
              <a:rPr lang="en-US" sz="3600" u="sng" baseline="-30000" dirty="0" smtClean="0">
                <a:solidFill>
                  <a:srgbClr val="C0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6</a:t>
            </a:r>
            <a:r>
              <a:rPr lang="en-US" sz="3600" u="sng" dirty="0" smtClean="0">
                <a:solidFill>
                  <a:srgbClr val="C0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H</a:t>
            </a:r>
            <a:r>
              <a:rPr lang="en-US" sz="3600" u="sng" baseline="-30000" dirty="0" smtClean="0">
                <a:solidFill>
                  <a:srgbClr val="C0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12</a:t>
            </a:r>
            <a:r>
              <a:rPr lang="en-US" sz="3600" u="sng" dirty="0" smtClean="0">
                <a:solidFill>
                  <a:srgbClr val="C0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O</a:t>
            </a:r>
            <a:r>
              <a:rPr lang="en-US" sz="3600" u="sng" baseline="-30000" dirty="0" smtClean="0">
                <a:solidFill>
                  <a:srgbClr val="C0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6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 +  </a:t>
            </a:r>
            <a:r>
              <a:rPr lang="en-US" sz="3600" u="sng" dirty="0" smtClean="0">
                <a:solidFill>
                  <a:srgbClr val="C0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O</a:t>
            </a:r>
            <a:r>
              <a:rPr lang="en-US" sz="3600" u="sng" baseline="-30000" dirty="0" smtClean="0">
                <a:solidFill>
                  <a:srgbClr val="C0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2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 	</a:t>
            </a:r>
            <a:r>
              <a:rPr lang="en-US" sz="36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      </a:t>
            </a:r>
            <a:r>
              <a:rPr lang="en-US" sz="3600" u="sng" dirty="0" smtClean="0">
                <a:solidFill>
                  <a:srgbClr val="C0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CO</a:t>
            </a:r>
            <a:r>
              <a:rPr lang="en-US" sz="3600" u="sng" baseline="-30000" dirty="0" smtClean="0">
                <a:solidFill>
                  <a:srgbClr val="C0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3600" baseline="-300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 +  </a:t>
            </a:r>
            <a:r>
              <a:rPr lang="en-US" sz="3600" u="sng" dirty="0" smtClean="0">
                <a:solidFill>
                  <a:srgbClr val="C0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 H</a:t>
            </a:r>
            <a:r>
              <a:rPr lang="en-US" sz="3600" u="sng" baseline="-30000" dirty="0" smtClean="0">
                <a:solidFill>
                  <a:srgbClr val="C0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3600" u="sng" dirty="0" smtClean="0">
                <a:solidFill>
                  <a:srgbClr val="C0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glucose + oxygen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 	     </a:t>
            </a:r>
            <a:r>
              <a:rPr lang="en-US" sz="3600" u="sng" dirty="0" smtClean="0">
                <a:solidFill>
                  <a:srgbClr val="C0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carbon dioxide and water</a:t>
            </a:r>
            <a:endParaRPr kumimoji="0" lang="en-US" sz="36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-64264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30.____________________________  is the branch of biology which deals with the grouping and naming of organisms.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31.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Carolus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Linneaus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developed the two word system to name organisms known as ______________________________.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32.  The first word of a scientific name is the __________________________ name and the second word is the __________________________ name.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33.  There are _____________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taxa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(classification categories) in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Linneaus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’ system. List them in order from smallest to largest.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	1.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	2.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	3.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	4.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	5.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	6.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	7.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151179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30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Taxonomy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is the branch of biology which deals with the grouping and naming of organisms.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31.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Carolus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Linneaus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developed the two word system to name organisms known as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binomial nomenclature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32.  The first word of a scientific name is the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genus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name and the second word is the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species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name.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33.  There are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seven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taxa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(classification categories) in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Linneaus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’ system. List them in order from smallest to largest.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	1. </a:t>
            </a:r>
            <a:r>
              <a:rPr lang="en-US" sz="2800" u="sng" dirty="0" smtClean="0">
                <a:solidFill>
                  <a:srgbClr val="C0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Kingdom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	2.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Phylum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	3.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sng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Class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	4.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Order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	5.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sng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Family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	6.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sng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Genus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	7.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Species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iologycorner.com/resources/cell.g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92959"/>
            <a:ext cx="3733800" cy="27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://www.biologycorner.com/resources/prokaryote.jpg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63" y="1376039"/>
            <a:ext cx="2966028" cy="136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http://www.biologycorner.com/resources/plant_cell.gif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09411"/>
            <a:ext cx="403013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43000" y="755530"/>
            <a:ext cx="1257300" cy="428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Prokaryotic cell-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Bacteria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10800000" flipV="1">
            <a:off x="1527464" y="3276600"/>
            <a:ext cx="20574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Eukaryotic cell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- Plant cell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486400" y="455711"/>
            <a:ext cx="22187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 smtClean="0"/>
              <a:t>Eukaryotic cell - </a:t>
            </a:r>
            <a:r>
              <a:rPr lang="en-US" sz="1400" dirty="0" smtClean="0"/>
              <a:t>Animal Cell</a:t>
            </a:r>
            <a:endParaRPr lang="en-US" sz="1400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 rot="10800000" flipV="1">
            <a:off x="5181600" y="3962400"/>
            <a:ext cx="3048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									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Also Eukaryotic:</a:t>
            </a:r>
            <a:endParaRPr kumimoji="0" lang="en-US" sz="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									</a:t>
            </a:r>
            <a:r>
              <a:rPr kumimoji="0" lang="en-US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Protists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and Fungi</a:t>
            </a:r>
            <a:endParaRPr kumimoji="0" lang="en-US" sz="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	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30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844779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34.  In the modern day classification system there are _________ kingdoms and ________ domains.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35.  Correctly identify the kingdoms given the descriptions in the table below.  Provide an example organism in each kingdom.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152555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34.  In the modern day classification system there are </a:t>
            </a:r>
            <a:r>
              <a:rPr kumimoji="0" lang="en-US" sz="40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six </a:t>
            </a:r>
            <a:r>
              <a:rPr kumimoji="0" lang="en-US" sz="40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kingdoms and </a:t>
            </a:r>
            <a:r>
              <a:rPr kumimoji="0" lang="en-US" sz="40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three </a:t>
            </a:r>
            <a:r>
              <a:rPr kumimoji="0" lang="en-US" sz="40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domains.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35.  Correctly identify the kingdoms given the descriptions in the table below.  Provide an example organism in each kingdom.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44000" cy="662940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25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Calibri"/>
                          <a:ea typeface="Times New Roman"/>
                          <a:cs typeface="Times New Roman"/>
                        </a:rPr>
                        <a:t>Kingdom</a:t>
                      </a: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Garamond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Garamond"/>
                          <a:ea typeface="Times New Roman"/>
                          <a:cs typeface="Times New Roman"/>
                        </a:rPr>
                        <a:t>Example Organism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8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aramond"/>
                          <a:ea typeface="Times New Roman"/>
                          <a:cs typeface="Times New Roman"/>
                        </a:rPr>
                        <a:t>Consumers that stay put. They have eukaryotic cells. They may be unicellular or </a:t>
                      </a:r>
                      <a:r>
                        <a:rPr lang="en-US" sz="1400" dirty="0" err="1">
                          <a:latin typeface="Garamond"/>
                          <a:ea typeface="Times New Roman"/>
                          <a:cs typeface="Times New Roman"/>
                        </a:rPr>
                        <a:t>multicellular</a:t>
                      </a:r>
                      <a:r>
                        <a:rPr lang="en-US" sz="1400" dirty="0">
                          <a:latin typeface="Garamond"/>
                          <a:ea typeface="Times New Roman"/>
                          <a:cs typeface="Times New Roman"/>
                        </a:rPr>
                        <a:t>. They decompose dead organisms and waste from the </a:t>
                      </a:r>
                      <a:r>
                        <a:rPr lang="en-US" sz="1400" dirty="0" smtClean="0">
                          <a:latin typeface="Garamond"/>
                          <a:ea typeface="Times New Roman"/>
                          <a:cs typeface="Times New Roman"/>
                        </a:rPr>
                        <a:t>environment</a:t>
                      </a:r>
                      <a:r>
                        <a:rPr lang="en-US" sz="1400" dirty="0">
                          <a:latin typeface="Garamond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aramond"/>
                          <a:ea typeface="Times New Roman"/>
                          <a:cs typeface="Times New Roman"/>
                        </a:rPr>
                        <a:t>What is the only single celled organism in this group?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2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Garamond"/>
                          <a:ea typeface="Times New Roman"/>
                          <a:cs typeface="Times New Roman"/>
                        </a:rPr>
                        <a:t>Multicellular</a:t>
                      </a:r>
                      <a:r>
                        <a:rPr lang="en-US" sz="1600" dirty="0">
                          <a:latin typeface="Garamond"/>
                          <a:ea typeface="Times New Roman"/>
                          <a:cs typeface="Times New Roman"/>
                        </a:rPr>
                        <a:t> eukaryotes that photosynthesize.  Have cellulose cell walls.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64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Garamond"/>
                          <a:ea typeface="Times New Roman"/>
                          <a:cs typeface="Times New Roman"/>
                        </a:rPr>
                        <a:t>Mainly found in extreme environments.  Some of these prokaryotic cells like extremely hot temperatures and areas of high salt content.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2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Garamond"/>
                          <a:ea typeface="Times New Roman"/>
                          <a:cs typeface="Times New Roman"/>
                        </a:rPr>
                        <a:t>Multicellular</a:t>
                      </a:r>
                      <a:r>
                        <a:rPr lang="en-US" sz="1600" dirty="0">
                          <a:latin typeface="Garamond"/>
                          <a:ea typeface="Times New Roman"/>
                          <a:cs typeface="Times New Roman"/>
                        </a:rPr>
                        <a:t> consumers. They do not contain cell walls. Most have the ability to move.</a:t>
                      </a: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0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Garamond"/>
                          <a:ea typeface="Times New Roman"/>
                          <a:cs typeface="Times New Roman"/>
                        </a:rPr>
                        <a:t>Most diverse kingdom of organisms.  They may be unicellular or </a:t>
                      </a:r>
                      <a:r>
                        <a:rPr lang="en-US" sz="1600" dirty="0" err="1">
                          <a:latin typeface="Garamond"/>
                          <a:ea typeface="Times New Roman"/>
                          <a:cs typeface="Times New Roman"/>
                        </a:rPr>
                        <a:t>multicellular</a:t>
                      </a:r>
                      <a:r>
                        <a:rPr lang="en-US" sz="1600" dirty="0">
                          <a:latin typeface="Garamond"/>
                          <a:ea typeface="Times New Roman"/>
                          <a:cs typeface="Times New Roman"/>
                        </a:rPr>
                        <a:t>. They live in moist environments.  Some are plant-like, some animal-like, some fungus-like.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87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Garamond"/>
                          <a:ea typeface="Times New Roman"/>
                          <a:cs typeface="Times New Roman"/>
                        </a:rPr>
                        <a:t>This group of prokaryotes can be both beneficial and harmful.  Some cause diseases while others are used in the food industry and are decomposers.</a:t>
                      </a: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5251" marR="55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399" y="2"/>
          <a:ext cx="8991600" cy="6781798"/>
        </p:xfrm>
        <a:graphic>
          <a:graphicData uri="http://schemas.openxmlformats.org/drawingml/2006/table">
            <a:tbl>
              <a:tblPr/>
              <a:tblGrid>
                <a:gridCol w="2997200"/>
                <a:gridCol w="3022601"/>
                <a:gridCol w="2971799"/>
              </a:tblGrid>
              <a:tr h="2325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Calibri"/>
                          <a:ea typeface="Times New Roman"/>
                          <a:cs typeface="Times New Roman"/>
                        </a:rPr>
                        <a:t>Kingdom</a:t>
                      </a:r>
                    </a:p>
                  </a:txBody>
                  <a:tcPr marL="51685" marR="51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Garamond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85" marR="51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Garamond"/>
                          <a:ea typeface="Times New Roman"/>
                          <a:cs typeface="Times New Roman"/>
                        </a:rPr>
                        <a:t>Example Organism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85" marR="51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92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i="1" dirty="0" smtClean="0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Fungi</a:t>
                      </a:r>
                      <a:endParaRPr lang="en-US" sz="4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85" marR="51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Garamond"/>
                          <a:ea typeface="Times New Roman"/>
                          <a:cs typeface="Times New Roman"/>
                        </a:rPr>
                        <a:t>Consumers that stay put. They have eukaryotic cells. They may be unicellular or </a:t>
                      </a:r>
                      <a:r>
                        <a:rPr lang="en-US" sz="1600" dirty="0" err="1">
                          <a:latin typeface="Garamond"/>
                          <a:ea typeface="Times New Roman"/>
                          <a:cs typeface="Times New Roman"/>
                        </a:rPr>
                        <a:t>multicellular</a:t>
                      </a:r>
                      <a:r>
                        <a:rPr lang="en-US" sz="1600" dirty="0">
                          <a:latin typeface="Garamond"/>
                          <a:ea typeface="Times New Roman"/>
                          <a:cs typeface="Times New Roman"/>
                        </a:rPr>
                        <a:t>. They decompose dead organisms and waste from the environment.</a:t>
                      </a:r>
                    </a:p>
                  </a:txBody>
                  <a:tcPr marL="51685" marR="51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aramond"/>
                          <a:ea typeface="Times New Roman"/>
                          <a:cs typeface="Times New Roman"/>
                        </a:rPr>
                        <a:t>What is the only single celled organism in this group?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i="1" dirty="0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Yeast</a:t>
                      </a:r>
                      <a:endParaRPr lang="en-US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85" marR="51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6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i="1" dirty="0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Plant</a:t>
                      </a:r>
                      <a:endParaRPr lang="en-US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85" marR="51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Garamond"/>
                          <a:ea typeface="Times New Roman"/>
                          <a:cs typeface="Times New Roman"/>
                        </a:rPr>
                        <a:t>Multicellular</a:t>
                      </a:r>
                      <a:r>
                        <a:rPr lang="en-US" sz="1600" dirty="0">
                          <a:latin typeface="Garamond"/>
                          <a:ea typeface="Times New Roman"/>
                          <a:cs typeface="Times New Roman"/>
                        </a:rPr>
                        <a:t> eukaryotes that photosynthesize.  Have cellulose cell walls</a:t>
                      </a:r>
                      <a:r>
                        <a:rPr lang="en-US" sz="800" dirty="0">
                          <a:latin typeface="Garamond"/>
                          <a:ea typeface="Times New Roman"/>
                          <a:cs typeface="Times New Roman"/>
                        </a:rPr>
                        <a:t>.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85" marR="51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i="1" dirty="0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Apple tree</a:t>
                      </a:r>
                      <a:endParaRPr lang="en-US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85" marR="51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0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 dirty="0" err="1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Archaebacteria</a:t>
                      </a:r>
                      <a:endParaRPr lang="en-US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85" marR="51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Garamond"/>
                          <a:ea typeface="Times New Roman"/>
                          <a:cs typeface="Times New Roman"/>
                        </a:rPr>
                        <a:t>Mainly found in extreme environments.  Some of these prokaryotic cells like extremely hot temperatures and areas of high salt content.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85" marR="51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i="1" dirty="0" err="1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Methanogens</a:t>
                      </a:r>
                      <a:endParaRPr lang="en-US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85" marR="51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6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i="1" dirty="0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Animal</a:t>
                      </a:r>
                      <a:endParaRPr lang="en-US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85" marR="51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Garamond"/>
                          <a:ea typeface="Times New Roman"/>
                          <a:cs typeface="Times New Roman"/>
                        </a:rPr>
                        <a:t>Multicellular</a:t>
                      </a:r>
                      <a:r>
                        <a:rPr lang="en-US" sz="1600" dirty="0">
                          <a:latin typeface="Garamond"/>
                          <a:ea typeface="Times New Roman"/>
                          <a:cs typeface="Times New Roman"/>
                        </a:rPr>
                        <a:t> consumers. They do not contain cell walls. Most have the ability to move.</a:t>
                      </a:r>
                    </a:p>
                  </a:txBody>
                  <a:tcPr marL="51685" marR="51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i="1" dirty="0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YOU!!</a:t>
                      </a:r>
                      <a:endParaRPr lang="en-US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85" marR="51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i="1" dirty="0" err="1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Protist</a:t>
                      </a:r>
                      <a:endParaRPr lang="en-US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85" marR="51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Garamond"/>
                          <a:ea typeface="Times New Roman"/>
                          <a:cs typeface="Times New Roman"/>
                        </a:rPr>
                        <a:t>Most diverse kingdom of organisms.  They may be unicellular or </a:t>
                      </a:r>
                      <a:r>
                        <a:rPr lang="en-US" sz="1600" dirty="0" err="1">
                          <a:latin typeface="Garamond"/>
                          <a:ea typeface="Times New Roman"/>
                          <a:cs typeface="Times New Roman"/>
                        </a:rPr>
                        <a:t>multicellular</a:t>
                      </a:r>
                      <a:r>
                        <a:rPr lang="en-US" sz="1600" dirty="0">
                          <a:latin typeface="Garamond"/>
                          <a:ea typeface="Times New Roman"/>
                          <a:cs typeface="Times New Roman"/>
                        </a:rPr>
                        <a:t>. They live in moist environments.  Some are plant-like, some animal-like, some fungus-like.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85" marR="51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 dirty="0" err="1" smtClean="0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Protozoa,Algae</a:t>
                      </a:r>
                      <a:r>
                        <a:rPr lang="en-US" sz="3200" b="1" i="1" dirty="0" smtClean="0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 Slime </a:t>
                      </a:r>
                      <a:r>
                        <a:rPr lang="en-US" sz="3200" b="1" i="1" dirty="0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Mold</a:t>
                      </a:r>
                      <a:endParaRPr lang="en-US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85" marR="51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0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i="1" dirty="0" err="1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Eubacteria</a:t>
                      </a:r>
                      <a:endParaRPr lang="en-US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85" marR="51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Garamond"/>
                          <a:ea typeface="Times New Roman"/>
                          <a:cs typeface="Times New Roman"/>
                        </a:rPr>
                        <a:t>This group of prokaryotes can be both beneficial and harmful.  Some cause diseases while others are used in the food industry and are decomposers.</a:t>
                      </a:r>
                    </a:p>
                  </a:txBody>
                  <a:tcPr marL="51685" marR="51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i="1" dirty="0">
                          <a:solidFill>
                            <a:srgbClr val="C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E. Coli</a:t>
                      </a:r>
                      <a:endParaRPr lang="en-US" sz="40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85" marR="51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1504161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36.  Match the animal phylum characteristics with the correct phylum name: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____Contain no specialized tissue. Have many pores.		A.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Platyhelminthes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____ Bodies with radial symmetry. Stinging cells		B.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Chordata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____ Flat worms.  Only one body opening for digestive tract	C.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Nematoda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____ Round worms.  First group with 2 body openings		D.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Arthropoda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____ Segmented worms. First group with complete Digestive	E.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Porifera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        system.						F.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Cnidaria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____ snails, squid, clams, oysters, slugs. Soft-body		G.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Annelida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____ Jointed appendages and exoskeletons.			H.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Echinodermata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____ spiny skin						 I.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Mollusa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____ notochord, gill slits, tail					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964674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36.  Match the animal phylum characteristics with the correct phylum name: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_</a:t>
            </a:r>
            <a:r>
              <a:rPr kumimoji="0" lang="en-US" sz="20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E__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Contain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no specialized tissue. Have many pores.		A.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Platyhelminthes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_F__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Bodies with radial symmetry. Stinging cells		B.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Chordata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_A__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Flat worms.  Only one body opening for digestive tract	C.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Nematoda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_C__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Round worms.  First group with 2 body openings	D.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Arthropoda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_G_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Segmented worms. First group with complete Digestive	E.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Porifera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        system.						F.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Cnidaria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_I__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snails, squid, clams, oysters, slugs. Soft-body		G.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Annelida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_D__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Jointed appendages and exoskeletons.			H.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Echinodermata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_H__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spiny skin						 I.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Mollusa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_B__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notochord, gill slits, tail					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914400"/>
          <a:ext cx="9144000" cy="5940137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2874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Garamond"/>
                          <a:ea typeface="Times New Roman"/>
                          <a:cs typeface="Times New Roman"/>
                        </a:rPr>
                        <a:t>Class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Garamond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1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Garamond"/>
                          <a:ea typeface="Times New Roman"/>
                          <a:cs typeface="Times New Roman"/>
                        </a:rPr>
                        <a:t>Must </a:t>
                      </a:r>
                      <a:r>
                        <a:rPr lang="en-US" sz="2000" dirty="0">
                          <a:latin typeface="Garamond"/>
                          <a:ea typeface="Times New Roman"/>
                          <a:cs typeface="Times New Roman"/>
                        </a:rPr>
                        <a:t>return to water to reproduce.  Obtain oxygen with gills when young and with lungs and through skin as an adult.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Garamond"/>
                          <a:ea typeface="Times New Roman"/>
                          <a:cs typeface="Times New Roman"/>
                        </a:rPr>
                        <a:t>Have </a:t>
                      </a:r>
                      <a:r>
                        <a:rPr lang="en-US" sz="2000" dirty="0">
                          <a:latin typeface="Garamond"/>
                          <a:ea typeface="Times New Roman"/>
                          <a:cs typeface="Times New Roman"/>
                        </a:rPr>
                        <a:t>hollow bones and feathers.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Garamond"/>
                          <a:ea typeface="Times New Roman"/>
                          <a:cs typeface="Times New Roman"/>
                        </a:rPr>
                        <a:t>Are </a:t>
                      </a:r>
                      <a:r>
                        <a:rPr lang="en-US" sz="2000" dirty="0">
                          <a:latin typeface="Garamond"/>
                          <a:ea typeface="Times New Roman"/>
                          <a:cs typeface="Times New Roman"/>
                        </a:rPr>
                        <a:t>jawless fish with skeletons made of cartilage.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Garamond"/>
                          <a:ea typeface="Times New Roman"/>
                          <a:cs typeface="Times New Roman"/>
                        </a:rPr>
                        <a:t>Have </a:t>
                      </a:r>
                      <a:r>
                        <a:rPr lang="en-US" sz="2000" dirty="0">
                          <a:latin typeface="Garamond"/>
                          <a:ea typeface="Times New Roman"/>
                          <a:cs typeface="Times New Roman"/>
                        </a:rPr>
                        <a:t>skeletons of cartilage. Sharks, skates and rays are examples.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9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Garamond"/>
                          <a:ea typeface="Times New Roman"/>
                          <a:cs typeface="Times New Roman"/>
                        </a:rPr>
                        <a:t>The </a:t>
                      </a:r>
                      <a:r>
                        <a:rPr lang="en-US" sz="2000" dirty="0">
                          <a:latin typeface="Garamond"/>
                          <a:ea typeface="Times New Roman"/>
                          <a:cs typeface="Times New Roman"/>
                        </a:rPr>
                        <a:t>first group to produce an amniotic egg.  Have tough scaly skin.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Garamond"/>
                          <a:ea typeface="Times New Roman"/>
                          <a:cs typeface="Times New Roman"/>
                        </a:rPr>
                        <a:t> 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Garamond"/>
                          <a:ea typeface="Times New Roman"/>
                          <a:cs typeface="Times New Roman"/>
                        </a:rPr>
                        <a:t>Feed </a:t>
                      </a:r>
                      <a:r>
                        <a:rPr lang="en-US" sz="2000" dirty="0">
                          <a:latin typeface="Garamond"/>
                          <a:ea typeface="Times New Roman"/>
                          <a:cs typeface="Times New Roman"/>
                        </a:rPr>
                        <a:t>their young milk.  Have hair as a body covering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9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Garamond"/>
                          <a:ea typeface="Times New Roman"/>
                          <a:cs typeface="Times New Roman"/>
                        </a:rPr>
                        <a:t>Bony </a:t>
                      </a:r>
                      <a:r>
                        <a:rPr lang="en-US" sz="2000" dirty="0">
                          <a:latin typeface="Garamond"/>
                          <a:ea typeface="Times New Roman"/>
                          <a:cs typeface="Times New Roman"/>
                        </a:rPr>
                        <a:t>fish.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37. In the table below, write in the correct Vertebrate class.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533399"/>
          <a:ext cx="9144000" cy="628858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2874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Garamond"/>
                          <a:ea typeface="Times New Roman"/>
                          <a:cs typeface="Times New Roman"/>
                        </a:rPr>
                        <a:t>Class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Garamond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9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i="1" dirty="0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Amphibian</a:t>
                      </a:r>
                      <a:endParaRPr lang="en-US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Garamond"/>
                          <a:ea typeface="Times New Roman"/>
                          <a:cs typeface="Times New Roman"/>
                        </a:rPr>
                        <a:t>Must </a:t>
                      </a:r>
                      <a:r>
                        <a:rPr lang="en-US" sz="2400" dirty="0">
                          <a:latin typeface="Garamond"/>
                          <a:ea typeface="Times New Roman"/>
                          <a:cs typeface="Times New Roman"/>
                        </a:rPr>
                        <a:t>return to water to reproduce.  Obtain oxygen with gills when young and with lungs and through skin as an adult.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9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i="1" dirty="0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Aves</a:t>
                      </a:r>
                      <a:endParaRPr lang="en-US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Garamond"/>
                          <a:ea typeface="Times New Roman"/>
                          <a:cs typeface="Times New Roman"/>
                        </a:rPr>
                        <a:t>Have </a:t>
                      </a:r>
                      <a:r>
                        <a:rPr lang="en-US" sz="2400" dirty="0">
                          <a:latin typeface="Garamond"/>
                          <a:ea typeface="Times New Roman"/>
                          <a:cs typeface="Times New Roman"/>
                        </a:rPr>
                        <a:t>hollow bones and feathers.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i="1" dirty="0" err="1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Agnatha</a:t>
                      </a:r>
                      <a:endParaRPr lang="en-US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Garamond"/>
                          <a:ea typeface="Times New Roman"/>
                          <a:cs typeface="Times New Roman"/>
                        </a:rPr>
                        <a:t>Are </a:t>
                      </a:r>
                      <a:r>
                        <a:rPr lang="en-US" sz="2400" dirty="0">
                          <a:latin typeface="Garamond"/>
                          <a:ea typeface="Times New Roman"/>
                          <a:cs typeface="Times New Roman"/>
                        </a:rPr>
                        <a:t>jawless fish with skeletons made of cartilage.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i="1" dirty="0" err="1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Chondrichthyes</a:t>
                      </a:r>
                      <a:endParaRPr lang="en-US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Garamond"/>
                          <a:ea typeface="Times New Roman"/>
                          <a:cs typeface="Times New Roman"/>
                        </a:rPr>
                        <a:t>Have </a:t>
                      </a:r>
                      <a:r>
                        <a:rPr lang="en-US" sz="2400" dirty="0">
                          <a:latin typeface="Garamond"/>
                          <a:ea typeface="Times New Roman"/>
                          <a:cs typeface="Times New Roman"/>
                        </a:rPr>
                        <a:t>skeletons of cartilage. Sharks, skates and rays are examples.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0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i="1" dirty="0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Reptile</a:t>
                      </a:r>
                      <a:endParaRPr lang="en-US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Garamond"/>
                          <a:ea typeface="Times New Roman"/>
                          <a:cs typeface="Times New Roman"/>
                        </a:rPr>
                        <a:t>The </a:t>
                      </a:r>
                      <a:r>
                        <a:rPr lang="en-US" sz="2400" dirty="0">
                          <a:latin typeface="Garamond"/>
                          <a:ea typeface="Times New Roman"/>
                          <a:cs typeface="Times New Roman"/>
                        </a:rPr>
                        <a:t>first group to produce an amniotic egg.  Have tough scaly skin</a:t>
                      </a:r>
                      <a:r>
                        <a:rPr lang="en-US" sz="2400" dirty="0" smtClean="0">
                          <a:latin typeface="Garamond"/>
                          <a:ea typeface="Times New Roman"/>
                          <a:cs typeface="Times New Roman"/>
                        </a:rPr>
                        <a:t>.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i="1" dirty="0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Mammal</a:t>
                      </a:r>
                      <a:endParaRPr lang="en-US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Garamond"/>
                          <a:ea typeface="Times New Roman"/>
                          <a:cs typeface="Times New Roman"/>
                        </a:rPr>
                        <a:t>Feed </a:t>
                      </a:r>
                      <a:r>
                        <a:rPr lang="en-US" sz="2400" dirty="0">
                          <a:latin typeface="Garamond"/>
                          <a:ea typeface="Times New Roman"/>
                          <a:cs typeface="Times New Roman"/>
                        </a:rPr>
                        <a:t>their young milk.  Have hair as a body covering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9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i="1" dirty="0" err="1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Osteichthyes</a:t>
                      </a:r>
                      <a:endParaRPr lang="en-US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Garamond"/>
                          <a:ea typeface="Times New Roman"/>
                          <a:cs typeface="Times New Roman"/>
                        </a:rPr>
                        <a:t>Bony </a:t>
                      </a:r>
                      <a:r>
                        <a:rPr lang="en-US" sz="2400" dirty="0">
                          <a:latin typeface="Garamond"/>
                          <a:ea typeface="Times New Roman"/>
                          <a:cs typeface="Times New Roman"/>
                        </a:rPr>
                        <a:t>fish.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37. In the table below, write in the correct Vertebrate class.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94229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38.  Organism that can maintain a constant body temperature regardless of external temperature are known as ________________________.   Also known as warm-blooded.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39.  Organisms whose body temperature is similar to the temperature of the environment are known as ______________________. Also known as cold-blooded.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40.____________________ plants have no vascular tissue, no roots, stems, or leaves.  Ex. Mosses, hornworts, and liverworts.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41. __________________________ plants have vascular tissue to transport food and water.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Ex. Ferns, grass, trees, bushes, etc….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42.  The type of vascular tissue that conducts water from the roots to the leaves is known as ___+_____________________.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43. The type of vascular tissue that conducts sugar from the leaves to the roots is known as _________________________.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151178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38.  Organism that can maintain a constant body temperature regardless of external temperature are known as </a:t>
            </a:r>
            <a:r>
              <a:rPr kumimoji="0" lang="en-US" sz="2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Endothermic.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Also known as warm-blooded.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39.  Organisms whose body temperature is similar to the temperature of the environment are known as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ectothermic</a:t>
            </a:r>
            <a:r>
              <a:rPr kumimoji="0" lang="en-US" sz="2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Also known as cold-blooded.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40.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bryophytes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plants have no vascular tissue, no roots, stems, or leaves.  Ex. Mosses, hornworts, and liverworts.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41. </a:t>
            </a:r>
            <a:r>
              <a:rPr kumimoji="0" lang="en-US" sz="28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tracheophytes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plants have vascular tissue to transport food and water.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Ex. Ferns, grass, trees, bushes, etc….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42.  The type of vascular tissue that conducts water from the roots to the leaves is known as </a:t>
            </a:r>
            <a:r>
              <a:rPr kumimoji="0" lang="en-US" sz="2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xylem.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43. The type of vascular tissue that conducts sugar from the leaves to the roots is known as </a:t>
            </a:r>
            <a:r>
              <a:rPr kumimoji="0" lang="en-US" sz="2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phloem.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991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/>
              <a:t>2. If </a:t>
            </a:r>
            <a:r>
              <a:rPr lang="en-US" sz="2800" dirty="0"/>
              <a:t>a cell has a nucleus and membrane bound organelles, it is said to be ____________________.</a:t>
            </a:r>
          </a:p>
          <a:p>
            <a:pPr lvl="0"/>
            <a:endParaRPr lang="en-US" sz="2800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/>
              <a:t>If </a:t>
            </a:r>
            <a:r>
              <a:rPr lang="en-US" sz="2800" dirty="0"/>
              <a:t>a cell does not have a nucleus or membrane bound organelles, it is said to be ______________________.  Both types of cells have DNA and ribosomes.</a:t>
            </a:r>
          </a:p>
          <a:p>
            <a:r>
              <a:rPr lang="en-US" sz="2800" dirty="0"/>
              <a:t> 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/>
              <a:t>There </a:t>
            </a:r>
            <a:r>
              <a:rPr lang="en-US" sz="2800" dirty="0"/>
              <a:t>are only 2 kingdoms whose members contain prokaryotic cells.  They are ______________________ and ____________________.</a:t>
            </a:r>
          </a:p>
          <a:p>
            <a:r>
              <a:rPr lang="en-US" sz="2800" dirty="0" smtClean="0"/>
              <a:t>3.</a:t>
            </a:r>
            <a:r>
              <a:rPr lang="en-US" sz="2800" dirty="0"/>
              <a:t> </a:t>
            </a:r>
            <a:r>
              <a:rPr lang="en-US" sz="2800" dirty="0" smtClean="0"/>
              <a:t> Organisms </a:t>
            </a:r>
            <a:r>
              <a:rPr lang="en-US" sz="2800" dirty="0"/>
              <a:t>with prokaryotic cells are all __________ celled organisms where as eukaryotes can be either __________ celled or __________celled organisms.</a:t>
            </a:r>
          </a:p>
          <a:p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9919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22010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44.  Label the flower below using the following terms:  Petal, Pistil, stamen, ovary, ovule, sepal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3" name="Picture 1" descr="http://www.biologycorner.com/resources/flower_for_coloring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81200" y="838200"/>
            <a:ext cx="4419600" cy="5632057"/>
          </a:xfrm>
          <a:prstGeom prst="rect">
            <a:avLst/>
          </a:prstGeom>
          <a:noFill/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457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-609600" y="-471101"/>
            <a:ext cx="10820400" cy="240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42640" tIns="914112" rIns="1142640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44.  Label the flower below using the following terms:  Petal, Pistil, stamen, ovary, ovule, sepal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7" name="Picture 1" descr="http://www.biologycorner.com/resources/flower_for_coloring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438400" y="761999"/>
            <a:ext cx="4495800" cy="5729161"/>
          </a:xfrm>
          <a:prstGeom prst="rect">
            <a:avLst/>
          </a:prstGeom>
          <a:noFill/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457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42640" tIns="914112" rIns="1142640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P- Pistil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H-stamen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D-petals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L-ovary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O-ovules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C-sepals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B-stem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biologycorner.com/resources/stamen_coloring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14400" y="859971"/>
            <a:ext cx="2209800" cy="6379029"/>
          </a:xfrm>
          <a:prstGeom prst="rect">
            <a:avLst/>
          </a:prstGeom>
          <a:noFill/>
        </p:spPr>
      </p:pic>
      <p:pic>
        <p:nvPicPr>
          <p:cNvPr id="56321" name="Picture 1" descr="http://www.biologycorner.com/resources/ovary_coloring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334000" y="-28134"/>
            <a:ext cx="2057400" cy="6425418"/>
          </a:xfrm>
          <a:prstGeom prst="rect">
            <a:avLst/>
          </a:prstGeom>
          <a:noFill/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228600"/>
            <a:ext cx="89820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45.  Label the 3 parts of the pistil, and the 2 parts of the stamen in the drawings below.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407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biologycorner.com/resources/stamen_coloring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752600" y="1066800"/>
            <a:ext cx="2362200" cy="6411685"/>
          </a:xfrm>
          <a:prstGeom prst="rect">
            <a:avLst/>
          </a:prstGeom>
          <a:noFill/>
        </p:spPr>
      </p:pic>
      <p:pic>
        <p:nvPicPr>
          <p:cNvPr id="57345" name="Picture 1" descr="http://www.biologycorner.com/resources/ovary_coloring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105400" y="381000"/>
            <a:ext cx="2000250" cy="6246935"/>
          </a:xfrm>
          <a:prstGeom prst="rect">
            <a:avLst/>
          </a:prstGeom>
          <a:noFill/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385972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45.  Label the 3 parts of the pistil, and the 2 parts of the stamen in the drawings below.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A-Anther							J-stigma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F-filament							K-style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				L-ovary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				M-ovule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407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664354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46.  The ___________________ is a waxy substance that reduces water loss in plants.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47.  _____________________ are openings in the epidermis of a leaf that allows for gas exchange and transpiration.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589507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46.  The </a:t>
            </a:r>
            <a:r>
              <a:rPr kumimoji="0" lang="en-US" sz="4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cuticle</a:t>
            </a:r>
            <a:r>
              <a:rPr kumimoji="0" lang="en-US" sz="44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waxy substance that reduces water loss in plants.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47.  </a:t>
            </a:r>
            <a:r>
              <a:rPr kumimoji="0" lang="en-US" sz="4400" b="1" i="1" u="sng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stomata</a:t>
            </a:r>
            <a:r>
              <a: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are openings in the epidermis of a leaf that allows for gas exchange and transpiration.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28600" y="67484"/>
            <a:ext cx="891540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Content Domain III:  Genetics.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48.  Chromosomes are made up of the organic molecules called _____________________acids.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49.  There are 2 kinds of nucleic acids ____________ and _____________.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50.  How do these 2 kinds differ?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1.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2.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3.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4.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28178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48.  Chromosomes are made up of the organic molecules called </a:t>
            </a: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__nucleic______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acids.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49.  There are 2 kinds of nucleic acids __</a:t>
            </a: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DNA_____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_</a:t>
            </a: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RNA_______.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50.  How do these 2 kinds differ?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1.DNA is double stranded &amp; RNA is single stranded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2. DNA has Thymine &amp; RNA has </a:t>
            </a:r>
            <a:r>
              <a:rPr kumimoji="0" lang="en-US" sz="32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Uracil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3.DNA has </a:t>
            </a:r>
            <a:r>
              <a:rPr kumimoji="0" lang="en-US" sz="32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deoxyribose</a:t>
            </a: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sugar &amp; RNA has ribose sugar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4.DNA has the genetic code &amp; RNA translates the genetic code.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335845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51.  List the four kinds of nitrogenous bases found in the DNA molecule showing which bonds to which.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52.  List the four kinds of nitrogenous bases found in the RNA molecule showing which bonds to which.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53.  Name the 3 kinds of RNA ______________________, ______________________, and ______________________________.  Know the function of each.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36195"/>
            <a:ext cx="9144000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51.  List the four kinds of nitrogenous bases found in the DNA molecule showing which bonds to which. </a:t>
            </a:r>
            <a:r>
              <a:rPr kumimoji="0" lang="en-US" sz="3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Adenine, Thymine, Guanine, &amp; Cytosine</a:t>
            </a:r>
            <a:endParaRPr kumimoji="0" lang="en-US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52.  List the four kinds of nitrogenous bases found in the RNA molecule showing which bonds to which. </a:t>
            </a:r>
            <a:r>
              <a:rPr kumimoji="0" lang="en-US" sz="3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Adenine, </a:t>
            </a:r>
            <a:r>
              <a:rPr kumimoji="0" lang="en-US" sz="34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Uracil</a:t>
            </a:r>
            <a:r>
              <a:rPr kumimoji="0" lang="en-US" sz="3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Guanine, &amp; Cytosine.</a:t>
            </a:r>
            <a:endParaRPr kumimoji="0" lang="en-US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53.  Name the 3 kinds of RNA </a:t>
            </a:r>
            <a:r>
              <a:rPr kumimoji="0" lang="en-US" sz="3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_mRNA_____________, __</a:t>
            </a:r>
            <a:r>
              <a:rPr kumimoji="0" lang="en-US" sz="34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tRNA</a:t>
            </a:r>
            <a:r>
              <a:rPr kumimoji="0" lang="en-US" sz="3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_________________,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3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</a:t>
            </a:r>
            <a:r>
              <a:rPr kumimoji="0" lang="en-US" sz="34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rRNA</a:t>
            </a:r>
            <a:r>
              <a:rPr kumimoji="0" lang="en-US" sz="3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_________.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Know the function of each.</a:t>
            </a:r>
            <a:endParaRPr kumimoji="0" lang="en-US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84582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/>
              <a:t>2. If </a:t>
            </a:r>
            <a:r>
              <a:rPr lang="en-US" sz="2800" dirty="0"/>
              <a:t>a cell has a nucleus and membrane bound organelles, it is said to be ____</a:t>
            </a:r>
            <a:r>
              <a:rPr lang="en-US" sz="2800" b="1" i="1" u="sng" dirty="0">
                <a:solidFill>
                  <a:srgbClr val="FF0000"/>
                </a:solidFill>
              </a:rPr>
              <a:t>eukaryotic</a:t>
            </a:r>
            <a:r>
              <a:rPr lang="en-US" sz="2800" b="1" i="1" u="sng" dirty="0"/>
              <a:t>_____________________.</a:t>
            </a:r>
            <a:endParaRPr lang="en-US" sz="28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/>
              <a:t>If a cell does not have a nucleus or organelles, it is said to be _____</a:t>
            </a:r>
            <a:r>
              <a:rPr lang="en-US" sz="2800" b="1" i="1" u="sng" dirty="0">
                <a:solidFill>
                  <a:srgbClr val="FF0000"/>
                </a:solidFill>
              </a:rPr>
              <a:t>prokaryotic</a:t>
            </a:r>
            <a:r>
              <a:rPr lang="en-US" sz="2800" b="1" i="1" u="sng" dirty="0"/>
              <a:t>____________________.</a:t>
            </a:r>
            <a:endParaRPr lang="en-US" sz="2800" dirty="0"/>
          </a:p>
          <a:p>
            <a:r>
              <a:rPr lang="en-US" sz="2800" dirty="0"/>
              <a:t> 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/>
              <a:t>There </a:t>
            </a:r>
            <a:r>
              <a:rPr lang="en-US" sz="2800" dirty="0"/>
              <a:t>are only 2 kingdoms whose members contain prokaryotic cells.  They are __</a:t>
            </a:r>
            <a:r>
              <a:rPr lang="en-US" sz="2800" b="1" i="1" u="sng" dirty="0">
                <a:solidFill>
                  <a:srgbClr val="FF0000"/>
                </a:solidFill>
              </a:rPr>
              <a:t>Eubacteria</a:t>
            </a:r>
            <a:r>
              <a:rPr lang="en-US" sz="2800" b="1" i="1" u="sng" dirty="0"/>
              <a:t>_______________</a:t>
            </a:r>
            <a:r>
              <a:rPr lang="en-US" sz="2800" dirty="0"/>
              <a:t> and __</a:t>
            </a:r>
            <a:r>
              <a:rPr lang="en-US" sz="2800" b="1" i="1" u="sng" dirty="0" err="1">
                <a:solidFill>
                  <a:srgbClr val="FF0000"/>
                </a:solidFill>
              </a:rPr>
              <a:t>Archaebacteria</a:t>
            </a:r>
            <a:r>
              <a:rPr lang="en-US" sz="2800" b="1" i="1" u="sng" dirty="0"/>
              <a:t>_______________.</a:t>
            </a:r>
            <a:endParaRPr lang="en-US" sz="2800" dirty="0"/>
          </a:p>
          <a:p>
            <a:r>
              <a:rPr lang="en-US" sz="2800" dirty="0"/>
              <a:t> </a:t>
            </a:r>
          </a:p>
          <a:p>
            <a:pPr lvl="0"/>
            <a:r>
              <a:rPr lang="en-US" sz="2800" dirty="0" smtClean="0"/>
              <a:t>3. Organisms </a:t>
            </a:r>
            <a:r>
              <a:rPr lang="en-US" sz="2800" dirty="0"/>
              <a:t>with prokaryotic cells are all </a:t>
            </a:r>
            <a:r>
              <a:rPr lang="en-US" sz="2800" b="1" i="1" u="sng" dirty="0"/>
              <a:t>_</a:t>
            </a:r>
            <a:r>
              <a:rPr lang="en-US" sz="2800" b="1" i="1" u="sng" dirty="0">
                <a:solidFill>
                  <a:srgbClr val="FF0000"/>
                </a:solidFill>
              </a:rPr>
              <a:t>one</a:t>
            </a:r>
            <a:r>
              <a:rPr lang="en-US" sz="2800" b="1" i="1" u="sng" dirty="0"/>
              <a:t>______</a:t>
            </a:r>
            <a:r>
              <a:rPr lang="en-US" sz="2800" dirty="0"/>
              <a:t> celled organisms where as eukaryotes can be either _</a:t>
            </a:r>
            <a:r>
              <a:rPr lang="en-US" sz="2800" b="1" i="1" u="sng" dirty="0">
                <a:solidFill>
                  <a:srgbClr val="FF0000"/>
                </a:solidFill>
              </a:rPr>
              <a:t>one</a:t>
            </a:r>
            <a:r>
              <a:rPr lang="en-US" sz="2800" b="1" i="1" u="sng" dirty="0"/>
              <a:t>_____</a:t>
            </a:r>
            <a:r>
              <a:rPr lang="en-US" sz="2800" dirty="0"/>
              <a:t> celled or __</a:t>
            </a:r>
            <a:r>
              <a:rPr lang="en-US" sz="2800" b="1" i="1" u="sng" dirty="0" err="1">
                <a:solidFill>
                  <a:srgbClr val="FF0000"/>
                </a:solidFill>
              </a:rPr>
              <a:t>many</a:t>
            </a:r>
            <a:r>
              <a:rPr lang="en-US" sz="2800" b="1" i="1" u="sng" dirty="0" err="1"/>
              <a:t>______</a:t>
            </a:r>
            <a:r>
              <a:rPr lang="en-US" sz="2800" dirty="0" err="1"/>
              <a:t>celled</a:t>
            </a:r>
            <a:r>
              <a:rPr lang="en-US" sz="2800" dirty="0"/>
              <a:t> organisms.</a:t>
            </a:r>
          </a:p>
          <a:p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8255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04800" y="280318"/>
            <a:ext cx="88392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54.  The DNA molecule has the shape of a _________________________________.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55.  The RNA molecule is _________________ stranded.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56.  The process by which DNA makes a copy of itself is known as ___________________________ and it takes place during ________________________ of the cell cycle.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57.  Where does the above process take place in the cell?_________________________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81000" y="0"/>
            <a:ext cx="8763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54.  The DNA molecule has the shape of a ___</a:t>
            </a:r>
            <a:r>
              <a:rPr kumimoji="0" lang="en-US" sz="36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double helix_______________________.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55.  The RNA molecule is __</a:t>
            </a:r>
            <a:r>
              <a:rPr kumimoji="0" lang="en-US" sz="36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single_______________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stranded.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56.  The process by which DNA makes a copy of itself is known as _</a:t>
            </a:r>
            <a:r>
              <a:rPr kumimoji="0" lang="en-US" sz="36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replication_____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it takes place during _</a:t>
            </a:r>
            <a:r>
              <a:rPr kumimoji="0" lang="en-US" sz="36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mitosis___________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the cell cycle.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57.  Where does the above process take place in the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cell?_</a:t>
            </a:r>
            <a:r>
              <a:rPr kumimoji="0" lang="en-US" sz="36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nucleus</a:t>
            </a:r>
            <a:r>
              <a:rPr kumimoji="0" lang="en-US" sz="36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04800" y="-107722"/>
            <a:ext cx="88392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58. The process of protein synthesis occurs in 2 stages.  _________________________ is the first stage and must take place in the nucleus.  _____________________________ is the second stage and occurs on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ribosomes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the cytoplasm.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59.  If  the sequence of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codons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on an mRNA are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ACGAACCUUAGG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what would the ones on the DNA have been?________________________________________________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60.  What does a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codon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on the RNA molecule code for?__________________________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61.Humans have _________ chromosomes in every body cell.  This is known as the ___________________ number and is abbreviated by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81000" y="-128528"/>
            <a:ext cx="8763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58. The process of protein synthesis occurs in 2 stages.  </a:t>
            </a: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transcription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the first stage and must take place in the nucleus.  </a:t>
            </a:r>
            <a:r>
              <a:rPr lang="en-US" sz="3200" b="1" i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Tran</a:t>
            </a: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slation</a:t>
            </a:r>
            <a:r>
              <a:rPr kumimoji="0" lang="en-US" sz="32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 </a:t>
            </a:r>
            <a:r>
              <a:rPr kumimoji="0" lang="en-US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second stage and occurs on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ribosomes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the cytoplasm.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59.  If  the sequence of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codons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on an mRNA are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ACGAACCUUAGG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what would the ones on the DNA have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been?___</a:t>
            </a:r>
            <a:r>
              <a:rPr kumimoji="0" lang="en-US" sz="32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TGCTTGGAATCC</a:t>
            </a: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60.  What does a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codon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on the RNA molecule code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for?___</a:t>
            </a:r>
            <a:r>
              <a:rPr kumimoji="0" lang="en-US" sz="32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</a:t>
            </a: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amino acid_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61.Humans have </a:t>
            </a: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__46_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chromosomes in every body cell.  This is known as the </a:t>
            </a: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diploid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number and is abbreviated by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52400" y="0"/>
            <a:ext cx="86868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62.  Humans have ________ chromosomes in their sex cells.  This is known as the ___________________ number and is abbreviated by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63.  Cells divide by the process of __________________________ for growth and repair.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64.  List the 4 phases of the above cell division in order.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1.________________  2. _______________ 3. ________________ 4.________________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65.During which phase do the chromosomes line up in the middle?___________________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66.  During which phase do replicated chromosomes separate from each other?____________________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304800" y="0"/>
            <a:ext cx="86106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62.  Humans have </a:t>
            </a: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chromosomes in their sex cells.  This is known as the </a:t>
            </a: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haploid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number and is abbreviated by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63.  Cells divide by the process of </a:t>
            </a: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mitosis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for growth and repair.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64.  List the 4 phases of the above cell division in order.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1._prophase  2. _metaphase_3. _anaphase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4._telophase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65.During which phase do the chromosomes line up in the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middle?__</a:t>
            </a:r>
            <a:r>
              <a:rPr kumimoji="0" lang="en-US" sz="32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metaphase</a:t>
            </a: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_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66.  During which phase do replicated chromosomes separate from each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other?__</a:t>
            </a:r>
            <a:r>
              <a:rPr kumimoji="0" lang="en-US" sz="32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anaphase</a:t>
            </a: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_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228600" y="246221"/>
            <a:ext cx="86868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67. The division of the cytoplasm of the cell is known as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cytokinesis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.  How does this differ between plant and animal cells?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68.  Another name for sex cells is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____________.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69.  Meiosis is different from mitosis in that in meiosis __________daughter cells are formed instead of __________ as in mitosis.  Also in meiosis the chromosome number is ______________ from diploid to haploid.  What is the diploid number for humans?______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70.  The male gamete is the _______________ and the female gamete is the __________.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228600" y="0"/>
            <a:ext cx="89154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67. The division of the cytoplasm of the cell is known as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cytokinesis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.  How does this differ between plant and animal cells? </a:t>
            </a: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Animals pinch in and plants form a cell plate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68.  Another name for sex cells is _</a:t>
            </a: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gamete_____________.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69.  Meiosis is different from mitosis in that in meiosis __</a:t>
            </a:r>
            <a:r>
              <a:rPr kumimoji="0" lang="en-US" sz="32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four_______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daughter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cells are formed instead of __</a:t>
            </a: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two____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as in mitosis.  Also in meiosis the chromosome number is _</a:t>
            </a: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reduced___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from diploid to haploid.  What is the diploid number for humans?_</a:t>
            </a: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46____________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70.  The male gamete is the _</a:t>
            </a: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sperm_____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and the female gamete is the _</a:t>
            </a: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egg or ovum___.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71.  Chromosomes come in pairs known as _________________________________.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72.  During meiosis, when these pairs don’t separate properly, genetic disorders can occur.  This failure to separate is known as ___________________________________.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73. 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karyotype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below illustrates what would happen if this mutation occurred.  What type of disorder would this individual have?  What is the sex of the individual?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81" name="Picture 1" descr="http://www.biologycorner.com/resources/downs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066800" y="3524250"/>
            <a:ext cx="5334000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111769"/>
            <a:ext cx="91440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71.  Chromosomes come in pairs known as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tetrads.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72.  During meiosis, when these pairs don’t separate properly, genetic disorders can occur.  This failure to separate is known as </a:t>
            </a:r>
            <a:r>
              <a:rPr kumimoji="0" lang="en-US" sz="28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nondisjunction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73. 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karyotype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below illustrates what would happen if this mutation occurred.  What type of disorder would this individual have? </a:t>
            </a:r>
            <a:r>
              <a:rPr kumimoji="0" lang="en-US" sz="2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Down Syndrome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What is the sex of the individual?  </a:t>
            </a:r>
            <a:r>
              <a:rPr kumimoji="0" lang="en-US" sz="2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female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2705" name="Picture 1" descr="http://www.biologycorner.com/resources/downs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524000" y="3276600"/>
            <a:ext cx="5334000" cy="3409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0"/>
            <a:ext cx="84582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/>
              <a:t>4.Which </a:t>
            </a:r>
            <a:r>
              <a:rPr lang="en-US" sz="3200" dirty="0"/>
              <a:t>of the following are characteristics of living things? (Circle correct characteristics)</a:t>
            </a:r>
          </a:p>
          <a:p>
            <a:r>
              <a:rPr lang="en-US" sz="3200" b="1" i="1" dirty="0"/>
              <a:t>Reproduction		       Gas exchange	           Growth		             </a:t>
            </a:r>
            <a:r>
              <a:rPr lang="en-US" sz="3200" b="1" i="1" dirty="0" smtClean="0"/>
              <a:t>     Take </a:t>
            </a:r>
            <a:r>
              <a:rPr lang="en-US" sz="3200" b="1" i="1" dirty="0"/>
              <a:t>in energy		</a:t>
            </a:r>
          </a:p>
          <a:p>
            <a:r>
              <a:rPr lang="en-US" sz="3200" b="1" i="1" dirty="0"/>
              <a:t>Assimilation of </a:t>
            </a:r>
            <a:r>
              <a:rPr lang="en-US" sz="3200" b="1" i="1" dirty="0" smtClean="0"/>
              <a:t>materials       Respond </a:t>
            </a:r>
            <a:r>
              <a:rPr lang="en-US" sz="3200" b="1" i="1" dirty="0"/>
              <a:t>to stimuli	          Definite shape		</a:t>
            </a:r>
            <a:r>
              <a:rPr lang="en-US" sz="3200" b="1" i="1" dirty="0" smtClean="0"/>
              <a:t>       Movement</a:t>
            </a:r>
            <a:endParaRPr lang="en-US" sz="3200" b="1" i="1" dirty="0"/>
          </a:p>
          <a:p>
            <a:r>
              <a:rPr lang="en-US" sz="3200" i="1" dirty="0"/>
              <a:t> </a:t>
            </a:r>
            <a:endParaRPr lang="en-US" sz="3200" dirty="0"/>
          </a:p>
          <a:p>
            <a:pPr lvl="0"/>
            <a:r>
              <a:rPr lang="en-US" sz="3200" dirty="0" smtClean="0"/>
              <a:t>5. The </a:t>
            </a:r>
            <a:r>
              <a:rPr lang="en-US" sz="3200" dirty="0"/>
              <a:t>________________ is the outer boundary of the cell and it controls what enters and leaves the cell.</a:t>
            </a:r>
          </a:p>
          <a:p>
            <a:r>
              <a:rPr lang="en-US" sz="2800" dirty="0"/>
              <a:t>	 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0689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381000" y="246221"/>
            <a:ext cx="853440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74.  What occurs to the homologous pairs in prophase 1 of meiosis that gives us genetic variation?_____________________________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75.  The study of inheritance is known as _________________________________.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76.  An Austrian monk named________________________________ is known as the father of genetics.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77.  He explained the principles of dominance, independent assortment and segregation.  Name the plant he used to make crosses to discover these principles.__________________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228600" y="0"/>
            <a:ext cx="86868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74.  What occurs to the homologous pairs in prophase 1 of meiosis that gives us genetic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variation?</a:t>
            </a:r>
            <a:r>
              <a:rPr kumimoji="0" lang="en-US" sz="36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crossing</a:t>
            </a:r>
            <a:r>
              <a:rPr kumimoji="0" lang="en-US" sz="36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over____________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75.  The study of inheritance is known as </a:t>
            </a:r>
            <a:r>
              <a:rPr kumimoji="0" lang="en-US" sz="36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genetics.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76.  An Austrian monk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named</a:t>
            </a:r>
            <a:r>
              <a:rPr kumimoji="0" lang="en-US" sz="36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Gregor</a:t>
            </a:r>
            <a:r>
              <a:rPr kumimoji="0" lang="en-US" sz="36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Mendel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__ is known as the father of genetics.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77.  He explained the principles of dominance, independent assortment and segregation.  Name the plant he used to make crosses to discover these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principles._</a:t>
            </a:r>
            <a:r>
              <a:rPr kumimoji="0" lang="en-US" sz="36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pea</a:t>
            </a:r>
            <a:r>
              <a:rPr kumimoji="0" lang="en-US" sz="36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plant___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4343400"/>
          <a:ext cx="2438400" cy="2133600"/>
        </p:xfrm>
        <a:graphic>
          <a:graphicData uri="http://schemas.openxmlformats.org/drawingml/2006/table">
            <a:tbl>
              <a:tblPr/>
              <a:tblGrid>
                <a:gridCol w="1155031"/>
                <a:gridCol w="1283369"/>
              </a:tblGrid>
              <a:tr h="12742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3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228600" y="0"/>
            <a:ext cx="86868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78.  The __________________ square is used to determine the outcome of a genetic cross.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79. Cross a homozygous tall plant with a short plant.  Tall is dominant.  What would the genotype of the tall plant be _______?  What would the genotype of the short plant be______?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5867400" y="3962400"/>
            <a:ext cx="2171700" cy="914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4495800" y="3743235"/>
            <a:ext cx="320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What would be the phenotype of all the offspring?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828800" y="2438400"/>
          <a:ext cx="3352800" cy="3346306"/>
        </p:xfrm>
        <a:graphic>
          <a:graphicData uri="http://schemas.openxmlformats.org/drawingml/2006/table">
            <a:tbl>
              <a:tblPr/>
              <a:tblGrid>
                <a:gridCol w="1618593"/>
                <a:gridCol w="1734207"/>
              </a:tblGrid>
              <a:tr h="19199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 smtClean="0"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Garamond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800" baseline="0" dirty="0" smtClean="0">
                          <a:latin typeface="Garamond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smtClean="0">
                          <a:latin typeface="Garamond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Tt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latin typeface="Garamond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en-US" sz="2800" dirty="0" smtClean="0">
                          <a:latin typeface="Garamond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Tt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63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latin typeface="Garamond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Tt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latin typeface="Garamond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Tt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228600" y="228600"/>
            <a:ext cx="8915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78.  The _</a:t>
            </a:r>
            <a:r>
              <a:rPr kumimoji="0" lang="en-US" sz="24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Punnett</a:t>
            </a:r>
            <a:r>
              <a:rPr kumimoji="0" lang="en-US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__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square is used to determine the outcome of a genetic cross.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79. Cross a homozygous tall plant with a short plant.  Tall is dominant.  What would the genotype of the tall plant be _</a:t>
            </a:r>
            <a:r>
              <a:rPr kumimoji="0" lang="en-US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TT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___?  What would the genotype of the short plant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be_</a:t>
            </a:r>
            <a:r>
              <a:rPr kumimoji="0" lang="en-US" sz="24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tt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_?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      T		 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447800" y="3048000"/>
            <a:ext cx="381000" cy="2514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0" y="2667000"/>
            <a:ext cx="2514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Garamond"/>
                <a:ea typeface="Times New Roman"/>
                <a:cs typeface="Times New Roman"/>
              </a:rPr>
              <a:t>What would be the phenotype of all the offspring? </a:t>
            </a:r>
            <a:r>
              <a:rPr lang="en-US" sz="2800" dirty="0" smtClean="0">
                <a:solidFill>
                  <a:srgbClr val="FF0000"/>
                </a:solidFill>
                <a:latin typeface="Garamond"/>
                <a:ea typeface="Times New Roman"/>
                <a:cs typeface="Times New Roman"/>
              </a:rPr>
              <a:t>Tall</a:t>
            </a:r>
            <a:endParaRPr lang="en-US" sz="28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Garamond"/>
                <a:ea typeface="Times New Roman"/>
                <a:cs typeface="Times New Roman"/>
              </a:rPr>
              <a:t>Tt</a:t>
            </a:r>
            <a:endParaRPr lang="en-US" sz="2800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228600" y="304800"/>
            <a:ext cx="8534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80"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If you cross a red flower and a white flower all the offspring are pink.  This is an example of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___________________.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81.  Blood type is an example of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codominance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.  ________ and ________ are both dominant and ____________ is recessive.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381000" y="426006"/>
            <a:ext cx="78486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80"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If you cross a red flower and a white flower all the offspring are pink.  This is an example of </a:t>
            </a:r>
            <a:r>
              <a:rPr kumimoji="0" lang="en-US" sz="4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incomplete dominance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81.  Blood type is an example of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codominance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.  </a:t>
            </a:r>
            <a:r>
              <a:rPr lang="en-US" sz="4000" b="1" i="1" u="sng" dirty="0" smtClean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B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are both dominant and </a:t>
            </a:r>
            <a:r>
              <a:rPr kumimoji="0" lang="en-US" sz="4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O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is recessive.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28600" y="99417"/>
            <a:ext cx="8686800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pitchFamily="34" charset="0"/>
              </a:rPr>
              <a:t>Content Domain IV:  Ecology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Ecology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is the branch of biology that studies the interaction of living organisms in their environments.  The living things are called </a:t>
            </a:r>
            <a:r>
              <a:rPr kumimoji="0" lang="en-US" sz="4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biotic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factors and the non-living factors such as wind, air, water, soil, etc. are the </a:t>
            </a:r>
            <a:r>
              <a:rPr kumimoji="0" lang="en-US" sz="40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abiotic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factors.  Where an organism lives such as an owl in a tree is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its</a:t>
            </a:r>
            <a:r>
              <a:rPr kumimoji="0" lang="en-US" sz="40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habitat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and the job the organism has in the environment is its </a:t>
            </a:r>
            <a:r>
              <a:rPr kumimoji="0" lang="en-US" sz="4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niche.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An owl’s niche would be that of a </a:t>
            </a:r>
            <a:r>
              <a:rPr kumimoji="0" lang="en-US" sz="4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predator.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 The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799"/>
            <a:ext cx="86106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mouse an owl eats would be a </a:t>
            </a:r>
            <a:r>
              <a:rPr lang="en-US" sz="4000" b="1" i="1" u="sng" dirty="0" smtClean="0">
                <a:solidFill>
                  <a:srgbClr val="FF0000"/>
                </a:solidFill>
              </a:rPr>
              <a:t>prey</a:t>
            </a:r>
            <a:r>
              <a:rPr lang="en-US" sz="4000" b="1" i="1" u="sng" dirty="0" smtClean="0"/>
              <a:t>.</a:t>
            </a:r>
            <a:r>
              <a:rPr lang="en-US" sz="4000" dirty="0" smtClean="0"/>
              <a:t>  This relationship plus what the mouse eats could be shown in a </a:t>
            </a:r>
            <a:r>
              <a:rPr lang="en-US" sz="4000" b="1" i="1" u="sng" dirty="0" smtClean="0">
                <a:solidFill>
                  <a:srgbClr val="FF0000"/>
                </a:solidFill>
              </a:rPr>
              <a:t>food chain</a:t>
            </a:r>
            <a:r>
              <a:rPr lang="en-US" sz="4000" b="1" i="1" u="sng" dirty="0" smtClean="0"/>
              <a:t>.</a:t>
            </a:r>
            <a:r>
              <a:rPr lang="en-US" sz="4000" dirty="0" smtClean="0"/>
              <a:t>  If several food chains intertwine showing many feeding relationships and energy flow you would have a </a:t>
            </a:r>
            <a:r>
              <a:rPr lang="en-US" sz="4000" b="1" i="1" u="sng" dirty="0" smtClean="0">
                <a:solidFill>
                  <a:srgbClr val="FF0000"/>
                </a:solidFill>
              </a:rPr>
              <a:t>food web</a:t>
            </a:r>
            <a:r>
              <a:rPr lang="en-US" sz="4000" dirty="0" smtClean="0"/>
              <a:t>.  If the flow of energy is shown in a food or energy pyramid, which kinds of organisms normally form the base of the </a:t>
            </a:r>
            <a:r>
              <a:rPr lang="en-US" sz="4000" dirty="0" err="1" smtClean="0"/>
              <a:t>pyramid?</a:t>
            </a:r>
            <a:r>
              <a:rPr lang="en-US" sz="4000" b="1" i="1" u="sng" dirty="0" err="1" smtClean="0">
                <a:solidFill>
                  <a:srgbClr val="FF0000"/>
                </a:solidFill>
              </a:rPr>
              <a:t>producers</a:t>
            </a:r>
            <a:r>
              <a:rPr lang="en-US" sz="4000" b="1" i="1" u="sng" dirty="0" smtClean="0">
                <a:solidFill>
                  <a:srgbClr val="FF0000"/>
                </a:solidFill>
              </a:rPr>
              <a:t> </a:t>
            </a:r>
            <a:r>
              <a:rPr lang="en-US" sz="4000" b="1" i="1" u="sng" dirty="0" smtClean="0"/>
              <a:t>(</a:t>
            </a:r>
            <a:r>
              <a:rPr lang="en-US" sz="4000" dirty="0" smtClean="0"/>
              <a:t>producers or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86106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How much energy is available for the next level?</a:t>
            </a:r>
            <a:r>
              <a:rPr lang="en-US" sz="4000" b="1" i="1" u="sng" dirty="0" smtClean="0">
                <a:solidFill>
                  <a:srgbClr val="FF0000"/>
                </a:solidFill>
              </a:rPr>
              <a:t>10%. </a:t>
            </a:r>
            <a:r>
              <a:rPr lang="en-US" sz="4000" dirty="0" smtClean="0"/>
              <a:t>The total amount of living matter produced in an environment is called its </a:t>
            </a:r>
            <a:r>
              <a:rPr lang="en-US" sz="4000" b="1" i="1" u="sng" dirty="0" smtClean="0">
                <a:solidFill>
                  <a:srgbClr val="FF0000"/>
                </a:solidFill>
              </a:rPr>
              <a:t>biomass</a:t>
            </a:r>
            <a:r>
              <a:rPr lang="en-US" sz="4000" b="1" i="1" u="sng" dirty="0" smtClean="0"/>
              <a:t>.</a:t>
            </a:r>
            <a:r>
              <a:rPr lang="en-US" sz="4000" dirty="0" smtClean="0"/>
              <a:t>  All of the biotic and </a:t>
            </a:r>
            <a:r>
              <a:rPr lang="en-US" sz="4000" dirty="0" err="1" smtClean="0"/>
              <a:t>abiotic</a:t>
            </a:r>
            <a:r>
              <a:rPr lang="en-US" sz="4000" dirty="0" smtClean="0"/>
              <a:t> factors interacting in an area form a(n) </a:t>
            </a:r>
            <a:r>
              <a:rPr lang="en-US" sz="4000" b="1" i="1" u="sng" dirty="0" smtClean="0">
                <a:solidFill>
                  <a:srgbClr val="FF0000"/>
                </a:solidFill>
              </a:rPr>
              <a:t>ecosystem</a:t>
            </a:r>
            <a:r>
              <a:rPr lang="en-US" sz="4000" b="1" i="1" u="sng" dirty="0" smtClean="0"/>
              <a:t>.</a:t>
            </a:r>
            <a:r>
              <a:rPr lang="en-US" sz="4000" dirty="0" smtClean="0"/>
              <a:t>  An area characterized by a dominant climate and plant/animal life is known as a </a:t>
            </a:r>
            <a:r>
              <a:rPr lang="en-US" sz="4000" b="1" i="1" u="sng" dirty="0" smtClean="0">
                <a:solidFill>
                  <a:srgbClr val="FF0000"/>
                </a:solidFill>
              </a:rPr>
              <a:t>biome</a:t>
            </a:r>
            <a:r>
              <a:rPr lang="en-US" sz="4000" b="1" i="1" u="sng" dirty="0" smtClean="0"/>
              <a:t>.</a:t>
            </a:r>
            <a:r>
              <a:rPr lang="en-US" sz="4000" dirty="0" smtClean="0"/>
              <a:t>  Plants are the only organisms that can convert sunlight into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839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chemical energy in the form of carbohydrates.  Plants are the </a:t>
            </a:r>
            <a:r>
              <a:rPr lang="en-US" sz="4000" b="1" i="1" u="sng" dirty="0" err="1" smtClean="0">
                <a:solidFill>
                  <a:srgbClr val="FF0000"/>
                </a:solidFill>
              </a:rPr>
              <a:t>autotroph</a:t>
            </a:r>
            <a:r>
              <a:rPr lang="en-US" sz="4000" dirty="0" smtClean="0"/>
              <a:t> or </a:t>
            </a:r>
            <a:r>
              <a:rPr lang="en-US" sz="4000" b="1" i="1" u="sng" dirty="0" smtClean="0">
                <a:solidFill>
                  <a:srgbClr val="FF0000"/>
                </a:solidFill>
              </a:rPr>
              <a:t>producers</a:t>
            </a:r>
            <a:r>
              <a:rPr lang="en-US" sz="4000" dirty="0" smtClean="0"/>
              <a:t> and the animals and fungi are the </a:t>
            </a:r>
            <a:r>
              <a:rPr lang="en-US" sz="4000" b="1" i="1" u="sng" dirty="0" err="1" smtClean="0">
                <a:solidFill>
                  <a:srgbClr val="FF0000"/>
                </a:solidFill>
              </a:rPr>
              <a:t>heterotrophs</a:t>
            </a:r>
            <a:r>
              <a:rPr lang="en-US" sz="4000" dirty="0" smtClean="0"/>
              <a:t> or </a:t>
            </a:r>
            <a:r>
              <a:rPr lang="en-US" sz="4000" b="1" i="1" u="sng" dirty="0" smtClean="0">
                <a:solidFill>
                  <a:srgbClr val="FF0000"/>
                </a:solidFill>
              </a:rPr>
              <a:t>consumers</a:t>
            </a:r>
            <a:r>
              <a:rPr lang="en-US" sz="4000" dirty="0" smtClean="0"/>
              <a:t>. The process by which plants trap the energy from sunlight to make glucose or other sugars is known </a:t>
            </a:r>
            <a:r>
              <a:rPr lang="en-US" sz="4000" dirty="0" err="1" smtClean="0"/>
              <a:t>as_</a:t>
            </a:r>
            <a:r>
              <a:rPr lang="en-US" sz="4000" b="1" i="1" u="sng" dirty="0" err="1" smtClean="0">
                <a:solidFill>
                  <a:srgbClr val="FF0000"/>
                </a:solidFill>
              </a:rPr>
              <a:t>photosynthesis</a:t>
            </a:r>
            <a:r>
              <a:rPr lang="en-US" sz="4000" b="1" i="1" u="sng" dirty="0" smtClean="0"/>
              <a:t>.</a:t>
            </a:r>
            <a:r>
              <a:rPr lang="en-US" sz="4000" dirty="0" smtClean="0"/>
              <a:t>  Organisms that break down dead organic matter and return nutrients to the soil are called </a:t>
            </a:r>
            <a:r>
              <a:rPr lang="en-US" sz="4000" b="1" i="1" u="sng" dirty="0" smtClean="0">
                <a:solidFill>
                  <a:srgbClr val="FF0000"/>
                </a:solidFill>
              </a:rPr>
              <a:t>decomposers</a:t>
            </a:r>
            <a:r>
              <a:rPr lang="en-US" sz="4000" dirty="0" smtClean="0"/>
              <a:t>.  Sometimes two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28600"/>
            <a:ext cx="7315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/>
              <a:t>4. Which </a:t>
            </a:r>
            <a:r>
              <a:rPr lang="en-US" sz="2800" dirty="0"/>
              <a:t>of the following are characteristics of living things? (Circle correct characteristics)</a:t>
            </a:r>
          </a:p>
          <a:p>
            <a:r>
              <a:rPr lang="en-US" sz="2800" b="1" i="1" u="sng" dirty="0">
                <a:solidFill>
                  <a:srgbClr val="FF0000"/>
                </a:solidFill>
              </a:rPr>
              <a:t>Reproduction</a:t>
            </a:r>
            <a:r>
              <a:rPr lang="en-US" sz="2800" b="1" i="1" dirty="0"/>
              <a:t>		</a:t>
            </a:r>
            <a:r>
              <a:rPr lang="en-US" sz="2800" b="1" i="1" dirty="0" smtClean="0"/>
              <a:t>   Gas exchange</a:t>
            </a:r>
          </a:p>
          <a:p>
            <a:r>
              <a:rPr lang="en-US" sz="2800" b="1" i="1" u="sng" dirty="0" smtClean="0">
                <a:solidFill>
                  <a:srgbClr val="FF0000"/>
                </a:solidFill>
              </a:rPr>
              <a:t>growth</a:t>
            </a:r>
            <a:r>
              <a:rPr lang="en-US" sz="2800" b="1" i="1" dirty="0"/>
              <a:t>		</a:t>
            </a:r>
            <a:r>
              <a:rPr lang="en-US" sz="2800" b="1" i="1" dirty="0" smtClean="0"/>
              <a:t>             </a:t>
            </a:r>
            <a:r>
              <a:rPr lang="en-US" sz="2800" i="1" u="sng" dirty="0" smtClean="0">
                <a:solidFill>
                  <a:srgbClr val="FF0000"/>
                </a:solidFill>
              </a:rPr>
              <a:t>Take </a:t>
            </a:r>
            <a:r>
              <a:rPr lang="en-US" sz="2800" i="1" u="sng" dirty="0">
                <a:solidFill>
                  <a:srgbClr val="FF0000"/>
                </a:solidFill>
              </a:rPr>
              <a:t>in </a:t>
            </a:r>
            <a:r>
              <a:rPr lang="en-US" sz="2800" i="1" u="sng" dirty="0" smtClean="0">
                <a:solidFill>
                  <a:srgbClr val="FF0000"/>
                </a:solidFill>
              </a:rPr>
              <a:t>energy</a:t>
            </a:r>
            <a:endParaRPr lang="en-US" sz="2800" i="1" dirty="0" smtClean="0">
              <a:solidFill>
                <a:srgbClr val="FF0000"/>
              </a:solidFill>
            </a:endParaRPr>
          </a:p>
          <a:p>
            <a:r>
              <a:rPr lang="en-US" sz="2800" i="1" dirty="0" smtClean="0"/>
              <a:t>assimilation </a:t>
            </a:r>
            <a:r>
              <a:rPr lang="en-US" sz="2800" i="1" dirty="0"/>
              <a:t>of materials	</a:t>
            </a:r>
            <a:r>
              <a:rPr lang="en-US" sz="2800" i="1" dirty="0" smtClean="0"/>
              <a:t>  </a:t>
            </a:r>
            <a:r>
              <a:rPr lang="en-US" sz="2800" i="1" u="sng" dirty="0" smtClean="0">
                <a:solidFill>
                  <a:srgbClr val="FF0000"/>
                </a:solidFill>
              </a:rPr>
              <a:t>respond </a:t>
            </a:r>
            <a:r>
              <a:rPr lang="en-US" sz="2800" i="1" u="sng" dirty="0">
                <a:solidFill>
                  <a:srgbClr val="FF0000"/>
                </a:solidFill>
              </a:rPr>
              <a:t>to stimuli</a:t>
            </a:r>
            <a:r>
              <a:rPr lang="en-US" sz="2800" i="1" u="sng" dirty="0"/>
              <a:t>	</a:t>
            </a:r>
            <a:r>
              <a:rPr lang="en-US" sz="2800" i="1" dirty="0"/>
              <a:t> </a:t>
            </a:r>
            <a:endParaRPr lang="en-US" sz="2800" dirty="0"/>
          </a:p>
          <a:p>
            <a:r>
              <a:rPr lang="en-US" sz="2800" i="1" dirty="0"/>
              <a:t>Definite shape		</a:t>
            </a:r>
            <a:r>
              <a:rPr lang="en-US" sz="2800" i="1" dirty="0" smtClean="0"/>
              <a:t>  </a:t>
            </a:r>
            <a:r>
              <a:rPr lang="en-US" sz="2800" i="1" u="sng" dirty="0" smtClean="0">
                <a:solidFill>
                  <a:srgbClr val="FF0000"/>
                </a:solidFill>
              </a:rPr>
              <a:t>movement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i="1" dirty="0"/>
              <a:t> </a:t>
            </a:r>
            <a:endParaRPr lang="en-US" sz="2800" dirty="0"/>
          </a:p>
          <a:p>
            <a:r>
              <a:rPr lang="en-US" sz="2800" i="1" dirty="0"/>
              <a:t> </a:t>
            </a:r>
            <a:endParaRPr lang="en-US" sz="2800" dirty="0"/>
          </a:p>
          <a:p>
            <a:r>
              <a:rPr lang="en-US" sz="2800" i="1" dirty="0"/>
              <a:t> </a:t>
            </a:r>
            <a:endParaRPr lang="en-US" sz="2800" dirty="0"/>
          </a:p>
          <a:p>
            <a:pPr lvl="0"/>
            <a:r>
              <a:rPr lang="en-US" sz="2800" dirty="0" smtClean="0"/>
              <a:t>5. The </a:t>
            </a:r>
            <a:r>
              <a:rPr lang="en-US" sz="2800" dirty="0"/>
              <a:t>__</a:t>
            </a:r>
            <a:r>
              <a:rPr lang="en-US" sz="2800" b="1" i="1" u="sng" dirty="0">
                <a:solidFill>
                  <a:srgbClr val="FF0000"/>
                </a:solidFill>
              </a:rPr>
              <a:t>cell membrane</a:t>
            </a:r>
            <a:r>
              <a:rPr lang="en-US" sz="2800" b="1" i="1" u="sng" dirty="0"/>
              <a:t>_____________</a:t>
            </a:r>
            <a:r>
              <a:rPr lang="en-US" sz="2800" dirty="0"/>
              <a:t> is the outer boundary of the cell and it controls what enters and leaves the cell.</a:t>
            </a:r>
          </a:p>
        </p:txBody>
      </p:sp>
    </p:spTree>
    <p:extLst>
      <p:ext uri="{BB962C8B-B14F-4D97-AF65-F5344CB8AC3E}">
        <p14:creationId xmlns:p14="http://schemas.microsoft.com/office/powerpoint/2010/main" val="42076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two organisms live together in a relationship known as _</a:t>
            </a:r>
            <a:r>
              <a:rPr lang="en-US" sz="4000" b="1" i="1" u="sng" dirty="0" smtClean="0">
                <a:solidFill>
                  <a:srgbClr val="FF0000"/>
                </a:solidFill>
              </a:rPr>
              <a:t>symbiosis</a:t>
            </a:r>
            <a:r>
              <a:rPr lang="en-US" sz="4000" b="1" i="1" u="sng" dirty="0" smtClean="0"/>
              <a:t>__.</a:t>
            </a:r>
            <a:r>
              <a:rPr lang="en-US" sz="4000" dirty="0" smtClean="0"/>
              <a:t>  If both organisms benefit from the relationship such as in lichens, the relationship is called _</a:t>
            </a:r>
            <a:r>
              <a:rPr lang="en-US" sz="4000" b="1" i="1" u="sng" dirty="0" smtClean="0">
                <a:solidFill>
                  <a:srgbClr val="FF0000"/>
                </a:solidFill>
              </a:rPr>
              <a:t>mutualism</a:t>
            </a:r>
            <a:r>
              <a:rPr lang="en-US" sz="4000" b="1" i="1" u="sng" dirty="0" smtClean="0"/>
              <a:t>___,</a:t>
            </a:r>
            <a:r>
              <a:rPr lang="en-US" sz="4000" dirty="0" smtClean="0"/>
              <a:t> but if one organism is harmed due to the relationship it is called __</a:t>
            </a:r>
            <a:r>
              <a:rPr lang="en-US" sz="4000" b="1" i="1" u="sng" dirty="0" smtClean="0">
                <a:solidFill>
                  <a:srgbClr val="FF0000"/>
                </a:solidFill>
              </a:rPr>
              <a:t>parasitism</a:t>
            </a:r>
            <a:r>
              <a:rPr lang="en-US" sz="4000" b="1" i="1" u="sng" dirty="0" smtClean="0"/>
              <a:t>__.</a:t>
            </a:r>
            <a:r>
              <a:rPr lang="en-US" sz="4000" dirty="0" smtClean="0"/>
              <a:t>  All organisms require things in order to live.  When these things are not available, they cannot reproduce or stay alive.  These factors are called the _</a:t>
            </a:r>
            <a:r>
              <a:rPr lang="en-US" sz="4000" b="1" i="1" u="sng" dirty="0" smtClean="0">
                <a:solidFill>
                  <a:srgbClr val="FF0000"/>
                </a:solidFill>
              </a:rPr>
              <a:t>limiting</a:t>
            </a:r>
            <a:r>
              <a:rPr lang="en-US" sz="4000" b="1" i="1" u="sng" dirty="0" smtClean="0"/>
              <a:t>_</a:t>
            </a:r>
            <a:r>
              <a:rPr lang="en-US" sz="4000" dirty="0" smtClean="0"/>
              <a:t> factors.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They could include space, food, nutrients, water, etc.  When an area has reached the maximum capacity of individuals, it is said to be at __</a:t>
            </a:r>
            <a:r>
              <a:rPr kumimoji="0" lang="en-US" sz="4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carrying capacity____.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   The gradual change of an ecosystem or environment to a different kind of environment is known as _</a:t>
            </a:r>
            <a:r>
              <a:rPr kumimoji="0" lang="en-US" sz="4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succession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___.  When it occurs after a fire, hurricane, or other natural disaster it is known as </a:t>
            </a:r>
            <a:r>
              <a:rPr kumimoji="0" lang="en-US" sz="4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_secondary succession___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___, but when it occurs where there has never been any life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381000" y="609600"/>
            <a:ext cx="85344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life before it is called __</a:t>
            </a:r>
            <a:r>
              <a:rPr kumimoji="0" lang="en-US" sz="4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primary succession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_____.  The first plants, such as lichens, mosses, and ferns to live on bare rock or ground are called _</a:t>
            </a:r>
            <a:r>
              <a:rPr kumimoji="0" lang="en-US" sz="40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pioneer_____plants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.  The stable community containing mostly hardwood trees would be known as _</a:t>
            </a:r>
            <a:r>
              <a:rPr kumimoji="0" lang="en-US" sz="4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climax community___.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pitchFamily="34" charset="0"/>
              </a:rPr>
              <a:t>Content Domain V:  Evolution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83.  _</a:t>
            </a:r>
            <a:r>
              <a:rPr kumimoji="0" lang="en-US" sz="36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Charles Darwin_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was an English naturalist who traveled to the _</a:t>
            </a:r>
            <a:r>
              <a:rPr kumimoji="0" lang="en-US" sz="36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Galopacus</a:t>
            </a:r>
            <a:r>
              <a:rPr kumimoji="0" lang="en-US" sz="36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___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islands making careful notes and descriptions of the organisms there such as tortoises and finches?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84.  His theory of __</a:t>
            </a:r>
            <a:r>
              <a:rPr kumimoji="0" lang="en-US" sz="36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natural succession__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 stated that organism who were well suited to the environment would survive and pass on their traits to their offspring.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85.  Favorable variations within a species that allow them to be well suited to the environment are known as ___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adaptations__________.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86.  The finches below show similar birds with variations in beaks and eating habits.  This could have been a result of _</a:t>
            </a:r>
            <a:r>
              <a:rPr kumimoji="0" lang="en-US" sz="4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adaptive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__ radiation.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1" descr="http://www.biologycorner.com/resources/FINCHES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752600" y="2895600"/>
            <a:ext cx="5029200" cy="3608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4799" y="307776"/>
            <a:ext cx="8305801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87. The diagram below shows anatomical evidence for evolution.  These structures are known as </a:t>
            </a:r>
            <a:r>
              <a:rPr kumimoji="0" lang="en-US" sz="40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homologous__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structures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" descr="http://www.biologycorner.com/resources/homobones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066800" y="3505200"/>
            <a:ext cx="7275347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04800" y="154291"/>
            <a:ext cx="85344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88. _</a:t>
            </a:r>
            <a:r>
              <a:rPr kumimoji="0" lang="en-US" sz="4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Convergent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 evolution occurs when two unrelated species have similar form.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89.  Would breeding race horses be an example of artificial or natural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selection?</a:t>
            </a:r>
            <a:r>
              <a:rPr kumimoji="0" lang="en-US" sz="40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_artificial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90. _</a:t>
            </a:r>
            <a:r>
              <a:rPr kumimoji="0" lang="en-US" sz="4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Fossils_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or the traces of organisms that once lived are also evidence for evolution.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nary fission"/>
          <p:cNvPicPr>
            <a:picLocks noChangeAspect="1" noChangeArrowheads="1"/>
          </p:cNvPicPr>
          <p:nvPr/>
        </p:nvPicPr>
        <p:blipFill>
          <a:blip r:embed="rId2" cstate="print">
            <a:lum bright="-18000" contrast="54000"/>
          </a:blip>
          <a:srcRect r="4266" b="1080"/>
          <a:stretch>
            <a:fillRect/>
          </a:stretch>
        </p:blipFill>
        <p:spPr bwMode="auto">
          <a:xfrm>
            <a:off x="304800" y="2209799"/>
            <a:ext cx="2057400" cy="3162979"/>
          </a:xfrm>
          <a:prstGeom prst="rect">
            <a:avLst/>
          </a:prstGeom>
          <a:noFill/>
        </p:spPr>
      </p:pic>
      <p:pic>
        <p:nvPicPr>
          <p:cNvPr id="3073" name="Picture 1" descr="budding"/>
          <p:cNvPicPr>
            <a:picLocks noChangeAspect="1" noChangeArrowheads="1"/>
          </p:cNvPicPr>
          <p:nvPr/>
        </p:nvPicPr>
        <p:blipFill>
          <a:blip r:embed="rId3" cstate="print"/>
          <a:srcRect l="-1006" t="-1003" b="710"/>
          <a:stretch>
            <a:fillRect/>
          </a:stretch>
        </p:blipFill>
        <p:spPr bwMode="auto">
          <a:xfrm>
            <a:off x="2286000" y="2362200"/>
            <a:ext cx="6442364" cy="1905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-190618"/>
            <a:ext cx="9144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Label the following diagrams as either Sexual or Asexual Reproduction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28600" y="1293168"/>
            <a:ext cx="7924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91. </a:t>
            </a: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Asexual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	  92. </a:t>
            </a: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asexual_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  94. </a:t>
            </a: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asexual_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po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667000"/>
            <a:ext cx="2762250" cy="2209800"/>
          </a:xfrm>
          <a:prstGeom prst="rect">
            <a:avLst/>
          </a:prstGeom>
          <a:noFill/>
        </p:spPr>
      </p:pic>
      <p:pic>
        <p:nvPicPr>
          <p:cNvPr id="2049" name="Picture 1" descr="tub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438400"/>
            <a:ext cx="2999874" cy="25908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08916" y="1721822"/>
            <a:ext cx="80714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95. </a:t>
            </a:r>
            <a:r>
              <a:rPr kumimoji="0" lang="en-US" sz="36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sexual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	96.</a:t>
            </a:r>
            <a:r>
              <a:rPr kumimoji="0" lang="en-US" sz="36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asexual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	  97. </a:t>
            </a:r>
            <a:r>
              <a:rPr kumimoji="0" lang="en-US" sz="36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sexual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earthworm rep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362200"/>
            <a:ext cx="2590800" cy="2318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drawing of co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219200"/>
            <a:ext cx="2438400" cy="244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regener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453081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09600" y="3657600"/>
            <a:ext cx="739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98. </a:t>
            </a:r>
            <a:r>
              <a:rPr kumimoji="0" lang="en-US" sz="36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asexual_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		100. </a:t>
            </a:r>
            <a:r>
              <a:rPr kumimoji="0" lang="en-US" sz="36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asexual_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90100"/>
            <a:ext cx="116541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										100. ___</a:t>
            </a:r>
            <a:r>
              <a:rPr kumimoji="0" lang="en-US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asexual________________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ttp://www.biologycorner.com/resources/membrane.g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35048"/>
            <a:ext cx="4114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ine 5"/>
          <p:cNvSpPr>
            <a:spLocks noChangeShapeType="1"/>
          </p:cNvSpPr>
          <p:nvPr/>
        </p:nvSpPr>
        <p:spPr bwMode="auto">
          <a:xfrm rot="10566577" flipV="1">
            <a:off x="4426565" y="1462899"/>
            <a:ext cx="6858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5638800" y="1439897"/>
            <a:ext cx="148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2819400" y="2590800"/>
            <a:ext cx="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1"/>
          <p:cNvSpPr>
            <a:spLocks noChangeShapeType="1"/>
          </p:cNvSpPr>
          <p:nvPr/>
        </p:nvSpPr>
        <p:spPr bwMode="auto">
          <a:xfrm>
            <a:off x="1333500" y="3505200"/>
            <a:ext cx="148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 rot="10998707" flipV="1">
            <a:off x="985035" y="3115124"/>
            <a:ext cx="342900" cy="2025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0165" y="156001"/>
            <a:ext cx="86466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7. Label the following structures in the cell (plasma) membrane below: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2400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28600" y="3905310"/>
            <a:ext cx="8899124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pitchFamily="34" charset="0"/>
              </a:rPr>
              <a:t>				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Times New Roman" pitchFamily="18" charset="0"/>
              <a:cs typeface="Arial" pitchFamily="34" charset="0"/>
            </a:endParaRPr>
          </a:p>
          <a:p>
            <a:r>
              <a:rPr lang="en-US" dirty="0"/>
              <a:t>					</a:t>
            </a:r>
            <a:r>
              <a:rPr lang="en-US" dirty="0" smtClean="0">
                <a:effectLst/>
              </a:rPr>
              <a:t> </a:t>
            </a:r>
            <a:r>
              <a:rPr lang="en-US" dirty="0"/>
              <a:t> </a:t>
            </a:r>
          </a:p>
          <a:p>
            <a:pPr lvl="0"/>
            <a:r>
              <a:rPr lang="en-US" sz="2800" dirty="0" smtClean="0"/>
              <a:t>8. The </a:t>
            </a:r>
            <a:r>
              <a:rPr lang="en-US" sz="2800" dirty="0"/>
              <a:t>parts inside of a cell which perform a specific function for the cell are known as ________________.</a:t>
            </a:r>
          </a:p>
          <a:p>
            <a:r>
              <a:rPr lang="en-US" dirty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12573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5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ttp://www.biologycorner.com/resources/membrane.g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35048"/>
            <a:ext cx="4114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ine 5"/>
          <p:cNvSpPr>
            <a:spLocks noChangeShapeType="1"/>
          </p:cNvSpPr>
          <p:nvPr/>
        </p:nvSpPr>
        <p:spPr bwMode="auto">
          <a:xfrm rot="10566577" flipV="1">
            <a:off x="4426565" y="1462899"/>
            <a:ext cx="6858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5638800" y="1439897"/>
            <a:ext cx="148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2819400" y="2590800"/>
            <a:ext cx="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1"/>
          <p:cNvSpPr>
            <a:spLocks noChangeShapeType="1"/>
          </p:cNvSpPr>
          <p:nvPr/>
        </p:nvSpPr>
        <p:spPr bwMode="auto">
          <a:xfrm>
            <a:off x="1333500" y="3505200"/>
            <a:ext cx="148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 rot="10998707" flipV="1">
            <a:off x="985035" y="3115124"/>
            <a:ext cx="342900" cy="2025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0165" y="156001"/>
            <a:ext cx="86466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7. Label the following structures in the cell (plasma) membrane below: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2400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28600" y="3905310"/>
            <a:ext cx="8899124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pitchFamily="34" charset="0"/>
              </a:rPr>
              <a:t>				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Times New Roman" pitchFamily="18" charset="0"/>
              <a:cs typeface="Arial" pitchFamily="34" charset="0"/>
            </a:endParaRPr>
          </a:p>
          <a:p>
            <a:r>
              <a:rPr lang="en-US" dirty="0"/>
              <a:t>					</a:t>
            </a:r>
            <a:r>
              <a:rPr lang="en-US" dirty="0" smtClean="0">
                <a:effectLst/>
              </a:rPr>
              <a:t> </a:t>
            </a:r>
            <a:r>
              <a:rPr lang="en-US" dirty="0"/>
              <a:t> </a:t>
            </a:r>
          </a:p>
          <a:p>
            <a:pPr lvl="0"/>
            <a:r>
              <a:rPr lang="en-US" sz="2800" dirty="0" smtClean="0"/>
              <a:t>8. The </a:t>
            </a:r>
            <a:r>
              <a:rPr lang="en-US" sz="2800" dirty="0"/>
              <a:t>parts inside of a cell which perform a specific function for the cell are known as ________________.</a:t>
            </a:r>
          </a:p>
          <a:p>
            <a:r>
              <a:rPr lang="en-US" dirty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12573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59086" y="104008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Protein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314277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Lipids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5950" y="5181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Organnelles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0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4984</Words>
  <Application>Microsoft Office PowerPoint</Application>
  <PresentationFormat>On-screen Show (4:3)</PresentationFormat>
  <Paragraphs>548</Paragraphs>
  <Slides>79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Office Theme</vt:lpstr>
      <vt:lpstr>PowerPoint Presentation</vt:lpstr>
      <vt:lpstr>BIOLOGY END OF COURSE TEST STUDY GUIDE   Content Domain 1:  Cells   1. The _cell_______ is the basic unit of structure and function in all living organisms. 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 Authorized Customer</dc:creator>
  <cp:lastModifiedBy>Ellen Augustine</cp:lastModifiedBy>
  <cp:revision>30</cp:revision>
  <dcterms:created xsi:type="dcterms:W3CDTF">2012-04-22T20:46:50Z</dcterms:created>
  <dcterms:modified xsi:type="dcterms:W3CDTF">2014-04-30T13:27:53Z</dcterms:modified>
</cp:coreProperties>
</file>