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DjbR53hfClRslhFu/Ge07XPq3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956"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ommons.wikimedia.org/wiki/User:Mikael_H%C3%A4ggstr%C3%B6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commons.wikimedia.org/wiki/File:Notable_mutations.sv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Mutations Presentation, Mutations lesson, TeachEngineering.org</a:t>
            </a:r>
            <a:endParaRPr/>
          </a:p>
        </p:txBody>
      </p:sp>
      <p:sp>
        <p:nvSpPr>
          <p:cNvPr id="119" name="Google Shape;11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Calibri"/>
              <a:buNone/>
            </a:pPr>
            <a:r>
              <a:rPr lang="en-US" sz="800"/>
              <a:t>Image source: 2006 National Human Genome Research Institute, Wikimedia Commons (public domain) https://commons.wikimedia.org/w/index.php?curid=552474</a:t>
            </a:r>
            <a:endParaRPr/>
          </a:p>
        </p:txBody>
      </p:sp>
      <p:sp>
        <p:nvSpPr>
          <p:cNvPr id="331" name="Google Shape;33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Calibri"/>
              <a:buNone/>
            </a:pPr>
            <a:r>
              <a:rPr lang="en-US" sz="800"/>
              <a:t>Image source: 2014 Richard Wheeler (Zephyris) and NikNaks (vector version), Wikimedia Commons (Creative Commons Attribution-Share Alike 3.0 Unported license) https://commons.wikimedia.org/wiki/File:Single_Chromosome_Mutations.svg https://creativecommons.org/licenses/by-sa/3.0/deed.en </a:t>
            </a:r>
            <a:endParaRPr sz="800"/>
          </a:p>
        </p:txBody>
      </p:sp>
      <p:sp>
        <p:nvSpPr>
          <p:cNvPr id="340" name="Google Shape;34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Calibri"/>
              <a:buNone/>
            </a:pPr>
            <a:r>
              <a:rPr lang="en-US" sz="800"/>
              <a:t>Image source: 2005 National Human Genome Research Institute (U.S. government; public domain), Wikimedia Commons https://commons.wikimedia.org/wiki/File:Insertion-genetics.png</a:t>
            </a:r>
            <a:endParaRPr/>
          </a:p>
        </p:txBody>
      </p:sp>
      <p:sp>
        <p:nvSpPr>
          <p:cNvPr id="350" name="Google Shape;35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Calibri"/>
              <a:buNone/>
            </a:pPr>
            <a:r>
              <a:rPr lang="en-US" sz="800"/>
              <a:t>Image source: 2006 National Human Genome Research Institute, Wikimedia Commons (public domain) https://commons.wikimedia.org/w/index.php?curid=935175</a:t>
            </a:r>
            <a:endParaRPr/>
          </a:p>
          <a:p>
            <a:pPr marL="0" lvl="0" indent="0" algn="l" rtl="0">
              <a:spcBef>
                <a:spcPts val="0"/>
              </a:spcBef>
              <a:spcAft>
                <a:spcPts val="0"/>
              </a:spcAft>
              <a:buNone/>
            </a:pPr>
            <a:endParaRPr/>
          </a:p>
        </p:txBody>
      </p:sp>
      <p:sp>
        <p:nvSpPr>
          <p:cNvPr id="359" name="Google Shape;35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When gametes with nondisjunctions are produced during meiosis, it can result in an offspring with a monosomy or trisomy (a missing or extra homologous chromosome).</a:t>
            </a:r>
            <a:endParaRPr/>
          </a:p>
          <a:p>
            <a:pPr marL="0" lvl="0" indent="0" algn="l" rtl="0">
              <a:spcBef>
                <a:spcPts val="0"/>
              </a:spcBef>
              <a:spcAft>
                <a:spcPts val="0"/>
              </a:spcAft>
              <a:buNone/>
            </a:pPr>
            <a:endParaRPr/>
          </a:p>
        </p:txBody>
      </p:sp>
      <p:sp>
        <p:nvSpPr>
          <p:cNvPr id="368" name="Google Shape;36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The effects can also be looked at differently between the small-scale and large-scale mutations.</a:t>
            </a:r>
            <a:endParaRPr/>
          </a:p>
          <a:p>
            <a:pPr marL="0" lvl="0" indent="0" algn="l" rtl="0">
              <a:spcBef>
                <a:spcPts val="0"/>
              </a:spcBef>
              <a:spcAft>
                <a:spcPts val="0"/>
              </a:spcAft>
              <a:buNone/>
            </a:pPr>
            <a:endParaRPr/>
          </a:p>
        </p:txBody>
      </p:sp>
      <p:sp>
        <p:nvSpPr>
          <p:cNvPr id="375" name="Google Shape;37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Frameshift mutations, insertions and deletions on genes have similar effects.  When a nucleotide is added or removed from the DNA sequence, the sequence is shifted and every codon after the mutation is changed. This results in severe alterations to the proteins that are encoded by the DNA, which can lead to a loss of functionality for those proteins.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Substitutions, or point mutations, are much more subtle and have three possible effects: Silent, missense, nonsense.</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These mutations may occur anywhere in the DNA.  So the effect of the mutation really depends on its location.  If the mutation occurs in a gene, the result is an altered protein, but the mutation can also occur in a nongenic region of the DNA. In the latter case, the mutation has no effect on the organism.</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382" name="Google Shape;38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a:t>Astrocytoma, a type of brain tumor, is the result of a deletion that creates a new fusion gene that permits the cells to become cancerous.</a:t>
            </a:r>
            <a:endParaRPr/>
          </a:p>
          <a:p>
            <a:pPr marL="0" lvl="0" indent="0" algn="l" rtl="0">
              <a:spcBef>
                <a:spcPts val="0"/>
              </a:spcBef>
              <a:spcAft>
                <a:spcPts val="0"/>
              </a:spcAft>
              <a:buNone/>
            </a:pPr>
            <a:endParaRPr/>
          </a:p>
        </p:txBody>
      </p:sp>
      <p:sp>
        <p:nvSpPr>
          <p:cNvPr id="396" name="Google Shape;39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This is especially true with nondisjunction mutations in gametes in which entire chromosomes are missing or extra.  In humans, when the gamete from a male (sperm) merges its chromosomes with the gamete from a female (egg), the offspring receives 23 chromosomes from each parent to form 23 homologous pairs. However, when one of the gametes has a nondisjunction mutation, the resulting offspring end up with only one homolog in a pair (monosomy) or with three homologs in a pair (trisomy). Most of the time, these offspring are not viable. The ones that do result in viable offspring will possess some noticeable differences due to the extra or missing chromosome; this alteration leads to a permanent syndrome in the offspring. The most well-known syndrome is trisomy 21, an extra 21</a:t>
            </a:r>
            <a:r>
              <a:rPr lang="en-US" sz="1200" baseline="30000">
                <a:solidFill>
                  <a:schemeClr val="dk1"/>
                </a:solidFill>
                <a:latin typeface="Calibri"/>
                <a:ea typeface="Calibri"/>
                <a:cs typeface="Calibri"/>
                <a:sym typeface="Calibri"/>
              </a:rPr>
              <a:t>st</a:t>
            </a:r>
            <a:r>
              <a:rPr lang="en-US" sz="1200">
                <a:solidFill>
                  <a:schemeClr val="dk1"/>
                </a:solidFill>
                <a:latin typeface="Calibri"/>
                <a:ea typeface="Calibri"/>
                <a:cs typeface="Calibri"/>
                <a:sym typeface="Calibri"/>
              </a:rPr>
              <a:t> chromosome; this particular nondisjunction mutation leads to Down syndrome.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Several other syndromes are caused by these mutations. The suggested homework assignment is for the students to research some syndrome caused by extra or missing chromosomes and write a short paragraph detailing which chromosome is altered and what effects that mutation causes.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03" name="Google Shape;40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Today we will discuss some of the science behind how these mutations could happen.  While the superpowers and abilities may be fictional, it is true that mutations can have significant impacts on people and evidence exists that radiation exposure can lead to an increased rate of mutations.  First, let’s discuss the different types of mutations, then where or how they can occur.  We will also talk about some environmental factors that can influence the rate of mutations, and finish by looking at some possible effects of mutations.</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US"/>
              <a:t>Image source: Artwork of Cyclops from Marvel Comics. Art by Jack Kirby, pencils, and Paul Reinman, inks. 2008 Wikipedia https://en.wikipedia.org/wiki/File:Cyclopsclassic.png</a:t>
            </a:r>
            <a:endParaRPr/>
          </a:p>
          <a:p>
            <a:pPr marL="0" lvl="0" indent="0" algn="l" rtl="0">
              <a:spcBef>
                <a:spcPts val="0"/>
              </a:spcBef>
              <a:spcAft>
                <a:spcPts val="0"/>
              </a:spcAft>
              <a:buNone/>
            </a:pPr>
            <a:r>
              <a:rPr lang="en-US"/>
              <a:t>Fair use rationale: use of low-resolution image to illustrate a copyright character where no free alternative exists or can be created</a:t>
            </a:r>
            <a:endParaRPr/>
          </a:p>
        </p:txBody>
      </p:sp>
      <p:sp>
        <p:nvSpPr>
          <p:cNvPr id="125" name="Google Shape;12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Mutations naturally occur over time, which is the underlying cause of evolution. As we can see, evolution is a very slow process with a net benefit to an organism, but some environmental factors may influence or induce additional mutations. These induced mutations often lead to harmful diseases such as cancer.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Exposure to certain chemicals is one environmental factor that may induce DNA mutations.  Typically, anything that we identify as carcinogenic (may cause cancer), has negative side effects on DNA, and may lead to cancer. This includes the chemicals found in cigarette smoke as well as those found in meats cooked on the grill. These chemicals belong to a larger class called mutagens, meaning they can lead to changes in genetic material.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Chemicals are not the only types of mutagens that we encounter; physical mutagens also exist in the environment, namely radiation. Ultraviolet radiation from the sun can damage genetic material by changing the properties of nucleotides in the DNA. Overexposure to ultraviolet radiation is known to lead to skin cancer. X-rays and gamma radiation are also physical mutagens and forms of ionizing radiation; this means that these types of radiation possess enough energy to remove electrons from atoms, thus forming ions and affecting how different biomolecules interact. While a typical dose of x-rays received during a medical procedure is low, it does marginally increase a person’s cancer risk.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Alternatively, retroviruses such as HIV naturally experience mutations at a much higher rate than other organisms. This can be attributed to the fact that they possess RNA instead of DNA. The process by which RNA is copied and replicated is not as precise as that of DNA. Therefore, by the time our immune system has adjusted to fight a virus like HIV, the HIV virus has already mutated again and the immune system must start over. The mutations in the HIV’s RNA lead to alterations in the protein markers on the virus that the immune system targets, and if the target is always changing, it is almost impossible for the immune system to remove the virus.</a:t>
            </a:r>
            <a:endParaRPr/>
          </a:p>
        </p:txBody>
      </p:sp>
      <p:sp>
        <p:nvSpPr>
          <p:cNvPr id="410" name="Google Shape;41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While mutations occur naturally over time, biological engineers are able to genetically modify various organisms.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Humans have been genetically modifying plants and animals for thousands of years. Humans have accomplished this by selectively breeding or inbreeding in order to produce and “improve” specific traits, such as breeding watermelons to be larger and have fewer seeds or breeding chickens to have more white meat and more breast meat.</a:t>
            </a:r>
            <a:endParaRPr/>
          </a:p>
        </p:txBody>
      </p:sp>
      <p:sp>
        <p:nvSpPr>
          <p:cNvPr id="417" name="Google Shape;41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With the advancement of technology, engineers can directly manipulate the genetic code of plants and animals. Some examples of genetically modified (and controversial) organisms include disease-resistant papaya, vitamin A-rich rice and drought-tolerant corn.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Currently, researchers are studying gene editing in the womb. If it is determined that an unborn child has a disease or disability, then we may one day be able to edit the genes of the unborn child and prevent the issue from appearing in the child.</a:t>
            </a:r>
            <a:endParaRPr/>
          </a:p>
        </p:txBody>
      </p:sp>
      <p:sp>
        <p:nvSpPr>
          <p:cNvPr id="424" name="Google Shape;42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Optional slide to insert after slide 16, if desired by the teacher.</a:t>
            </a:r>
            <a:endParaRPr/>
          </a:p>
          <a:p>
            <a:pPr marL="0" lvl="0" indent="0" algn="l" rtl="0">
              <a:spcBef>
                <a:spcPts val="0"/>
              </a:spcBef>
              <a:spcAft>
                <a:spcPts val="0"/>
              </a:spcAft>
              <a:buNone/>
            </a:pPr>
            <a:r>
              <a:rPr lang="en-US"/>
              <a:t>Shows how some point mutations may lead to common disorders.</a:t>
            </a:r>
            <a:endParaRPr/>
          </a:p>
          <a:p>
            <a:pPr marL="0" lvl="0" indent="0" algn="l" rtl="0">
              <a:spcBef>
                <a:spcPts val="0"/>
              </a:spcBef>
              <a:spcAft>
                <a:spcPts val="0"/>
              </a:spcAft>
              <a:buNone/>
            </a:pPr>
            <a:r>
              <a:rPr lang="en-US"/>
              <a:t>///</a:t>
            </a:r>
            <a:endParaRPr/>
          </a:p>
          <a:p>
            <a:pPr marL="0" lvl="0" indent="0" algn="l" rtl="0">
              <a:spcBef>
                <a:spcPts val="0"/>
              </a:spcBef>
              <a:spcAft>
                <a:spcPts val="0"/>
              </a:spcAft>
              <a:buNone/>
            </a:pPr>
            <a:r>
              <a:rPr lang="en-US"/>
              <a:t>Image source: </a:t>
            </a:r>
            <a:r>
              <a:rPr lang="en-US" sz="1200">
                <a:solidFill>
                  <a:schemeClr val="dk1"/>
                </a:solidFill>
                <a:latin typeface="Calibri"/>
                <a:ea typeface="Calibri"/>
                <a:cs typeface="Calibri"/>
                <a:sym typeface="Calibri"/>
              </a:rPr>
              <a:t>2009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Mikael Häggström</a:t>
            </a:r>
            <a:r>
              <a:rPr lang="en-US" sz="1200">
                <a:solidFill>
                  <a:schemeClr val="dk1"/>
                </a:solidFill>
                <a:latin typeface="Calibri"/>
                <a:ea typeface="Calibri"/>
                <a:cs typeface="Calibri"/>
                <a:sym typeface="Calibri"/>
              </a:rPr>
              <a:t>, Wikimedia Commons {PD}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http://commons.wikimedia.org/wiki/File:Notable_mutations.svg</a:t>
            </a:r>
            <a:endParaRPr/>
          </a:p>
        </p:txBody>
      </p:sp>
      <p:sp>
        <p:nvSpPr>
          <p:cNvPr id="431" name="Google Shape;431;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Types of Mutations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Mutations can be classified several different ways. In this lesson, we will focus on sorting mutations by their effects on the structure of DNA or a chromosome. For this categorization, mutations can be organized into two main groups, each with multiple specific types. The two general categories are </a:t>
            </a:r>
            <a:r>
              <a:rPr lang="en-US" sz="1200" i="1">
                <a:solidFill>
                  <a:schemeClr val="dk1"/>
                </a:solidFill>
                <a:latin typeface="Calibri"/>
                <a:ea typeface="Calibri"/>
                <a:cs typeface="Calibri"/>
                <a:sym typeface="Calibri"/>
              </a:rPr>
              <a:t>small-scale </a:t>
            </a:r>
            <a:r>
              <a:rPr lang="en-US" sz="1200">
                <a:solidFill>
                  <a:schemeClr val="dk1"/>
                </a:solidFill>
                <a:latin typeface="Calibri"/>
                <a:ea typeface="Calibri"/>
                <a:cs typeface="Calibri"/>
                <a:sym typeface="Calibri"/>
              </a:rPr>
              <a:t>and </a:t>
            </a:r>
            <a:r>
              <a:rPr lang="en-US" sz="1200" i="1">
                <a:solidFill>
                  <a:schemeClr val="dk1"/>
                </a:solidFill>
                <a:latin typeface="Calibri"/>
                <a:ea typeface="Calibri"/>
                <a:cs typeface="Calibri"/>
                <a:sym typeface="Calibri"/>
              </a:rPr>
              <a:t>large-scale </a:t>
            </a:r>
            <a:r>
              <a:rPr lang="en-US" sz="1200">
                <a:solidFill>
                  <a:schemeClr val="dk1"/>
                </a:solidFill>
                <a:latin typeface="Calibri"/>
                <a:ea typeface="Calibri"/>
                <a:cs typeface="Calibri"/>
                <a:sym typeface="Calibri"/>
              </a:rPr>
              <a:t>mutations.</a:t>
            </a:r>
            <a:endParaRPr/>
          </a:p>
          <a:p>
            <a:pPr marL="0" lvl="0" indent="0" algn="l" rtl="0">
              <a:spcBef>
                <a:spcPts val="0"/>
              </a:spcBef>
              <a:spcAft>
                <a:spcPts val="0"/>
              </a:spcAft>
              <a:buNone/>
            </a:pPr>
            <a:endParaRPr/>
          </a:p>
        </p:txBody>
      </p:sp>
      <p:sp>
        <p:nvSpPr>
          <p:cNvPr id="136" name="Google Shape;13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1">
                <a:solidFill>
                  <a:schemeClr val="dk1"/>
                </a:solidFill>
                <a:latin typeface="Calibri"/>
                <a:ea typeface="Calibri"/>
                <a:cs typeface="Calibri"/>
                <a:sym typeface="Calibri"/>
              </a:rPr>
              <a:t>Small-Scale Mutations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Small-scale mutations are those that affect the DNA at the molecular level by changing the normal sequence of nucleotide base pairs. These types of mutations may occur during the process of DNA replication during either meiosis or mitosis. Three possible types of small-scale mutations may occur.</a:t>
            </a:r>
            <a:endParaRPr/>
          </a:p>
        </p:txBody>
      </p:sp>
      <p:sp>
        <p:nvSpPr>
          <p:cNvPr id="143" name="Google Shape;14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1">
                <a:solidFill>
                  <a:schemeClr val="dk1"/>
                </a:solidFill>
                <a:latin typeface="Calibri"/>
                <a:ea typeface="Calibri"/>
                <a:cs typeface="Calibri"/>
                <a:sym typeface="Calibri"/>
              </a:rPr>
              <a:t>Substitution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Also referred to as a “point” mutation, substitutions occur when a nucleotide is replaced with a different nucleotide in the DNA sequence. The most common substitutions involve the switching of adenine and guanine (A ↔ G) or cytosine and thymine (C ↔ T).  Since the total number of nucleotides is conserved, this type of mutation only affects the codon for a single amino acid.</a:t>
            </a:r>
            <a:endParaRPr/>
          </a:p>
          <a:p>
            <a:pPr marL="0" lvl="0" indent="0" algn="l" rtl="0">
              <a:spcBef>
                <a:spcPts val="0"/>
              </a:spcBef>
              <a:spcAft>
                <a:spcPts val="0"/>
              </a:spcAft>
              <a:buNone/>
            </a:pPr>
            <a:endParaRPr/>
          </a:p>
        </p:txBody>
      </p:sp>
      <p:sp>
        <p:nvSpPr>
          <p:cNvPr id="184" name="Google Shape;18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1">
                <a:solidFill>
                  <a:schemeClr val="dk1"/>
                </a:solidFill>
                <a:latin typeface="Calibri"/>
                <a:ea typeface="Calibri"/>
                <a:cs typeface="Calibri"/>
                <a:sym typeface="Calibri"/>
              </a:rPr>
              <a:t>Deletion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 deletion is the removal of a nucleotide from the DNA sequence. Deletions are referred to as “frameshift” mutations because the removal of even a single nucleotide from a gene subsequently alters every codon after the mutation; it is said that the reading frame is “shifted.” (This is illustrated in Figure 1 for both deletions and insertions.) The change in the number of nucleotides changes which ones should normally be read together. </a:t>
            </a:r>
            <a:endParaRPr/>
          </a:p>
          <a:p>
            <a:pPr marL="0" lvl="0" indent="0" algn="l" rtl="0">
              <a:spcBef>
                <a:spcPts val="0"/>
              </a:spcBef>
              <a:spcAft>
                <a:spcPts val="0"/>
              </a:spcAft>
              <a:buNone/>
            </a:pPr>
            <a:endParaRPr/>
          </a:p>
        </p:txBody>
      </p:sp>
      <p:sp>
        <p:nvSpPr>
          <p:cNvPr id="227" name="Google Shape;22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1">
                <a:solidFill>
                  <a:schemeClr val="dk1"/>
                </a:solidFill>
                <a:latin typeface="Calibri"/>
                <a:ea typeface="Calibri"/>
                <a:cs typeface="Calibri"/>
                <a:sym typeface="Calibri"/>
              </a:rPr>
              <a:t>Insertion</a:t>
            </a: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An insertion in the addition of a nucleotide to the DNA sequence.  Similar to a deletion, insertions are also considered “frameshift” mutations and alter every codon that is read after the mutation.</a:t>
            </a:r>
            <a:endParaRPr/>
          </a:p>
          <a:p>
            <a:pPr marL="0" lvl="0" indent="0" algn="l" rtl="0">
              <a:spcBef>
                <a:spcPts val="0"/>
              </a:spcBef>
              <a:spcAft>
                <a:spcPts val="0"/>
              </a:spcAft>
              <a:buNone/>
            </a:pPr>
            <a:endParaRPr/>
          </a:p>
        </p:txBody>
      </p:sp>
      <p:sp>
        <p:nvSpPr>
          <p:cNvPr id="270" name="Google Shape;27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Large-scale mutations are those which effect entire portions of the chromosome.  Some large-scale mutations affect only single chromosomes, others occur across nonhomologous pairs.  Some large-scale mutations in the chromosome are analogous to the small-scale mutations in DNA; the difference is that for large-scale mutations, entire genes or sets of genes are altered rather than only single nucleotides of the DNA.  Single chromosome mutations are most likely to occur by some error in the DNA replication stage of cell growth, and therefore could occur during meiosis or mitosis.  Mutations involving multiple chromosomes is more likely to occur in meiosis during the crossing-over that occurs during the prophase I. </a:t>
            </a:r>
            <a:endParaRPr/>
          </a:p>
        </p:txBody>
      </p:sp>
      <p:sp>
        <p:nvSpPr>
          <p:cNvPr id="315" name="Google Shape;31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Calibri"/>
              <a:buNone/>
            </a:pPr>
            <a:r>
              <a:rPr lang="en-US" sz="800"/>
              <a:t>Image source: 2013 Mirmillon at French Wikipedia, vectorized from File:Deletion.gifNational Human Genome Research (USA); originally from fr.wikipedia; the image is a work of the National Institutes of Health, U.S. Department of Health and Human Services (public domain) https://commons.wikimedia.org/w/index.php?curid=28205173</a:t>
            </a:r>
            <a:endParaRPr/>
          </a:p>
        </p:txBody>
      </p:sp>
      <p:sp>
        <p:nvSpPr>
          <p:cNvPr id="322" name="Google Shape;32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p:nvPr/>
        </p:nvSpPr>
        <p:spPr>
          <a:xfrm>
            <a:off x="0" y="-3175"/>
            <a:ext cx="9144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7" name="Google Shape;17;p25"/>
          <p:cNvSpPr txBox="1">
            <a:spLocks noGrp="1"/>
          </p:cNvSpPr>
          <p:nvPr>
            <p:ph type="ctrTitle"/>
          </p:nvPr>
        </p:nvSpPr>
        <p:spPr>
          <a:xfrm>
            <a:off x="808831" y="1449146"/>
            <a:ext cx="7526338"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5"/>
          <p:cNvSpPr txBox="1">
            <a:spLocks noGrp="1"/>
          </p:cNvSpPr>
          <p:nvPr>
            <p:ph type="subTitle" idx="1"/>
          </p:nvPr>
        </p:nvSpPr>
        <p:spPr>
          <a:xfrm>
            <a:off x="808831" y="5280847"/>
            <a:ext cx="7526338"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lvl="0" algn="l">
              <a:spcBef>
                <a:spcPts val="360"/>
              </a:spcBef>
              <a:spcAft>
                <a:spcPts val="0"/>
              </a:spcAft>
              <a:buSzPts val="1800"/>
              <a:buNone/>
              <a:defRPr>
                <a:solidFill>
                  <a:schemeClr val="lt1"/>
                </a:solidFill>
              </a:defRPr>
            </a:lvl1pPr>
            <a:lvl2pPr lvl="1" algn="ctr">
              <a:spcBef>
                <a:spcPts val="600"/>
              </a:spcBef>
              <a:spcAft>
                <a:spcPts val="0"/>
              </a:spcAft>
              <a:buSzPts val="1600"/>
              <a:buNone/>
              <a:defRPr>
                <a:solidFill>
                  <a:schemeClr val="lt1"/>
                </a:solidFill>
              </a:defRPr>
            </a:lvl2pPr>
            <a:lvl3pPr lvl="2" algn="ctr">
              <a:spcBef>
                <a:spcPts val="600"/>
              </a:spcBef>
              <a:spcAft>
                <a:spcPts val="0"/>
              </a:spcAft>
              <a:buSzPts val="1400"/>
              <a:buNone/>
              <a:defRPr>
                <a:solidFill>
                  <a:schemeClr val="lt1"/>
                </a:solidFill>
              </a:defRPr>
            </a:lvl3pPr>
            <a:lvl4pPr lvl="3" algn="ctr">
              <a:spcBef>
                <a:spcPts val="600"/>
              </a:spcBef>
              <a:spcAft>
                <a:spcPts val="0"/>
              </a:spcAft>
              <a:buSzPts val="1200"/>
              <a:buNone/>
              <a:defRPr>
                <a:solidFill>
                  <a:schemeClr val="lt1"/>
                </a:solidFill>
              </a:defRPr>
            </a:lvl4pPr>
            <a:lvl5pPr lvl="4" algn="ctr">
              <a:spcBef>
                <a:spcPts val="600"/>
              </a:spcBef>
              <a:spcAft>
                <a:spcPts val="0"/>
              </a:spcAft>
              <a:buSzPts val="12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a:endParaRPr/>
          </a:p>
        </p:txBody>
      </p:sp>
      <p:sp>
        <p:nvSpPr>
          <p:cNvPr id="19" name="Google Shape;19;p25"/>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5"/>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9"/>
        <p:cNvGrpSpPr/>
        <p:nvPr/>
      </p:nvGrpSpPr>
      <p:grpSpPr>
        <a:xfrm>
          <a:off x="0" y="0"/>
          <a:ext cx="0" cy="0"/>
          <a:chOff x="0" y="0"/>
          <a:chExt cx="0" cy="0"/>
        </a:xfrm>
      </p:grpSpPr>
      <p:sp>
        <p:nvSpPr>
          <p:cNvPr id="80" name="Google Shape;80;p34"/>
          <p:cNvSpPr txBox="1">
            <a:spLocks noGrp="1"/>
          </p:cNvSpPr>
          <p:nvPr>
            <p:ph type="title"/>
          </p:nvPr>
        </p:nvSpPr>
        <p:spPr>
          <a:xfrm>
            <a:off x="804863" y="4800600"/>
            <a:ext cx="7526337" cy="56673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4"/>
          <p:cNvSpPr>
            <a:spLocks noGrp="1"/>
          </p:cNvSpPr>
          <p:nvPr>
            <p:ph type="pic" idx="2"/>
          </p:nvPr>
        </p:nvSpPr>
        <p:spPr>
          <a:xfrm>
            <a:off x="0" y="0"/>
            <a:ext cx="9144000" cy="4800600"/>
          </a:xfrm>
          <a:prstGeom prst="rect">
            <a:avLst/>
          </a:prstGeom>
          <a:noFill/>
          <a:ln w="9525" cap="rnd" cmpd="sng">
            <a:solidFill>
              <a:schemeClr val="lt2"/>
            </a:solidFill>
            <a:prstDash val="solid"/>
            <a:round/>
            <a:headEnd type="none" w="sm" len="sm"/>
            <a:tailEnd type="none" w="sm" len="sm"/>
          </a:ln>
          <a:effectLst>
            <a:outerShdw blurRad="50800">
              <a:srgbClr val="000000">
                <a:alpha val="40000"/>
              </a:srgbClr>
            </a:outerShdw>
          </a:effectLst>
        </p:spPr>
      </p:sp>
      <p:sp>
        <p:nvSpPr>
          <p:cNvPr id="82" name="Google Shape;82;p34"/>
          <p:cNvSpPr txBox="1">
            <a:spLocks noGrp="1"/>
          </p:cNvSpPr>
          <p:nvPr>
            <p:ph type="body" idx="1"/>
          </p:nvPr>
        </p:nvSpPr>
        <p:spPr>
          <a:xfrm>
            <a:off x="804863" y="5367338"/>
            <a:ext cx="7526337" cy="493712"/>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83" name="Google Shape;83;p34"/>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6"/>
        <p:cNvGrpSpPr/>
        <p:nvPr/>
      </p:nvGrpSpPr>
      <p:grpSpPr>
        <a:xfrm>
          <a:off x="0" y="0"/>
          <a:ext cx="0" cy="0"/>
          <a:chOff x="0" y="0"/>
          <a:chExt cx="0" cy="0"/>
        </a:xfrm>
      </p:grpSpPr>
      <p:sp>
        <p:nvSpPr>
          <p:cNvPr id="87" name="Google Shape;87;p35"/>
          <p:cNvSpPr/>
          <p:nvPr/>
        </p:nvSpPr>
        <p:spPr>
          <a:xfrm>
            <a:off x="485107" y="1338479"/>
            <a:ext cx="4749312" cy="3239188"/>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88" name="Google Shape;88;p35"/>
          <p:cNvSpPr txBox="1">
            <a:spLocks noGrp="1"/>
          </p:cNvSpPr>
          <p:nvPr>
            <p:ph type="title"/>
          </p:nvPr>
        </p:nvSpPr>
        <p:spPr>
          <a:xfrm>
            <a:off x="649573" y="1495525"/>
            <a:ext cx="4420380" cy="26459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4200"/>
              <a:buFont typeface="Century Gothic"/>
              <a:buNone/>
              <a:defRPr sz="42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5"/>
          <p:cNvSpPr txBox="1">
            <a:spLocks noGrp="1"/>
          </p:cNvSpPr>
          <p:nvPr>
            <p:ph type="body" idx="1"/>
          </p:nvPr>
        </p:nvSpPr>
        <p:spPr>
          <a:xfrm>
            <a:off x="651226" y="4700702"/>
            <a:ext cx="4418727" cy="71324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90" name="Google Shape;90;p35"/>
          <p:cNvSpPr txBox="1">
            <a:spLocks noGrp="1"/>
          </p:cNvSpPr>
          <p:nvPr>
            <p:ph type="body" idx="2"/>
          </p:nvPr>
        </p:nvSpPr>
        <p:spPr>
          <a:xfrm>
            <a:off x="5398884" y="1338479"/>
            <a:ext cx="3302316" cy="407546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1" name="Google Shape;91;p35"/>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5"/>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5"/>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36"/>
          <p:cNvSpPr/>
          <p:nvPr/>
        </p:nvSpPr>
        <p:spPr>
          <a:xfrm>
            <a:off x="855663" y="2286585"/>
            <a:ext cx="3671336" cy="2503972"/>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96" name="Google Shape;96;p36"/>
          <p:cNvSpPr txBox="1">
            <a:spLocks noGrp="1"/>
          </p:cNvSpPr>
          <p:nvPr>
            <p:ph type="title"/>
          </p:nvPr>
        </p:nvSpPr>
        <p:spPr>
          <a:xfrm>
            <a:off x="1017816" y="2435956"/>
            <a:ext cx="3286891" cy="200778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body" idx="1"/>
          </p:nvPr>
        </p:nvSpPr>
        <p:spPr>
          <a:xfrm>
            <a:off x="4616450" y="2286000"/>
            <a:ext cx="3671888" cy="2300288"/>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8" name="Google Shape;98;p36"/>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6"/>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6"/>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1"/>
        <p:cNvGrpSpPr/>
        <p:nvPr/>
      </p:nvGrpSpPr>
      <p:grpSpPr>
        <a:xfrm>
          <a:off x="0" y="0"/>
          <a:ext cx="0" cy="0"/>
          <a:chOff x="0" y="0"/>
          <a:chExt cx="0" cy="0"/>
        </a:xfrm>
      </p:grpSpPr>
      <p:sp>
        <p:nvSpPr>
          <p:cNvPr id="102" name="Google Shape;102;p37"/>
          <p:cNvSpPr/>
          <p:nvPr/>
        </p:nvSpPr>
        <p:spPr>
          <a:xfrm>
            <a:off x="0" y="0"/>
            <a:ext cx="9144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03" name="Google Shape;103;p37"/>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body" idx="1"/>
          </p:nvPr>
        </p:nvSpPr>
        <p:spPr>
          <a:xfrm rot="5400000">
            <a:off x="2734800" y="259597"/>
            <a:ext cx="3674397" cy="752400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05" name="Google Shape;105;p37"/>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7"/>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7"/>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38"/>
          <p:cNvSpPr/>
          <p:nvPr/>
        </p:nvSpPr>
        <p:spPr>
          <a:xfrm>
            <a:off x="5752238" y="446089"/>
            <a:ext cx="3391762" cy="5414962"/>
          </a:xfrm>
          <a:custGeom>
            <a:avLst/>
            <a:gdLst/>
            <a:ahLst/>
            <a:cxnLst/>
            <a:rect l="l" t="t" r="r" b="b"/>
            <a:pathLst>
              <a:path w="2879" h="4320" extrusionOk="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10" name="Google Shape;110;p38"/>
          <p:cNvSpPr/>
          <p:nvPr/>
        </p:nvSpPr>
        <p:spPr>
          <a:xfrm>
            <a:off x="5233988" y="0"/>
            <a:ext cx="3910012" cy="586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8"/>
          <p:cNvSpPr txBox="1">
            <a:spLocks noGrp="1"/>
          </p:cNvSpPr>
          <p:nvPr>
            <p:ph type="title"/>
          </p:nvPr>
        </p:nvSpPr>
        <p:spPr>
          <a:xfrm rot="5400000">
            <a:off x="4421156" y="2302670"/>
            <a:ext cx="5134798" cy="17018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8"/>
          <p:cNvSpPr txBox="1">
            <a:spLocks noGrp="1"/>
          </p:cNvSpPr>
          <p:nvPr>
            <p:ph type="body" idx="1"/>
          </p:nvPr>
        </p:nvSpPr>
        <p:spPr>
          <a:xfrm rot="5400000">
            <a:off x="571069" y="679882"/>
            <a:ext cx="5414962" cy="4947376"/>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13" name="Google Shape;113;p38"/>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8"/>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8"/>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6"/>
          <p:cNvSpPr/>
          <p:nvPr/>
        </p:nvSpPr>
        <p:spPr>
          <a:xfrm>
            <a:off x="0" y="0"/>
            <a:ext cx="9144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24" name="Google Shape;24;p26"/>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809997" y="2222287"/>
            <a:ext cx="7524003" cy="363651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26" name="Google Shape;26;p26"/>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6"/>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27"/>
          <p:cNvSpPr/>
          <p:nvPr/>
        </p:nvSpPr>
        <p:spPr>
          <a:xfrm>
            <a:off x="0" y="0"/>
            <a:ext cx="9144000" cy="5203825"/>
          </a:xfrm>
          <a:custGeom>
            <a:avLst/>
            <a:gdLst/>
            <a:ahLst/>
            <a:cxnLst/>
            <a:rect l="l" t="t" r="r" b="b"/>
            <a:pathLst>
              <a:path w="5760" h="3278" extrusionOk="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31" name="Google Shape;31;p27"/>
          <p:cNvSpPr txBox="1">
            <a:spLocks noGrp="1"/>
          </p:cNvSpPr>
          <p:nvPr>
            <p:ph type="title"/>
          </p:nvPr>
        </p:nvSpPr>
        <p:spPr>
          <a:xfrm>
            <a:off x="804863" y="2951396"/>
            <a:ext cx="7526337" cy="14688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r">
              <a:spcBef>
                <a:spcPts val="0"/>
              </a:spcBef>
              <a:spcAft>
                <a:spcPts val="0"/>
              </a:spcAft>
              <a:buClr>
                <a:srgbClr val="FEFEFE"/>
              </a:buClr>
              <a:buSzPts val="4800"/>
              <a:buFont typeface="Century Gothic"/>
              <a:buNone/>
              <a:defRPr sz="48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body" idx="1"/>
          </p:nvPr>
        </p:nvSpPr>
        <p:spPr>
          <a:xfrm>
            <a:off x="804863" y="5281200"/>
            <a:ext cx="7526337" cy="43395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r">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33" name="Google Shape;33;p27"/>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7"/>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8"/>
          <p:cNvSpPr/>
          <p:nvPr/>
        </p:nvSpPr>
        <p:spPr>
          <a:xfrm>
            <a:off x="0" y="0"/>
            <a:ext cx="9144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38" name="Google Shape;38;p28"/>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09996" y="2222287"/>
            <a:ext cx="3670723" cy="36387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40" name="Google Shape;40;p28"/>
          <p:cNvSpPr txBox="1">
            <a:spLocks noGrp="1"/>
          </p:cNvSpPr>
          <p:nvPr>
            <p:ph type="body" idx="2"/>
          </p:nvPr>
        </p:nvSpPr>
        <p:spPr>
          <a:xfrm>
            <a:off x="4663280" y="2222287"/>
            <a:ext cx="3670720" cy="36387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41" name="Google Shape;41;p28"/>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p:nvPr/>
        </p:nvSpPr>
        <p:spPr>
          <a:xfrm>
            <a:off x="0" y="0"/>
            <a:ext cx="9144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46" name="Google Shape;46;p29"/>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809996" y="2174875"/>
            <a:ext cx="3670723"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48" name="Google Shape;48;p29"/>
          <p:cNvSpPr txBox="1">
            <a:spLocks noGrp="1"/>
          </p:cNvSpPr>
          <p:nvPr>
            <p:ph type="body" idx="2"/>
          </p:nvPr>
        </p:nvSpPr>
        <p:spPr>
          <a:xfrm>
            <a:off x="809996" y="2751137"/>
            <a:ext cx="3687391"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49" name="Google Shape;49;p29"/>
          <p:cNvSpPr txBox="1">
            <a:spLocks noGrp="1"/>
          </p:cNvSpPr>
          <p:nvPr>
            <p:ph type="body" idx="3"/>
          </p:nvPr>
        </p:nvSpPr>
        <p:spPr>
          <a:xfrm>
            <a:off x="4663280" y="2174875"/>
            <a:ext cx="3670720"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50" name="Google Shape;50;p29"/>
          <p:cNvSpPr txBox="1">
            <a:spLocks noGrp="1"/>
          </p:cNvSpPr>
          <p:nvPr>
            <p:ph type="body" idx="4"/>
          </p:nvPr>
        </p:nvSpPr>
        <p:spPr>
          <a:xfrm>
            <a:off x="4663280" y="2751137"/>
            <a:ext cx="3670720"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51" name="Google Shape;51;p29"/>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0"/>
          <p:cNvSpPr/>
          <p:nvPr/>
        </p:nvSpPr>
        <p:spPr>
          <a:xfrm>
            <a:off x="0" y="0"/>
            <a:ext cx="9144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56" name="Google Shape;56;p30"/>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31"/>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1"/>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32"/>
          <p:cNvSpPr/>
          <p:nvPr/>
        </p:nvSpPr>
        <p:spPr>
          <a:xfrm>
            <a:off x="804863" y="446086"/>
            <a:ext cx="2660650" cy="1814651"/>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66" name="Google Shape;66;p32"/>
          <p:cNvSpPr txBox="1">
            <a:spLocks noGrp="1"/>
          </p:cNvSpPr>
          <p:nvPr>
            <p:ph type="title"/>
          </p:nvPr>
        </p:nvSpPr>
        <p:spPr>
          <a:xfrm>
            <a:off x="804863" y="446088"/>
            <a:ext cx="2660650" cy="1618396"/>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2000"/>
              <a:buFont typeface="Century Gothic"/>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body" idx="1"/>
          </p:nvPr>
        </p:nvSpPr>
        <p:spPr>
          <a:xfrm>
            <a:off x="3641724" y="446087"/>
            <a:ext cx="4689475" cy="54149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68" name="Google Shape;68;p32"/>
          <p:cNvSpPr txBox="1">
            <a:spLocks noGrp="1"/>
          </p:cNvSpPr>
          <p:nvPr>
            <p:ph type="body" idx="2"/>
          </p:nvPr>
        </p:nvSpPr>
        <p:spPr>
          <a:xfrm>
            <a:off x="804863" y="2260737"/>
            <a:ext cx="2660650" cy="36003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spcBef>
                <a:spcPts val="280"/>
              </a:spcBef>
              <a:spcAft>
                <a:spcPts val="0"/>
              </a:spcAft>
              <a:buSzPts val="1400"/>
              <a:buNone/>
              <a:defRPr sz="14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69" name="Google Shape;69;p32"/>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09996" y="727521"/>
            <a:ext cx="3501548" cy="16171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a:spLocks noGrp="1"/>
          </p:cNvSpPr>
          <p:nvPr>
            <p:ph type="pic" idx="2"/>
          </p:nvPr>
        </p:nvSpPr>
        <p:spPr>
          <a:xfrm>
            <a:off x="4573588" y="0"/>
            <a:ext cx="4570412" cy="6858000"/>
          </a:xfrm>
          <a:prstGeom prst="rect">
            <a:avLst/>
          </a:prstGeom>
          <a:noFill/>
          <a:ln w="9525" cap="flat" cmpd="sng">
            <a:solidFill>
              <a:schemeClr val="lt2"/>
            </a:solidFill>
            <a:prstDash val="solid"/>
            <a:round/>
            <a:headEnd type="none" w="sm" len="sm"/>
            <a:tailEnd type="none" w="sm" len="sm"/>
          </a:ln>
        </p:spPr>
      </p:sp>
      <p:sp>
        <p:nvSpPr>
          <p:cNvPr id="75" name="Google Shape;75;p33"/>
          <p:cNvSpPr txBox="1">
            <a:spLocks noGrp="1"/>
          </p:cNvSpPr>
          <p:nvPr>
            <p:ph type="body" idx="1"/>
          </p:nvPr>
        </p:nvSpPr>
        <p:spPr>
          <a:xfrm>
            <a:off x="809996" y="2344684"/>
            <a:ext cx="3501548" cy="35163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76" name="Google Shape;76;p33"/>
          <p:cNvSpPr txBox="1">
            <a:spLocks noGrp="1"/>
          </p:cNvSpPr>
          <p:nvPr>
            <p:ph type="dt" idx="10"/>
          </p:nvPr>
        </p:nvSpPr>
        <p:spPr>
          <a:xfrm>
            <a:off x="2914357" y="6041361"/>
            <a:ext cx="732659"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ftr" idx="11"/>
          </p:nvPr>
        </p:nvSpPr>
        <p:spPr>
          <a:xfrm>
            <a:off x="442797" y="6041361"/>
            <a:ext cx="247156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sldNum" idx="12"/>
          </p:nvPr>
        </p:nvSpPr>
        <p:spPr>
          <a:xfrm>
            <a:off x="3647017" y="5915887"/>
            <a:ext cx="796616"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marR="0" lvl="0" algn="l" rtl="0">
              <a:spcBef>
                <a:spcPts val="0"/>
              </a:spcBef>
              <a:spcAft>
                <a:spcPts val="0"/>
              </a:spcAft>
              <a:buClr>
                <a:srgbClr val="FEFEFE"/>
              </a:buClr>
              <a:buSzPts val="4000"/>
              <a:buFont typeface="Century Gothic"/>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24"/>
          <p:cNvSpPr txBox="1">
            <a:spLocks noGrp="1"/>
          </p:cNvSpPr>
          <p:nvPr>
            <p:ph type="body" idx="1"/>
          </p:nvPr>
        </p:nvSpPr>
        <p:spPr>
          <a:xfrm>
            <a:off x="809997" y="2184400"/>
            <a:ext cx="7524003" cy="3674397"/>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marR="0" lvl="0"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30200"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2" name="Google Shape;12;p24"/>
          <p:cNvSpPr txBox="1">
            <a:spLocks noGrp="1"/>
          </p:cNvSpPr>
          <p:nvPr>
            <p:ph type="ftr" idx="11"/>
          </p:nvPr>
        </p:nvSpPr>
        <p:spPr>
          <a:xfrm>
            <a:off x="442797" y="6041361"/>
            <a:ext cx="6289532"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 name="Google Shape;13;p24"/>
          <p:cNvSpPr txBox="1">
            <a:spLocks noGrp="1"/>
          </p:cNvSpPr>
          <p:nvPr>
            <p:ph type="dt" idx="10"/>
          </p:nvPr>
        </p:nvSpPr>
        <p:spPr>
          <a:xfrm>
            <a:off x="6911422" y="6041361"/>
            <a:ext cx="99316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24"/>
          <p:cNvSpPr txBox="1">
            <a:spLocks noGrp="1"/>
          </p:cNvSpPr>
          <p:nvPr>
            <p:ph type="sldNum" idx="12"/>
          </p:nvPr>
        </p:nvSpPr>
        <p:spPr>
          <a:xfrm>
            <a:off x="7904584" y="5915887"/>
            <a:ext cx="796616" cy="490599"/>
          </a:xfrm>
          <a:prstGeom prst="rect">
            <a:avLst/>
          </a:prstGeom>
          <a:noFill/>
          <a:ln>
            <a:noFill/>
          </a:ln>
        </p:spPr>
        <p:txBody>
          <a:bodyPr spcFirstLastPara="1" wrap="square" lIns="91425" tIns="45700" rIns="91425" bIns="10800" anchor="b" anchorCtr="0">
            <a:noAutofit/>
          </a:bodyPr>
          <a:lstStyle>
            <a:lvl1pPr marL="0" marR="0" lvl="0" indent="0" algn="r" rtl="0">
              <a:spcBef>
                <a:spcPts val="0"/>
              </a:spcBef>
              <a:buNone/>
              <a:defRPr sz="2000" b="0" i="0" u="none" strike="noStrike" cap="none">
                <a:solidFill>
                  <a:schemeClr val="accent1"/>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chemeClr val="accent1"/>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chemeClr val="accent1"/>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chemeClr val="accent1"/>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chemeClr val="accent1"/>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chemeClr val="accent1"/>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chemeClr val="accent1"/>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chemeClr val="accent1"/>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
          <p:cNvSpPr txBox="1">
            <a:spLocks noGrp="1"/>
          </p:cNvSpPr>
          <p:nvPr>
            <p:ph type="ctrTitle"/>
          </p:nvPr>
        </p:nvSpPr>
        <p:spPr>
          <a:xfrm>
            <a:off x="480447" y="1449146"/>
            <a:ext cx="7854722"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6600"/>
              <a:buFont typeface="Century Gothic"/>
              <a:buNone/>
            </a:pPr>
            <a:r>
              <a:rPr lang="en-US" sz="6600"/>
              <a:t>Mutations</a:t>
            </a:r>
            <a:endParaRPr sz="6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0"/>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6000"/>
              <a:buFont typeface="Century Gothic"/>
              <a:buNone/>
            </a:pPr>
            <a:r>
              <a:rPr lang="en-US" sz="6000"/>
              <a:t>Large</a:t>
            </a:r>
            <a:r>
              <a:rPr lang="en-US" sz="4400"/>
              <a:t>-Scale Mutations</a:t>
            </a:r>
            <a:endParaRPr sz="4400"/>
          </a:p>
        </p:txBody>
      </p:sp>
      <p:sp>
        <p:nvSpPr>
          <p:cNvPr id="334" name="Google Shape;334;p10"/>
          <p:cNvSpPr txBox="1">
            <a:spLocks noGrp="1"/>
          </p:cNvSpPr>
          <p:nvPr>
            <p:ph type="body" idx="1"/>
          </p:nvPr>
        </p:nvSpPr>
        <p:spPr>
          <a:xfrm>
            <a:off x="228600" y="2228850"/>
            <a:ext cx="5003800" cy="3693678"/>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dirty="0"/>
              <a:t>Duplication (amplifications)</a:t>
            </a:r>
            <a:endParaRPr dirty="0"/>
          </a:p>
          <a:p>
            <a:pPr marL="742950" lvl="1" indent="-285750" algn="l" rtl="0">
              <a:spcBef>
                <a:spcPts val="1080"/>
              </a:spcBef>
              <a:spcAft>
                <a:spcPts val="0"/>
              </a:spcAft>
              <a:buSzPts val="2400"/>
              <a:buChar char="🞆"/>
            </a:pPr>
            <a:r>
              <a:rPr lang="en-US" sz="2400" dirty="0"/>
              <a:t>Single chromosome mutation</a:t>
            </a:r>
            <a:endParaRPr dirty="0"/>
          </a:p>
          <a:p>
            <a:pPr marL="742950" lvl="1" indent="-285750" algn="l" rtl="0">
              <a:spcBef>
                <a:spcPts val="1080"/>
              </a:spcBef>
              <a:spcAft>
                <a:spcPts val="0"/>
              </a:spcAft>
              <a:buSzPts val="2400"/>
              <a:buChar char="🞆"/>
            </a:pPr>
            <a:r>
              <a:rPr lang="en-US" sz="2400" dirty="0"/>
              <a:t>The addition of one or more gene(s) that are already present in the chromosome </a:t>
            </a:r>
            <a:endParaRPr sz="2400" dirty="0"/>
          </a:p>
        </p:txBody>
      </p:sp>
      <p:sp>
        <p:nvSpPr>
          <p:cNvPr id="335" name="Google Shape;335;p10"/>
          <p:cNvSpPr txBox="1"/>
          <p:nvPr/>
        </p:nvSpPr>
        <p:spPr>
          <a:xfrm>
            <a:off x="5562600" y="1905000"/>
            <a:ext cx="3581400" cy="4956048"/>
          </a:xfrm>
          <a:prstGeom prst="rect">
            <a:avLst/>
          </a:prstGeom>
          <a:solidFill>
            <a:schemeClr val="lt1"/>
          </a:solidFill>
          <a:ln>
            <a:noFill/>
          </a:ln>
          <a:effectLst>
            <a:outerShdw blurRad="5080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Noto Sans Symbols"/>
              <a:buNone/>
            </a:pPr>
            <a:endParaRPr sz="2000">
              <a:solidFill>
                <a:schemeClr val="lt1"/>
              </a:solidFill>
              <a:latin typeface="Century Gothic"/>
              <a:ea typeface="Century Gothic"/>
              <a:cs typeface="Century Gothic"/>
              <a:sym typeface="Century Gothic"/>
            </a:endParaRPr>
          </a:p>
        </p:txBody>
      </p:sp>
      <p:pic>
        <p:nvPicPr>
          <p:cNvPr id="336" name="Google Shape;336;p10" descr="Gene-duplication.png"/>
          <p:cNvPicPr preferRelativeResize="0"/>
          <p:nvPr/>
        </p:nvPicPr>
        <p:blipFill rotWithShape="1">
          <a:blip r:embed="rId3">
            <a:alphaModFix/>
          </a:blip>
          <a:srcRect/>
          <a:stretch/>
        </p:blipFill>
        <p:spPr>
          <a:xfrm>
            <a:off x="5791200" y="1993749"/>
            <a:ext cx="3124200" cy="4778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1"/>
          <p:cNvSpPr txBox="1">
            <a:spLocks noGrp="1"/>
          </p:cNvSpPr>
          <p:nvPr>
            <p:ph type="title"/>
          </p:nvPr>
        </p:nvSpPr>
        <p:spPr>
          <a:xfrm>
            <a:off x="457200" y="230841"/>
            <a:ext cx="8229600" cy="11430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6000"/>
              <a:buFont typeface="Century Gothic"/>
              <a:buNone/>
            </a:pPr>
            <a:r>
              <a:rPr lang="en-US" sz="6000"/>
              <a:t>Large</a:t>
            </a:r>
            <a:r>
              <a:rPr lang="en-US" sz="4400"/>
              <a:t>-Scale Mutations</a:t>
            </a:r>
            <a:endParaRPr sz="4400"/>
          </a:p>
        </p:txBody>
      </p:sp>
      <p:sp>
        <p:nvSpPr>
          <p:cNvPr id="343" name="Google Shape;343;p11"/>
          <p:cNvSpPr txBox="1">
            <a:spLocks noGrp="1"/>
          </p:cNvSpPr>
          <p:nvPr>
            <p:ph type="body" idx="1"/>
          </p:nvPr>
        </p:nvSpPr>
        <p:spPr>
          <a:xfrm>
            <a:off x="254000" y="2489200"/>
            <a:ext cx="5080000" cy="401320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dirty="0"/>
              <a:t>Inversion (chromosomal inversions)</a:t>
            </a:r>
            <a:endParaRPr dirty="0"/>
          </a:p>
          <a:p>
            <a:pPr marL="742950" lvl="1" indent="-285750" algn="l" rtl="0">
              <a:spcBef>
                <a:spcPts val="1080"/>
              </a:spcBef>
              <a:spcAft>
                <a:spcPts val="0"/>
              </a:spcAft>
              <a:buSzPts val="2400"/>
              <a:buChar char="🞆"/>
            </a:pPr>
            <a:r>
              <a:rPr lang="en-US" sz="2400" dirty="0"/>
              <a:t>Single chromosome mutation</a:t>
            </a:r>
            <a:endParaRPr dirty="0"/>
          </a:p>
          <a:p>
            <a:pPr marL="742950" lvl="1" indent="-285750" algn="l" rtl="0">
              <a:spcBef>
                <a:spcPts val="1080"/>
              </a:spcBef>
              <a:spcAft>
                <a:spcPts val="0"/>
              </a:spcAft>
              <a:buSzPts val="2400"/>
              <a:buChar char="🞆"/>
            </a:pPr>
            <a:r>
              <a:rPr lang="en-US" sz="2400" dirty="0"/>
              <a:t>The complete reversal of one or more gene(s) within a chromosome;  the genes are present, but the order is backwards from the parent chromosome </a:t>
            </a:r>
            <a:endParaRPr sz="2400" dirty="0"/>
          </a:p>
        </p:txBody>
      </p:sp>
      <p:sp>
        <p:nvSpPr>
          <p:cNvPr id="344" name="Google Shape;344;p11"/>
          <p:cNvSpPr txBox="1"/>
          <p:nvPr/>
        </p:nvSpPr>
        <p:spPr>
          <a:xfrm>
            <a:off x="5562600" y="1905000"/>
            <a:ext cx="3581400" cy="4956048"/>
          </a:xfrm>
          <a:prstGeom prst="rect">
            <a:avLst/>
          </a:prstGeom>
          <a:solidFill>
            <a:schemeClr val="lt1"/>
          </a:solidFill>
          <a:ln>
            <a:noFill/>
          </a:ln>
          <a:effectLst>
            <a:outerShdw blurRad="5080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Noto Sans Symbols"/>
              <a:buNone/>
            </a:pPr>
            <a:endParaRPr sz="2000">
              <a:solidFill>
                <a:schemeClr val="lt1"/>
              </a:solidFill>
              <a:latin typeface="Century Gothic"/>
              <a:ea typeface="Century Gothic"/>
              <a:cs typeface="Century Gothic"/>
              <a:sym typeface="Century Gothic"/>
            </a:endParaRPr>
          </a:p>
        </p:txBody>
      </p:sp>
      <p:sp>
        <p:nvSpPr>
          <p:cNvPr id="345" name="Google Shape;345;p11"/>
          <p:cNvSpPr txBox="1"/>
          <p:nvPr/>
        </p:nvSpPr>
        <p:spPr>
          <a:xfrm>
            <a:off x="5708120" y="2017095"/>
            <a:ext cx="13276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entury Gothic"/>
                <a:ea typeface="Century Gothic"/>
                <a:cs typeface="Century Gothic"/>
                <a:sym typeface="Century Gothic"/>
              </a:rPr>
              <a:t>Inversion</a:t>
            </a:r>
            <a:endParaRPr sz="1800" b="1">
              <a:solidFill>
                <a:schemeClr val="dk1"/>
              </a:solidFill>
              <a:latin typeface="Century Gothic"/>
              <a:ea typeface="Century Gothic"/>
              <a:cs typeface="Century Gothic"/>
              <a:sym typeface="Century Gothic"/>
            </a:endParaRPr>
          </a:p>
        </p:txBody>
      </p:sp>
      <p:pic>
        <p:nvPicPr>
          <p:cNvPr id="346" name="Google Shape;346;p11" descr="File:Single Chromosome Mutations.svg"/>
          <p:cNvPicPr preferRelativeResize="0"/>
          <p:nvPr/>
        </p:nvPicPr>
        <p:blipFill rotWithShape="1">
          <a:blip r:embed="rId3">
            <a:alphaModFix/>
          </a:blip>
          <a:srcRect l="72044" b="26073"/>
          <a:stretch/>
        </p:blipFill>
        <p:spPr>
          <a:xfrm>
            <a:off x="6021812" y="2473702"/>
            <a:ext cx="2268803" cy="43401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2"/>
          <p:cNvSpPr txBox="1"/>
          <p:nvPr/>
        </p:nvSpPr>
        <p:spPr>
          <a:xfrm>
            <a:off x="4171786" y="1890794"/>
            <a:ext cx="4972213" cy="4967544"/>
          </a:xfrm>
          <a:prstGeom prst="rect">
            <a:avLst/>
          </a:prstGeom>
          <a:solidFill>
            <a:schemeClr val="lt1"/>
          </a:solidFill>
          <a:ln>
            <a:noFill/>
          </a:ln>
          <a:effectLst>
            <a:outerShdw blurRad="5080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Noto Sans Symbols"/>
              <a:buNone/>
            </a:pPr>
            <a:endParaRPr sz="2000">
              <a:solidFill>
                <a:schemeClr val="lt1"/>
              </a:solidFill>
              <a:latin typeface="Century Gothic"/>
              <a:ea typeface="Century Gothic"/>
              <a:cs typeface="Century Gothic"/>
              <a:sym typeface="Century Gothic"/>
            </a:endParaRPr>
          </a:p>
        </p:txBody>
      </p:sp>
      <p:sp>
        <p:nvSpPr>
          <p:cNvPr id="353" name="Google Shape;353;p12"/>
          <p:cNvSpPr txBox="1">
            <a:spLocks noGrp="1"/>
          </p:cNvSpPr>
          <p:nvPr>
            <p:ph type="title"/>
          </p:nvPr>
        </p:nvSpPr>
        <p:spPr>
          <a:xfrm>
            <a:off x="457200" y="393569"/>
            <a:ext cx="8229600" cy="102883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6000"/>
              <a:buFont typeface="Century Gothic"/>
              <a:buNone/>
            </a:pPr>
            <a:r>
              <a:rPr lang="en-US" sz="6000"/>
              <a:t>Large</a:t>
            </a:r>
            <a:r>
              <a:rPr lang="en-US" sz="4400"/>
              <a:t>-Scale Mutations</a:t>
            </a:r>
            <a:endParaRPr sz="4400"/>
          </a:p>
        </p:txBody>
      </p:sp>
      <p:sp>
        <p:nvSpPr>
          <p:cNvPr id="354" name="Google Shape;354;p12"/>
          <p:cNvSpPr txBox="1">
            <a:spLocks noGrp="1"/>
          </p:cNvSpPr>
          <p:nvPr>
            <p:ph type="body" idx="1"/>
          </p:nvPr>
        </p:nvSpPr>
        <p:spPr>
          <a:xfrm>
            <a:off x="0" y="2032000"/>
            <a:ext cx="4014061" cy="469426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600"/>
              <a:buChar char="🞆"/>
            </a:pPr>
            <a:r>
              <a:rPr lang="en-US" sz="2600"/>
              <a:t>Insertion</a:t>
            </a:r>
            <a:r>
              <a:rPr lang="en-US"/>
              <a:t> </a:t>
            </a:r>
            <a:endParaRPr/>
          </a:p>
          <a:p>
            <a:pPr marL="742950" lvl="1" indent="-285750" algn="l" rtl="0">
              <a:spcBef>
                <a:spcPts val="960"/>
              </a:spcBef>
              <a:spcAft>
                <a:spcPts val="0"/>
              </a:spcAft>
              <a:buSzPts val="1800"/>
              <a:buChar char="🞆"/>
            </a:pPr>
            <a:r>
              <a:rPr lang="en-US" sz="1800"/>
              <a:t>Multiple chromosome mutation</a:t>
            </a:r>
            <a:endParaRPr/>
          </a:p>
          <a:p>
            <a:pPr marL="742950" lvl="1" indent="-285750" algn="l" rtl="0">
              <a:spcBef>
                <a:spcPts val="960"/>
              </a:spcBef>
              <a:spcAft>
                <a:spcPts val="0"/>
              </a:spcAft>
              <a:buSzPts val="1800"/>
              <a:buChar char="🞆"/>
            </a:pPr>
            <a:r>
              <a:rPr lang="en-US" sz="1800"/>
              <a:t>One or more gene(s) are removed from one chromosome and inserted into another nonhomologous chromosome </a:t>
            </a:r>
            <a:endParaRPr/>
          </a:p>
          <a:p>
            <a:pPr marL="742950" lvl="1" indent="-285750" algn="l" rtl="0">
              <a:spcBef>
                <a:spcPts val="960"/>
              </a:spcBef>
              <a:spcAft>
                <a:spcPts val="0"/>
              </a:spcAft>
              <a:buSzPts val="1800"/>
              <a:buChar char="🞆"/>
            </a:pPr>
            <a:r>
              <a:rPr lang="en-US" sz="1800"/>
              <a:t>Can occur by an error during the prophase I of meiosis when the chromosomes are swapping genes to increase diversity </a:t>
            </a:r>
            <a:endParaRPr sz="1800"/>
          </a:p>
        </p:txBody>
      </p:sp>
      <p:pic>
        <p:nvPicPr>
          <p:cNvPr id="355" name="Google Shape;355;p12" descr="File:Insertion-genetics.png"/>
          <p:cNvPicPr preferRelativeResize="0"/>
          <p:nvPr/>
        </p:nvPicPr>
        <p:blipFill rotWithShape="1">
          <a:blip r:embed="rId3">
            <a:alphaModFix/>
          </a:blip>
          <a:srcRect/>
          <a:stretch/>
        </p:blipFill>
        <p:spPr>
          <a:xfrm>
            <a:off x="4321699" y="2762592"/>
            <a:ext cx="4672386" cy="32239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3"/>
          <p:cNvSpPr txBox="1"/>
          <p:nvPr/>
        </p:nvSpPr>
        <p:spPr>
          <a:xfrm>
            <a:off x="4216400" y="1905000"/>
            <a:ext cx="4927600" cy="4956048"/>
          </a:xfrm>
          <a:prstGeom prst="rect">
            <a:avLst/>
          </a:prstGeom>
          <a:solidFill>
            <a:schemeClr val="lt1"/>
          </a:solidFill>
          <a:ln>
            <a:noFill/>
          </a:ln>
          <a:effectLst>
            <a:outerShdw blurRad="5080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Noto Sans Symbols"/>
              <a:buNone/>
            </a:pPr>
            <a:endParaRPr sz="2000">
              <a:solidFill>
                <a:schemeClr val="lt1"/>
              </a:solidFill>
              <a:latin typeface="Century Gothic"/>
              <a:ea typeface="Century Gothic"/>
              <a:cs typeface="Century Gothic"/>
              <a:sym typeface="Century Gothic"/>
            </a:endParaRPr>
          </a:p>
        </p:txBody>
      </p:sp>
      <p:sp>
        <p:nvSpPr>
          <p:cNvPr id="362" name="Google Shape;362;p13"/>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6000"/>
              <a:buFont typeface="Century Gothic"/>
              <a:buNone/>
            </a:pPr>
            <a:r>
              <a:rPr lang="en-US" sz="6000"/>
              <a:t>Large</a:t>
            </a:r>
            <a:r>
              <a:rPr lang="en-US" sz="4400"/>
              <a:t>-Scale Mutations</a:t>
            </a:r>
            <a:endParaRPr sz="4400"/>
          </a:p>
        </p:txBody>
      </p:sp>
      <p:sp>
        <p:nvSpPr>
          <p:cNvPr id="363" name="Google Shape;363;p13"/>
          <p:cNvSpPr txBox="1">
            <a:spLocks noGrp="1"/>
          </p:cNvSpPr>
          <p:nvPr>
            <p:ph type="body" idx="1"/>
          </p:nvPr>
        </p:nvSpPr>
        <p:spPr>
          <a:xfrm>
            <a:off x="254000" y="2794000"/>
            <a:ext cx="3810000" cy="3784599"/>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sz="2400"/>
              <a:t>Translocation</a:t>
            </a:r>
            <a:endParaRPr/>
          </a:p>
          <a:p>
            <a:pPr marL="742950" lvl="1" indent="-285750" algn="l" rtl="0">
              <a:spcBef>
                <a:spcPts val="1000"/>
              </a:spcBef>
              <a:spcAft>
                <a:spcPts val="0"/>
              </a:spcAft>
              <a:buSzPts val="2000"/>
              <a:buChar char="🞆"/>
            </a:pPr>
            <a:r>
              <a:rPr lang="en-US" sz="2000"/>
              <a:t>Multiple nonhomologous  chromosome mutation </a:t>
            </a:r>
            <a:endParaRPr/>
          </a:p>
          <a:p>
            <a:pPr marL="742950" lvl="1" indent="-285750" algn="l" rtl="0">
              <a:spcBef>
                <a:spcPts val="1000"/>
              </a:spcBef>
              <a:spcAft>
                <a:spcPts val="0"/>
              </a:spcAft>
              <a:buSzPts val="2000"/>
              <a:buChar char="🞆"/>
            </a:pPr>
            <a:r>
              <a:rPr lang="en-US" sz="2000"/>
              <a:t>Chromosomes swap one or more gene(s) with another chromosome </a:t>
            </a:r>
            <a:endParaRPr sz="2000"/>
          </a:p>
          <a:p>
            <a:pPr marL="0" lvl="0" indent="0" algn="l" rtl="0">
              <a:spcBef>
                <a:spcPts val="960"/>
              </a:spcBef>
              <a:spcAft>
                <a:spcPts val="0"/>
              </a:spcAft>
              <a:buSzPts val="1800"/>
              <a:buNone/>
            </a:pPr>
            <a:endParaRPr/>
          </a:p>
        </p:txBody>
      </p:sp>
      <p:pic>
        <p:nvPicPr>
          <p:cNvPr id="364" name="Google Shape;364;p13" descr="Translocation-4-20.png"/>
          <p:cNvPicPr preferRelativeResize="0"/>
          <p:nvPr/>
        </p:nvPicPr>
        <p:blipFill rotWithShape="1">
          <a:blip r:embed="rId3">
            <a:alphaModFix/>
          </a:blip>
          <a:srcRect/>
          <a:stretch/>
        </p:blipFill>
        <p:spPr>
          <a:xfrm>
            <a:off x="4419600" y="2614705"/>
            <a:ext cx="4502099" cy="35038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4"/>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6000"/>
              <a:buFont typeface="Century Gothic"/>
              <a:buNone/>
            </a:pPr>
            <a:r>
              <a:rPr lang="en-US" sz="6000"/>
              <a:t>Large</a:t>
            </a:r>
            <a:r>
              <a:rPr lang="en-US" sz="4400"/>
              <a:t>-Scale Mutations</a:t>
            </a:r>
            <a:endParaRPr sz="4400"/>
          </a:p>
        </p:txBody>
      </p:sp>
      <p:sp>
        <p:nvSpPr>
          <p:cNvPr id="371" name="Google Shape;371;p14"/>
          <p:cNvSpPr txBox="1">
            <a:spLocks noGrp="1"/>
          </p:cNvSpPr>
          <p:nvPr>
            <p:ph type="body" idx="1"/>
          </p:nvPr>
        </p:nvSpPr>
        <p:spPr>
          <a:xfrm>
            <a:off x="330200" y="2768599"/>
            <a:ext cx="8534399" cy="386080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a:t>Nondisjunction</a:t>
            </a:r>
            <a:endParaRPr/>
          </a:p>
          <a:p>
            <a:pPr marL="742950" lvl="1" indent="-285750" algn="l" rtl="0">
              <a:spcBef>
                <a:spcPts val="1080"/>
              </a:spcBef>
              <a:spcAft>
                <a:spcPts val="0"/>
              </a:spcAft>
              <a:buSzPts val="2400"/>
              <a:buChar char="🞆"/>
            </a:pPr>
            <a:r>
              <a:rPr lang="en-US" sz="2400"/>
              <a:t>Does not involve any errors in DNA replication or crossing-over </a:t>
            </a:r>
            <a:endParaRPr/>
          </a:p>
          <a:p>
            <a:pPr marL="742950" lvl="1" indent="-285750" algn="l" rtl="0">
              <a:spcBef>
                <a:spcPts val="1080"/>
              </a:spcBef>
              <a:spcAft>
                <a:spcPts val="0"/>
              </a:spcAft>
              <a:buSzPts val="2400"/>
              <a:buChar char="🞆"/>
            </a:pPr>
            <a:r>
              <a:rPr lang="en-US" sz="2400"/>
              <a:t>Mutations occur during the anaphase and telophase when the chromosomes are not separated correctly into the new cells </a:t>
            </a:r>
            <a:endParaRPr/>
          </a:p>
          <a:p>
            <a:pPr marL="742950" lvl="1" indent="-285750" algn="l" rtl="0">
              <a:spcBef>
                <a:spcPts val="1080"/>
              </a:spcBef>
              <a:spcAft>
                <a:spcPts val="0"/>
              </a:spcAft>
              <a:buSzPts val="2400"/>
              <a:buChar char="🞆"/>
            </a:pPr>
            <a:r>
              <a:rPr lang="en-US" sz="2400"/>
              <a:t>Common nondisjunctions are missing or extra chromosomes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5"/>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a:t>Effects of Mutations</a:t>
            </a:r>
            <a:endParaRPr sz="4400"/>
          </a:p>
        </p:txBody>
      </p:sp>
      <p:sp>
        <p:nvSpPr>
          <p:cNvPr id="378" name="Google Shape;378;p15"/>
          <p:cNvSpPr txBox="1">
            <a:spLocks noGrp="1"/>
          </p:cNvSpPr>
          <p:nvPr>
            <p:ph type="body" idx="1"/>
          </p:nvPr>
        </p:nvSpPr>
        <p:spPr>
          <a:xfrm>
            <a:off x="431800" y="2768600"/>
            <a:ext cx="8331199" cy="3090196"/>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a:t>The effects of mutations may range from </a:t>
            </a:r>
            <a:r>
              <a:rPr lang="en-US" sz="2800">
                <a:solidFill>
                  <a:srgbClr val="FFFF99"/>
                </a:solidFill>
              </a:rPr>
              <a:t>nothing </a:t>
            </a:r>
            <a:r>
              <a:rPr lang="en-US" sz="2800"/>
              <a:t>to the </a:t>
            </a:r>
            <a:r>
              <a:rPr lang="en-US" sz="2800">
                <a:solidFill>
                  <a:srgbClr val="FFFF99"/>
                </a:solidFill>
              </a:rPr>
              <a:t>unviability of a cell</a:t>
            </a:r>
            <a:endParaRPr/>
          </a:p>
          <a:p>
            <a:pPr marL="342900" lvl="0" indent="-342900" algn="l" rtl="0">
              <a:spcBef>
                <a:spcPts val="1160"/>
              </a:spcBef>
              <a:spcAft>
                <a:spcPts val="0"/>
              </a:spcAft>
              <a:buSzPts val="2800"/>
              <a:buChar char="🞆"/>
            </a:pPr>
            <a:r>
              <a:rPr lang="en-US" sz="2800"/>
              <a:t>All mutations affect the proteins that are created during protein synthesis, but not all mutations have a significant impact</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6"/>
          <p:cNvSpPr txBox="1">
            <a:spLocks noGrp="1"/>
          </p:cNvSpPr>
          <p:nvPr>
            <p:ph type="title"/>
          </p:nvPr>
        </p:nvSpPr>
        <p:spPr>
          <a:xfrm>
            <a:off x="486697" y="447188"/>
            <a:ext cx="8301702"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a:t>Small-Scale Mutation Effects</a:t>
            </a:r>
            <a:endParaRPr sz="4400"/>
          </a:p>
        </p:txBody>
      </p:sp>
      <p:sp>
        <p:nvSpPr>
          <p:cNvPr id="385" name="Google Shape;385;p16"/>
          <p:cNvSpPr txBox="1">
            <a:spLocks noGrp="1"/>
          </p:cNvSpPr>
          <p:nvPr>
            <p:ph type="body" idx="1"/>
          </p:nvPr>
        </p:nvSpPr>
        <p:spPr>
          <a:xfrm>
            <a:off x="330200" y="2362200"/>
            <a:ext cx="8458199" cy="4317999"/>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514350" lvl="0" indent="-514350" algn="l" rtl="0">
              <a:spcBef>
                <a:spcPts val="0"/>
              </a:spcBef>
              <a:spcAft>
                <a:spcPts val="0"/>
              </a:spcAft>
              <a:buSzPts val="2400"/>
              <a:buFont typeface="Century Gothic"/>
              <a:buAutoNum type="arabicPeriod"/>
            </a:pPr>
            <a:r>
              <a:rPr lang="en-US" sz="2400"/>
              <a:t>Silent</a:t>
            </a:r>
            <a:endParaRPr sz="2400" i="1"/>
          </a:p>
          <a:p>
            <a:pPr marL="742950" lvl="1" indent="-285750" algn="l" rtl="0">
              <a:spcBef>
                <a:spcPts val="1000"/>
              </a:spcBef>
              <a:spcAft>
                <a:spcPts val="0"/>
              </a:spcAft>
              <a:buSzPts val="2000"/>
              <a:buChar char="🞆"/>
            </a:pPr>
            <a:r>
              <a:rPr lang="en-US" sz="2000"/>
              <a:t>The nucleotide is replaced, but the codon still produces the same amino acid</a:t>
            </a:r>
            <a:endParaRPr/>
          </a:p>
          <a:p>
            <a:pPr marL="514350" lvl="0" indent="-514350" algn="l" rtl="0">
              <a:spcBef>
                <a:spcPts val="1080"/>
              </a:spcBef>
              <a:spcAft>
                <a:spcPts val="0"/>
              </a:spcAft>
              <a:buSzPts val="2400"/>
              <a:buFont typeface="Century Gothic"/>
              <a:buAutoNum type="arabicPeriod"/>
            </a:pPr>
            <a:r>
              <a:rPr lang="en-US" sz="2400"/>
              <a:t>Missense</a:t>
            </a:r>
            <a:endParaRPr sz="2400" i="1"/>
          </a:p>
          <a:p>
            <a:pPr marL="742950" lvl="1" indent="-285750" algn="l" rtl="0">
              <a:spcBef>
                <a:spcPts val="1000"/>
              </a:spcBef>
              <a:spcAft>
                <a:spcPts val="0"/>
              </a:spcAft>
              <a:buSzPts val="2000"/>
              <a:buChar char="🞆"/>
            </a:pPr>
            <a:r>
              <a:rPr lang="en-US" sz="2000"/>
              <a:t>The codon now results in a different amino acid, which may or may not significantly alter the protein’s function</a:t>
            </a:r>
            <a:endParaRPr/>
          </a:p>
          <a:p>
            <a:pPr marL="514350" lvl="0" indent="-514350" algn="l" rtl="0">
              <a:spcBef>
                <a:spcPts val="1080"/>
              </a:spcBef>
              <a:spcAft>
                <a:spcPts val="0"/>
              </a:spcAft>
              <a:buSzPts val="2400"/>
              <a:buFont typeface="Century Gothic"/>
              <a:buAutoNum type="arabicPeriod"/>
            </a:pPr>
            <a:r>
              <a:rPr lang="en-US" sz="2400"/>
              <a:t>Nonsense</a:t>
            </a:r>
            <a:endParaRPr sz="2400" i="1"/>
          </a:p>
          <a:p>
            <a:pPr marL="742950" lvl="1" indent="-285750" algn="l" rtl="0">
              <a:spcBef>
                <a:spcPts val="1000"/>
              </a:spcBef>
              <a:spcAft>
                <a:spcPts val="0"/>
              </a:spcAft>
              <a:buSzPts val="2000"/>
              <a:buChar char="🞆"/>
            </a:pPr>
            <a:r>
              <a:rPr lang="en-US" sz="2000"/>
              <a:t>The codon now results in a “stop” command, truncating the protein at the location where the mutated codon is read; this almost always leads to a loss of protein functionality</a:t>
            </a:r>
            <a:endParaRPr sz="2000"/>
          </a:p>
          <a:p>
            <a:pPr marL="342900" lvl="0" indent="-228600" algn="l" rtl="0">
              <a:spcBef>
                <a:spcPts val="960"/>
              </a:spcBef>
              <a:spcAft>
                <a:spcPts val="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7"/>
          <p:cNvSpPr txBox="1">
            <a:spLocks noGrp="1"/>
          </p:cNvSpPr>
          <p:nvPr>
            <p:ph type="title"/>
          </p:nvPr>
        </p:nvSpPr>
        <p:spPr>
          <a:xfrm>
            <a:off x="381001" y="447188"/>
            <a:ext cx="84073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a:t>Large-Scale Mutation Effects</a:t>
            </a:r>
            <a:endParaRPr sz="4400"/>
          </a:p>
        </p:txBody>
      </p:sp>
      <p:sp>
        <p:nvSpPr>
          <p:cNvPr id="392" name="Google Shape;392;p17"/>
          <p:cNvSpPr txBox="1">
            <a:spLocks noGrp="1"/>
          </p:cNvSpPr>
          <p:nvPr>
            <p:ph type="body" idx="1"/>
          </p:nvPr>
        </p:nvSpPr>
        <p:spPr>
          <a:xfrm>
            <a:off x="381000" y="2463799"/>
            <a:ext cx="8407399" cy="416560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600"/>
              <a:buChar char="🞆"/>
            </a:pPr>
            <a:r>
              <a:rPr lang="en-US" sz="2600"/>
              <a:t>Effects of large-scale mutations are more obvious than those of small-scale mutations </a:t>
            </a:r>
            <a:endParaRPr/>
          </a:p>
          <a:p>
            <a:pPr marL="342900" lvl="0" indent="-342900" algn="l" rtl="0">
              <a:spcBef>
                <a:spcPts val="1120"/>
              </a:spcBef>
              <a:spcAft>
                <a:spcPts val="0"/>
              </a:spcAft>
              <a:buSzPts val="2600"/>
              <a:buChar char="🞆"/>
            </a:pPr>
            <a:r>
              <a:rPr lang="en-US" sz="2600"/>
              <a:t>Duplication of multiple genes causes those genes to be overexpressed while deletions result in missing or incomplete genes </a:t>
            </a:r>
            <a:endParaRPr/>
          </a:p>
          <a:p>
            <a:pPr marL="342900" lvl="0" indent="-342900" algn="l" rtl="0">
              <a:spcBef>
                <a:spcPts val="1160"/>
              </a:spcBef>
              <a:spcAft>
                <a:spcPts val="0"/>
              </a:spcAft>
              <a:buSzPts val="2600"/>
              <a:buChar char="🞆"/>
            </a:pPr>
            <a:r>
              <a:rPr lang="en-US" sz="2600"/>
              <a:t>Mutations that change the order of the genes on the chromosome</a:t>
            </a:r>
            <a:r>
              <a:rPr lang="en-US" sz="2800"/>
              <a:t>—</a:t>
            </a:r>
            <a:r>
              <a:rPr lang="en-US" sz="2600"/>
              <a:t>such as deletions, inversions, insertions and translocations</a:t>
            </a:r>
            <a:r>
              <a:rPr lang="en-US" sz="2800"/>
              <a:t>—</a:t>
            </a:r>
            <a:r>
              <a:rPr lang="en-US" sz="2600"/>
              <a:t>result in genes that are close together</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8"/>
          <p:cNvSpPr txBox="1">
            <a:spLocks noGrp="1"/>
          </p:cNvSpPr>
          <p:nvPr>
            <p:ph type="body" idx="1"/>
          </p:nvPr>
        </p:nvSpPr>
        <p:spPr>
          <a:xfrm>
            <a:off x="304800" y="2514600"/>
            <a:ext cx="8458199" cy="3708399"/>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a:t>When certain genes are positioned closely together, they may encode for a “</a:t>
            </a:r>
            <a:r>
              <a:rPr lang="en-US" sz="2800">
                <a:solidFill>
                  <a:srgbClr val="FFFF99"/>
                </a:solidFill>
              </a:rPr>
              <a:t>fusion protein</a:t>
            </a:r>
            <a:r>
              <a:rPr lang="en-US" sz="2800"/>
              <a:t>” </a:t>
            </a:r>
            <a:endParaRPr/>
          </a:p>
          <a:p>
            <a:pPr marL="742950" lvl="1" indent="-285750" algn="l" rtl="0">
              <a:spcBef>
                <a:spcPts val="1080"/>
              </a:spcBef>
              <a:spcAft>
                <a:spcPts val="0"/>
              </a:spcAft>
              <a:buSzPts val="2400"/>
              <a:buChar char="🞆"/>
            </a:pPr>
            <a:r>
              <a:rPr lang="en-US" sz="2400"/>
              <a:t>A fusion protein is a protein that would not normally exist but is created by a mutation in which two genes were combined  </a:t>
            </a:r>
            <a:endParaRPr/>
          </a:p>
          <a:p>
            <a:pPr marL="742950" lvl="1" indent="-285750" algn="l" rtl="0">
              <a:spcBef>
                <a:spcPts val="1080"/>
              </a:spcBef>
              <a:spcAft>
                <a:spcPts val="0"/>
              </a:spcAft>
              <a:buSzPts val="2400"/>
              <a:buChar char="🞆"/>
            </a:pPr>
            <a:r>
              <a:rPr lang="en-US" sz="2400"/>
              <a:t>The new proteins give cells a growth advantage, leading to tumors and cancer</a:t>
            </a:r>
            <a:endParaRPr sz="2400"/>
          </a:p>
        </p:txBody>
      </p:sp>
      <p:sp>
        <p:nvSpPr>
          <p:cNvPr id="399" name="Google Shape;399;p18"/>
          <p:cNvSpPr txBox="1"/>
          <p:nvPr/>
        </p:nvSpPr>
        <p:spPr>
          <a:xfrm>
            <a:off x="381001" y="447188"/>
            <a:ext cx="84073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marR="0" lvl="0" indent="0" algn="l" rtl="0">
              <a:spcBef>
                <a:spcPts val="0"/>
              </a:spcBef>
              <a:spcAft>
                <a:spcPts val="0"/>
              </a:spcAft>
              <a:buClr>
                <a:srgbClr val="FEFEFE"/>
              </a:buClr>
              <a:buSzPts val="4400"/>
              <a:buFont typeface="Century Gothic"/>
              <a:buNone/>
            </a:pPr>
            <a:r>
              <a:rPr lang="en-US" sz="4400" b="1">
                <a:solidFill>
                  <a:srgbClr val="FEFEFE"/>
                </a:solidFill>
                <a:latin typeface="Century Gothic"/>
                <a:ea typeface="Century Gothic"/>
                <a:cs typeface="Century Gothic"/>
                <a:sym typeface="Century Gothic"/>
              </a:rPr>
              <a:t>Large-Scale Mutation Effects</a:t>
            </a:r>
            <a:endParaRPr sz="4400" b="1">
              <a:solidFill>
                <a:srgbClr val="FEFEFE"/>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9"/>
          <p:cNvSpPr txBox="1">
            <a:spLocks noGrp="1"/>
          </p:cNvSpPr>
          <p:nvPr>
            <p:ph type="body" idx="1"/>
          </p:nvPr>
        </p:nvSpPr>
        <p:spPr>
          <a:xfrm>
            <a:off x="381000" y="3174999"/>
            <a:ext cx="8407399" cy="2683797"/>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a:t>Often, large-scale mutations lead to cells that are not viable</a:t>
            </a:r>
            <a:endParaRPr/>
          </a:p>
          <a:p>
            <a:pPr marL="742950" lvl="1" indent="-285750" algn="l" rtl="0">
              <a:spcBef>
                <a:spcPts val="1080"/>
              </a:spcBef>
              <a:spcAft>
                <a:spcPts val="0"/>
              </a:spcAft>
              <a:buSzPts val="2400"/>
              <a:buChar char="🞆"/>
            </a:pPr>
            <a:r>
              <a:rPr lang="en-US" sz="2400"/>
              <a:t>The cell dies due to the mutation </a:t>
            </a:r>
            <a:endParaRPr sz="2400"/>
          </a:p>
        </p:txBody>
      </p:sp>
      <p:sp>
        <p:nvSpPr>
          <p:cNvPr id="406" name="Google Shape;406;p19"/>
          <p:cNvSpPr txBox="1">
            <a:spLocks noGrp="1"/>
          </p:cNvSpPr>
          <p:nvPr>
            <p:ph type="title"/>
          </p:nvPr>
        </p:nvSpPr>
        <p:spPr>
          <a:xfrm>
            <a:off x="381001" y="447188"/>
            <a:ext cx="84073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a:t>Large-Scale Mutation Effects</a:t>
            </a:r>
            <a:endParaRPr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a:t>Superheroes </a:t>
            </a:r>
            <a:endParaRPr sz="4400"/>
          </a:p>
        </p:txBody>
      </p:sp>
      <p:sp>
        <p:nvSpPr>
          <p:cNvPr id="128" name="Google Shape;128;p2"/>
          <p:cNvSpPr txBox="1">
            <a:spLocks noGrp="1"/>
          </p:cNvSpPr>
          <p:nvPr>
            <p:ph type="body" idx="1"/>
          </p:nvPr>
        </p:nvSpPr>
        <p:spPr>
          <a:xfrm>
            <a:off x="457200" y="2438400"/>
            <a:ext cx="8229600" cy="1151567"/>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0" lvl="0" indent="0" algn="l" rtl="0">
              <a:spcBef>
                <a:spcPts val="0"/>
              </a:spcBef>
              <a:spcAft>
                <a:spcPts val="0"/>
              </a:spcAft>
              <a:buSzPts val="3000"/>
              <a:buNone/>
            </a:pPr>
            <a:r>
              <a:rPr lang="en-US" sz="3000"/>
              <a:t>How did Cyclops from the X-Men get his superpowers?</a:t>
            </a:r>
            <a:endParaRPr/>
          </a:p>
        </p:txBody>
      </p:sp>
      <p:sp>
        <p:nvSpPr>
          <p:cNvPr id="129" name="Google Shape;129;p2"/>
          <p:cNvSpPr txBox="1"/>
          <p:nvPr/>
        </p:nvSpPr>
        <p:spPr>
          <a:xfrm>
            <a:off x="457200" y="3589967"/>
            <a:ext cx="8053599" cy="530761"/>
          </a:xfrm>
          <a:prstGeom prst="rect">
            <a:avLst/>
          </a:prstGeom>
          <a:noFill/>
          <a:ln>
            <a:noFill/>
          </a:ln>
        </p:spPr>
        <p:txBody>
          <a:bodyPr spcFirstLastPara="1" wrap="square" lIns="91425" tIns="45700" rIns="91425" bIns="45700" anchor="t" anchorCtr="0">
            <a:noAutofit/>
          </a:bodyPr>
          <a:lstStyle/>
          <a:p>
            <a:pPr marL="457200" marR="0" lvl="1" indent="-457200" algn="l" rtl="0">
              <a:spcBef>
                <a:spcPts val="0"/>
              </a:spcBef>
              <a:spcAft>
                <a:spcPts val="0"/>
              </a:spcAft>
              <a:buClr>
                <a:schemeClr val="lt1"/>
              </a:buClr>
              <a:buSzPts val="2600"/>
              <a:buFont typeface="Noto Sans Symbols"/>
              <a:buChar char="❖"/>
            </a:pPr>
            <a:r>
              <a:rPr lang="en-US" sz="2600" b="0" i="0" u="none" strike="noStrike" cap="none">
                <a:solidFill>
                  <a:schemeClr val="lt1"/>
                </a:solidFill>
                <a:latin typeface="Century Gothic"/>
                <a:ea typeface="Century Gothic"/>
                <a:cs typeface="Century Gothic"/>
                <a:sym typeface="Century Gothic"/>
              </a:rPr>
              <a:t>He was born with the mutation</a:t>
            </a:r>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0" name="Google Shape;130;p2"/>
          <p:cNvSpPr txBox="1"/>
          <p:nvPr/>
        </p:nvSpPr>
        <p:spPr>
          <a:xfrm>
            <a:off x="457199" y="4447162"/>
            <a:ext cx="7543801" cy="10705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a:solidFill>
                  <a:schemeClr val="lt1"/>
                </a:solidFill>
                <a:latin typeface="Century Gothic"/>
                <a:ea typeface="Century Gothic"/>
                <a:cs typeface="Century Gothic"/>
                <a:sym typeface="Century Gothic"/>
              </a:rPr>
              <a:t>How did the Hulk and Spiderman get their superpowers?</a:t>
            </a:r>
            <a:endParaRPr sz="3000">
              <a:solidFill>
                <a:schemeClr val="lt1"/>
              </a:solidFill>
              <a:latin typeface="Century Gothic"/>
              <a:ea typeface="Century Gothic"/>
              <a:cs typeface="Century Gothic"/>
              <a:sym typeface="Century Gothic"/>
            </a:endParaRPr>
          </a:p>
        </p:txBody>
      </p:sp>
      <p:sp>
        <p:nvSpPr>
          <p:cNvPr id="131" name="Google Shape;131;p2"/>
          <p:cNvSpPr txBox="1"/>
          <p:nvPr/>
        </p:nvSpPr>
        <p:spPr>
          <a:xfrm>
            <a:off x="457199" y="5511800"/>
            <a:ext cx="8229601" cy="11176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lt1"/>
              </a:buClr>
              <a:buSzPts val="2600"/>
              <a:buFont typeface="Noto Sans Symbols"/>
              <a:buChar char="❖"/>
            </a:pPr>
            <a:r>
              <a:rPr lang="en-US" sz="2600">
                <a:solidFill>
                  <a:schemeClr val="lt1"/>
                </a:solidFill>
                <a:latin typeface="Century Gothic"/>
                <a:ea typeface="Century Gothic"/>
                <a:cs typeface="Century Gothic"/>
                <a:sym typeface="Century Gothic"/>
              </a:rPr>
              <a:t>The Hulk was exposed to gamma radiation and Spiderman was bitten by a radioactive spider </a:t>
            </a:r>
            <a:endParaRPr sz="2600">
              <a:solidFill>
                <a:schemeClr val="lt1"/>
              </a:solidFill>
              <a:latin typeface="Century Gothic"/>
              <a:ea typeface="Century Gothic"/>
              <a:cs typeface="Century Gothic"/>
              <a:sym typeface="Century Gothic"/>
            </a:endParaRPr>
          </a:p>
        </p:txBody>
      </p:sp>
      <p:pic>
        <p:nvPicPr>
          <p:cNvPr id="132" name="Google Shape;132;p2" descr="File:Cyclopsclassic.png"/>
          <p:cNvPicPr preferRelativeResize="0"/>
          <p:nvPr/>
        </p:nvPicPr>
        <p:blipFill rotWithShape="1">
          <a:blip r:embed="rId3">
            <a:alphaModFix/>
          </a:blip>
          <a:srcRect/>
          <a:stretch/>
        </p:blipFill>
        <p:spPr>
          <a:xfrm>
            <a:off x="6850251" y="336621"/>
            <a:ext cx="1859800" cy="1859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0"/>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a:t>Mutation Influences</a:t>
            </a:r>
            <a:endParaRPr sz="4400"/>
          </a:p>
        </p:txBody>
      </p:sp>
      <p:sp>
        <p:nvSpPr>
          <p:cNvPr id="413" name="Google Shape;413;p20"/>
          <p:cNvSpPr txBox="1">
            <a:spLocks noGrp="1"/>
          </p:cNvSpPr>
          <p:nvPr>
            <p:ph type="body" idx="1"/>
          </p:nvPr>
        </p:nvSpPr>
        <p:spPr>
          <a:xfrm>
            <a:off x="406401" y="2514599"/>
            <a:ext cx="8356600" cy="386080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a:t>Exposure to certain chemicals </a:t>
            </a:r>
            <a:endParaRPr/>
          </a:p>
          <a:p>
            <a:pPr marL="742950" lvl="1" indent="-285750" algn="l" rtl="0">
              <a:spcBef>
                <a:spcPts val="1080"/>
              </a:spcBef>
              <a:spcAft>
                <a:spcPts val="0"/>
              </a:spcAft>
              <a:buSzPts val="2400"/>
              <a:buChar char="🞆"/>
            </a:pPr>
            <a:r>
              <a:rPr lang="en-US" sz="2400"/>
              <a:t>Carcinogenic chemicals may cause cancer</a:t>
            </a:r>
            <a:endParaRPr/>
          </a:p>
          <a:p>
            <a:pPr marL="342900" lvl="0" indent="-342900" algn="l" rtl="0">
              <a:spcBef>
                <a:spcPts val="1160"/>
              </a:spcBef>
              <a:spcAft>
                <a:spcPts val="0"/>
              </a:spcAft>
              <a:buSzPts val="2800"/>
              <a:buChar char="🞆"/>
            </a:pPr>
            <a:r>
              <a:rPr lang="en-US" sz="2800"/>
              <a:t>Exposure to radiation</a:t>
            </a:r>
            <a:endParaRPr/>
          </a:p>
          <a:p>
            <a:pPr marL="342900" lvl="0" indent="-342900" algn="l" rtl="0">
              <a:spcBef>
                <a:spcPts val="1160"/>
              </a:spcBef>
              <a:spcAft>
                <a:spcPts val="0"/>
              </a:spcAft>
              <a:buSzPts val="2800"/>
              <a:buChar char="🞆"/>
            </a:pPr>
            <a:r>
              <a:rPr lang="en-US" sz="2800"/>
              <a:t>Retroviruses </a:t>
            </a:r>
            <a:endParaRPr/>
          </a:p>
          <a:p>
            <a:pPr marL="742950" lvl="1" indent="-285750" algn="l" rtl="0">
              <a:spcBef>
                <a:spcPts val="1080"/>
              </a:spcBef>
              <a:spcAft>
                <a:spcPts val="0"/>
              </a:spcAft>
              <a:buSzPts val="2400"/>
              <a:buChar char="🞆"/>
            </a:pPr>
            <a:r>
              <a:rPr lang="en-US" sz="2400"/>
              <a:t>Retroviruses such as HIV naturally experience mutations at a much higher rate than other organisms </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a:t>Engineering Connection</a:t>
            </a:r>
            <a:endParaRPr sz="4400"/>
          </a:p>
        </p:txBody>
      </p:sp>
      <p:sp>
        <p:nvSpPr>
          <p:cNvPr id="420" name="Google Shape;420;p21"/>
          <p:cNvSpPr txBox="1">
            <a:spLocks noGrp="1"/>
          </p:cNvSpPr>
          <p:nvPr>
            <p:ph type="body" idx="1"/>
          </p:nvPr>
        </p:nvSpPr>
        <p:spPr>
          <a:xfrm>
            <a:off x="406400" y="2793999"/>
            <a:ext cx="8280399" cy="3064797"/>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a:t>Humans have been genetically modifying plants and animals for thousands of years</a:t>
            </a:r>
            <a:endParaRPr/>
          </a:p>
          <a:p>
            <a:pPr marL="742950" lvl="1" indent="-285750" algn="l" rtl="0">
              <a:spcBef>
                <a:spcPts val="1080"/>
              </a:spcBef>
              <a:spcAft>
                <a:spcPts val="0"/>
              </a:spcAft>
              <a:buSzPts val="2400"/>
              <a:buChar char="🞆"/>
            </a:pPr>
            <a:r>
              <a:rPr lang="en-US" sz="2400">
                <a:solidFill>
                  <a:srgbClr val="FFFF99"/>
                </a:solidFill>
              </a:rPr>
              <a:t>Example: </a:t>
            </a:r>
            <a:r>
              <a:rPr lang="en-US" sz="2400"/>
              <a:t>Breeding watermelons to be larger and have fewer seeds</a:t>
            </a:r>
            <a:endParaRPr/>
          </a:p>
          <a:p>
            <a:pPr marL="742950" lvl="1" indent="-285750" algn="l" rtl="0">
              <a:spcBef>
                <a:spcPts val="1080"/>
              </a:spcBef>
              <a:spcAft>
                <a:spcPts val="0"/>
              </a:spcAft>
              <a:buSzPts val="2400"/>
              <a:buChar char="🞆"/>
            </a:pPr>
            <a:r>
              <a:rPr lang="en-US" sz="2400">
                <a:solidFill>
                  <a:srgbClr val="FFFF99"/>
                </a:solidFill>
              </a:rPr>
              <a:t>Example: </a:t>
            </a:r>
            <a:r>
              <a:rPr lang="en-US" sz="2400"/>
              <a:t>Breeding chickens to have more white meat and more breast meat</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2"/>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a:t>Engineering Connection</a:t>
            </a:r>
            <a:endParaRPr sz="4400"/>
          </a:p>
        </p:txBody>
      </p:sp>
      <p:sp>
        <p:nvSpPr>
          <p:cNvPr id="427" name="Google Shape;427;p22"/>
          <p:cNvSpPr txBox="1">
            <a:spLocks noGrp="1"/>
          </p:cNvSpPr>
          <p:nvPr>
            <p:ph type="body" idx="1"/>
          </p:nvPr>
        </p:nvSpPr>
        <p:spPr>
          <a:xfrm>
            <a:off x="381000" y="2222286"/>
            <a:ext cx="8508999" cy="43563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a:t>Engineers can directly manipulate the genetic code of plants and animals (controversial)</a:t>
            </a:r>
            <a:endParaRPr/>
          </a:p>
          <a:p>
            <a:pPr marL="742950" lvl="1" indent="-285750" algn="l" rtl="0">
              <a:spcBef>
                <a:spcPts val="1080"/>
              </a:spcBef>
              <a:spcAft>
                <a:spcPts val="0"/>
              </a:spcAft>
              <a:buSzPts val="2400"/>
              <a:buChar char="🞆"/>
            </a:pPr>
            <a:r>
              <a:rPr lang="en-US" sz="2400">
                <a:solidFill>
                  <a:srgbClr val="FFFF99"/>
                </a:solidFill>
              </a:rPr>
              <a:t>Examples: </a:t>
            </a:r>
            <a:r>
              <a:rPr lang="en-US" sz="2400"/>
              <a:t>Disease-resistant papaya, vitamin A-rich rice, and drought-tolerant corn </a:t>
            </a:r>
            <a:endParaRPr/>
          </a:p>
          <a:p>
            <a:pPr marL="342900" lvl="0" indent="-342900" algn="l" rtl="0">
              <a:spcBef>
                <a:spcPts val="1160"/>
              </a:spcBef>
              <a:spcAft>
                <a:spcPts val="0"/>
              </a:spcAft>
              <a:buSzPts val="2800"/>
              <a:buChar char="🞆"/>
            </a:pPr>
            <a:r>
              <a:rPr lang="en-US" sz="2800"/>
              <a:t>Engineers and scientists are currently studying gene editing in the womb</a:t>
            </a:r>
            <a:endParaRPr/>
          </a:p>
          <a:p>
            <a:pPr marL="742950" lvl="1" indent="-285750" algn="l" rtl="0">
              <a:spcBef>
                <a:spcPts val="1080"/>
              </a:spcBef>
              <a:spcAft>
                <a:spcPts val="0"/>
              </a:spcAft>
              <a:buSzPts val="2400"/>
              <a:buChar char="🞆"/>
            </a:pPr>
            <a:r>
              <a:rPr lang="en-US" sz="2400"/>
              <a:t>May prevent the child from having diseases and disabilities </a:t>
            </a:r>
            <a:endParaRPr/>
          </a:p>
          <a:p>
            <a:pPr marL="342900" lvl="0" indent="-228600" algn="l" rtl="0">
              <a:spcBef>
                <a:spcPts val="960"/>
              </a:spcBef>
              <a:spcAft>
                <a:spcPts val="0"/>
              </a:spcAft>
              <a:buSzPts val="1800"/>
              <a:buNone/>
            </a:pPr>
            <a:endParaRPr/>
          </a:p>
          <a:p>
            <a:pPr marL="457200" lvl="1" indent="0" algn="l" rtl="0">
              <a:spcBef>
                <a:spcPts val="920"/>
              </a:spcBef>
              <a:spcAft>
                <a:spcPts val="0"/>
              </a:spcAft>
              <a:buSzPts val="16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3"/>
          <p:cNvSpPr txBox="1">
            <a:spLocks noGrp="1"/>
          </p:cNvSpPr>
          <p:nvPr>
            <p:ph type="body" idx="1"/>
          </p:nvPr>
        </p:nvSpPr>
        <p:spPr>
          <a:xfrm>
            <a:off x="417473" y="5545394"/>
            <a:ext cx="7913728" cy="855406"/>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lvl="0" indent="0" algn="r" rtl="0">
              <a:spcBef>
                <a:spcPts val="0"/>
              </a:spcBef>
              <a:spcAft>
                <a:spcPts val="0"/>
              </a:spcAft>
              <a:buSzPts val="4000"/>
              <a:buNone/>
            </a:pPr>
            <a:r>
              <a:rPr lang="en-US" sz="4000"/>
              <a:t>Examples of Notable Mutations</a:t>
            </a:r>
            <a:endParaRPr sz="4000"/>
          </a:p>
        </p:txBody>
      </p:sp>
      <p:pic>
        <p:nvPicPr>
          <p:cNvPr id="434" name="Google Shape;434;p23"/>
          <p:cNvPicPr preferRelativeResize="0"/>
          <p:nvPr/>
        </p:nvPicPr>
        <p:blipFill rotWithShape="1">
          <a:blip r:embed="rId3">
            <a:alphaModFix/>
          </a:blip>
          <a:srcRect t="4282"/>
          <a:stretch/>
        </p:blipFill>
        <p:spPr>
          <a:xfrm>
            <a:off x="210995" y="220441"/>
            <a:ext cx="8726528" cy="49490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400"/>
              <a:buFont typeface="Century Gothic"/>
              <a:buNone/>
            </a:pPr>
            <a:r>
              <a:rPr lang="en-US" sz="4400"/>
              <a:t>Learning about Mutations</a:t>
            </a:r>
            <a:endParaRPr sz="4400"/>
          </a:p>
        </p:txBody>
      </p:sp>
      <p:sp>
        <p:nvSpPr>
          <p:cNvPr id="139" name="Google Shape;139;p3"/>
          <p:cNvSpPr txBox="1">
            <a:spLocks noGrp="1"/>
          </p:cNvSpPr>
          <p:nvPr>
            <p:ph type="body" idx="1"/>
          </p:nvPr>
        </p:nvSpPr>
        <p:spPr>
          <a:xfrm>
            <a:off x="355601" y="2870199"/>
            <a:ext cx="8407400" cy="213360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600"/>
              <a:buChar char="🞆"/>
            </a:pPr>
            <a:r>
              <a:rPr lang="en-US" sz="2600"/>
              <a:t>Types of mutations and how they occur</a:t>
            </a:r>
            <a:endParaRPr/>
          </a:p>
          <a:p>
            <a:pPr marL="342900" lvl="0" indent="-342900" algn="l" rtl="0">
              <a:spcBef>
                <a:spcPts val="1120"/>
              </a:spcBef>
              <a:spcAft>
                <a:spcPts val="0"/>
              </a:spcAft>
              <a:buSzPts val="2600"/>
              <a:buChar char="🞆"/>
            </a:pPr>
            <a:r>
              <a:rPr lang="en-US" sz="2600"/>
              <a:t>How environmental factors influence mutations</a:t>
            </a:r>
            <a:endParaRPr/>
          </a:p>
          <a:p>
            <a:pPr marL="342900" lvl="0" indent="-342900" algn="l" rtl="0">
              <a:spcBef>
                <a:spcPts val="1120"/>
              </a:spcBef>
              <a:spcAft>
                <a:spcPts val="0"/>
              </a:spcAft>
              <a:buSzPts val="2600"/>
              <a:buChar char="🞆"/>
            </a:pPr>
            <a:r>
              <a:rPr lang="en-US" sz="2600"/>
              <a:t>Effects of mutations</a:t>
            </a:r>
            <a:endParaRPr/>
          </a:p>
          <a:p>
            <a:pPr marL="342900" lvl="0" indent="-228600" algn="l" rtl="0">
              <a:spcBef>
                <a:spcPts val="960"/>
              </a:spcBef>
              <a:spcAft>
                <a:spcPts val="0"/>
              </a:spcAft>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a:t>Types of Mutations</a:t>
            </a:r>
            <a:endParaRPr sz="4400"/>
          </a:p>
        </p:txBody>
      </p:sp>
      <p:sp>
        <p:nvSpPr>
          <p:cNvPr id="146" name="Google Shape;146;p4"/>
          <p:cNvSpPr txBox="1">
            <a:spLocks noGrp="1"/>
          </p:cNvSpPr>
          <p:nvPr>
            <p:ph type="body" idx="1"/>
          </p:nvPr>
        </p:nvSpPr>
        <p:spPr>
          <a:xfrm>
            <a:off x="330200" y="2222287"/>
            <a:ext cx="8508999" cy="2120738"/>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b="1" u="sng" dirty="0"/>
              <a:t>Small-scale mutations</a:t>
            </a:r>
            <a:endParaRPr b="1" u="sng" dirty="0"/>
          </a:p>
          <a:p>
            <a:pPr marL="742950" lvl="1" indent="-285750" algn="l" rtl="0">
              <a:spcBef>
                <a:spcPts val="1000"/>
              </a:spcBef>
              <a:spcAft>
                <a:spcPts val="0"/>
              </a:spcAft>
              <a:buSzPts val="2000"/>
              <a:buChar char="🞆"/>
            </a:pPr>
            <a:r>
              <a:rPr lang="en-US" sz="2000" dirty="0"/>
              <a:t>Affect DNA at the molecular level by changing the normal sequence of nucleotide base pairs</a:t>
            </a:r>
            <a:endParaRPr dirty="0"/>
          </a:p>
          <a:p>
            <a:pPr marL="742950" lvl="1" indent="-285750" algn="l" rtl="0">
              <a:spcBef>
                <a:spcPts val="1000"/>
              </a:spcBef>
              <a:spcAft>
                <a:spcPts val="0"/>
              </a:spcAft>
              <a:buSzPts val="2000"/>
              <a:buChar char="🞆"/>
            </a:pPr>
            <a:r>
              <a:rPr lang="en-US" sz="2000" dirty="0"/>
              <a:t>Occur during the process of DNA replications (either meiosis or mitosis)</a:t>
            </a:r>
            <a:endParaRPr sz="2000" dirty="0"/>
          </a:p>
        </p:txBody>
      </p:sp>
      <p:grpSp>
        <p:nvGrpSpPr>
          <p:cNvPr id="147" name="Google Shape;147;p4"/>
          <p:cNvGrpSpPr/>
          <p:nvPr/>
        </p:nvGrpSpPr>
        <p:grpSpPr>
          <a:xfrm>
            <a:off x="661182" y="4353201"/>
            <a:ext cx="7201950" cy="2258549"/>
            <a:chOff x="1848519" y="1658732"/>
            <a:chExt cx="5353091" cy="1382243"/>
          </a:xfrm>
        </p:grpSpPr>
        <p:grpSp>
          <p:nvGrpSpPr>
            <p:cNvPr id="148" name="Google Shape;148;p4"/>
            <p:cNvGrpSpPr/>
            <p:nvPr/>
          </p:nvGrpSpPr>
          <p:grpSpPr>
            <a:xfrm>
              <a:off x="1848519" y="1658732"/>
              <a:ext cx="5353091" cy="1382243"/>
              <a:chOff x="1848519" y="1658732"/>
              <a:chExt cx="5353091" cy="1382243"/>
            </a:xfrm>
          </p:grpSpPr>
          <p:grpSp>
            <p:nvGrpSpPr>
              <p:cNvPr id="149" name="Google Shape;149;p4"/>
              <p:cNvGrpSpPr/>
              <p:nvPr/>
            </p:nvGrpSpPr>
            <p:grpSpPr>
              <a:xfrm>
                <a:off x="3510006" y="1676883"/>
                <a:ext cx="3691604" cy="1364092"/>
                <a:chOff x="2510905" y="1003491"/>
                <a:chExt cx="3691604" cy="1364092"/>
              </a:xfrm>
            </p:grpSpPr>
            <p:grpSp>
              <p:nvGrpSpPr>
                <p:cNvPr id="150" name="Google Shape;150;p4"/>
                <p:cNvGrpSpPr/>
                <p:nvPr/>
              </p:nvGrpSpPr>
              <p:grpSpPr>
                <a:xfrm>
                  <a:off x="2510905" y="1003491"/>
                  <a:ext cx="3691604" cy="981999"/>
                  <a:chOff x="2510905" y="1003491"/>
                  <a:chExt cx="3691604" cy="981999"/>
                </a:xfrm>
              </p:grpSpPr>
              <p:grpSp>
                <p:nvGrpSpPr>
                  <p:cNvPr id="151" name="Google Shape;151;p4"/>
                  <p:cNvGrpSpPr/>
                  <p:nvPr/>
                </p:nvGrpSpPr>
                <p:grpSpPr>
                  <a:xfrm>
                    <a:off x="2648707" y="1372316"/>
                    <a:ext cx="3407818" cy="613175"/>
                    <a:chOff x="1182461" y="1372324"/>
                    <a:chExt cx="3407818" cy="613175"/>
                  </a:xfrm>
                </p:grpSpPr>
                <p:grpSp>
                  <p:nvGrpSpPr>
                    <p:cNvPr id="152" name="Google Shape;152;p4"/>
                    <p:cNvGrpSpPr/>
                    <p:nvPr/>
                  </p:nvGrpSpPr>
                  <p:grpSpPr>
                    <a:xfrm>
                      <a:off x="1182461" y="1372330"/>
                      <a:ext cx="510941" cy="613169"/>
                      <a:chOff x="1182461" y="1372330"/>
                      <a:chExt cx="510941" cy="423378"/>
                    </a:xfrm>
                  </p:grpSpPr>
                  <p:cxnSp>
                    <p:nvCxnSpPr>
                      <p:cNvPr id="153" name="Google Shape;153;p4"/>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154" name="Google Shape;154;p4"/>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155" name="Google Shape;155;p4"/>
                    <p:cNvGrpSpPr/>
                    <p:nvPr/>
                  </p:nvGrpSpPr>
                  <p:grpSpPr>
                    <a:xfrm>
                      <a:off x="1910614" y="1372328"/>
                      <a:ext cx="510941" cy="613169"/>
                      <a:chOff x="1182461" y="1372330"/>
                      <a:chExt cx="510941" cy="423378"/>
                    </a:xfrm>
                  </p:grpSpPr>
                  <p:cxnSp>
                    <p:nvCxnSpPr>
                      <p:cNvPr id="156" name="Google Shape;156;p4"/>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157" name="Google Shape;157;p4"/>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158" name="Google Shape;158;p4"/>
                    <p:cNvGrpSpPr/>
                    <p:nvPr/>
                  </p:nvGrpSpPr>
                  <p:grpSpPr>
                    <a:xfrm>
                      <a:off x="2648706" y="1372326"/>
                      <a:ext cx="510941" cy="613169"/>
                      <a:chOff x="1182461" y="1372330"/>
                      <a:chExt cx="510941" cy="423378"/>
                    </a:xfrm>
                  </p:grpSpPr>
                  <p:cxnSp>
                    <p:nvCxnSpPr>
                      <p:cNvPr id="159" name="Google Shape;159;p4"/>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160" name="Google Shape;160;p4"/>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161" name="Google Shape;161;p4"/>
                    <p:cNvGrpSpPr/>
                    <p:nvPr/>
                  </p:nvGrpSpPr>
                  <p:grpSpPr>
                    <a:xfrm>
                      <a:off x="3378621" y="1372330"/>
                      <a:ext cx="510941" cy="613169"/>
                      <a:chOff x="1182461" y="1372330"/>
                      <a:chExt cx="510941" cy="423378"/>
                    </a:xfrm>
                  </p:grpSpPr>
                  <p:cxnSp>
                    <p:nvCxnSpPr>
                      <p:cNvPr id="162" name="Google Shape;162;p4"/>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163" name="Google Shape;163;p4"/>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164" name="Google Shape;164;p4"/>
                    <p:cNvGrpSpPr/>
                    <p:nvPr/>
                  </p:nvGrpSpPr>
                  <p:grpSpPr>
                    <a:xfrm>
                      <a:off x="4079338" y="1372324"/>
                      <a:ext cx="510941" cy="613169"/>
                      <a:chOff x="1182461" y="1372330"/>
                      <a:chExt cx="510941" cy="423378"/>
                    </a:xfrm>
                  </p:grpSpPr>
                  <p:cxnSp>
                    <p:nvCxnSpPr>
                      <p:cNvPr id="165" name="Google Shape;165;p4"/>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166" name="Google Shape;166;p4"/>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grpSp>
                <p:nvGrpSpPr>
                  <p:cNvPr id="167" name="Google Shape;167;p4"/>
                  <p:cNvGrpSpPr/>
                  <p:nvPr/>
                </p:nvGrpSpPr>
                <p:grpSpPr>
                  <a:xfrm>
                    <a:off x="2510905" y="1003491"/>
                    <a:ext cx="3691604" cy="408764"/>
                    <a:chOff x="2510905" y="1003491"/>
                    <a:chExt cx="3691604" cy="408764"/>
                  </a:xfrm>
                </p:grpSpPr>
                <p:sp>
                  <p:nvSpPr>
                    <p:cNvPr id="168" name="Google Shape;168;p4"/>
                    <p:cNvSpPr txBox="1"/>
                    <p:nvPr/>
                  </p:nvSpPr>
                  <p:spPr>
                    <a:xfrm>
                      <a:off x="2510905" y="1007349"/>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TAT</a:t>
                      </a:r>
                      <a:endParaRPr sz="2000" b="1">
                        <a:solidFill>
                          <a:schemeClr val="lt1"/>
                        </a:solidFill>
                        <a:latin typeface="Century Gothic"/>
                        <a:ea typeface="Century Gothic"/>
                        <a:cs typeface="Century Gothic"/>
                        <a:sym typeface="Century Gothic"/>
                      </a:endParaRPr>
                    </a:p>
                  </p:txBody>
                </p:sp>
                <p:sp>
                  <p:nvSpPr>
                    <p:cNvPr id="169" name="Google Shape;169;p4"/>
                    <p:cNvSpPr txBox="1"/>
                    <p:nvPr/>
                  </p:nvSpPr>
                  <p:spPr>
                    <a:xfrm>
                      <a:off x="3274674"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CAT</a:t>
                      </a:r>
                      <a:endParaRPr sz="2000" b="1">
                        <a:solidFill>
                          <a:schemeClr val="lt1"/>
                        </a:solidFill>
                        <a:latin typeface="Century Gothic"/>
                        <a:ea typeface="Century Gothic"/>
                        <a:cs typeface="Century Gothic"/>
                        <a:sym typeface="Century Gothic"/>
                      </a:endParaRPr>
                    </a:p>
                  </p:txBody>
                </p:sp>
                <p:sp>
                  <p:nvSpPr>
                    <p:cNvPr id="170" name="Google Shape;170;p4"/>
                    <p:cNvSpPr txBox="1"/>
                    <p:nvPr/>
                  </p:nvSpPr>
                  <p:spPr>
                    <a:xfrm>
                      <a:off x="4004589"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CCT</a:t>
                      </a:r>
                      <a:endParaRPr sz="2000" b="1">
                        <a:solidFill>
                          <a:schemeClr val="lt1"/>
                        </a:solidFill>
                        <a:latin typeface="Century Gothic"/>
                        <a:ea typeface="Century Gothic"/>
                        <a:cs typeface="Century Gothic"/>
                        <a:sym typeface="Century Gothic"/>
                      </a:endParaRPr>
                    </a:p>
                  </p:txBody>
                </p:sp>
                <p:sp>
                  <p:nvSpPr>
                    <p:cNvPr id="171" name="Google Shape;171;p4"/>
                    <p:cNvSpPr txBox="1"/>
                    <p:nvPr/>
                  </p:nvSpPr>
                  <p:spPr>
                    <a:xfrm>
                      <a:off x="4739162"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AAG</a:t>
                      </a:r>
                      <a:endParaRPr sz="2000" b="1">
                        <a:solidFill>
                          <a:schemeClr val="lt1"/>
                        </a:solidFill>
                        <a:latin typeface="Century Gothic"/>
                        <a:ea typeface="Century Gothic"/>
                        <a:cs typeface="Century Gothic"/>
                        <a:sym typeface="Century Gothic"/>
                      </a:endParaRPr>
                    </a:p>
                  </p:txBody>
                </p:sp>
                <p:sp>
                  <p:nvSpPr>
                    <p:cNvPr id="172" name="Google Shape;172;p4"/>
                    <p:cNvSpPr txBox="1"/>
                    <p:nvPr/>
                  </p:nvSpPr>
                  <p:spPr>
                    <a:xfrm>
                      <a:off x="5443398"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GTA</a:t>
                      </a:r>
                      <a:endParaRPr sz="2000" b="1">
                        <a:solidFill>
                          <a:schemeClr val="lt1"/>
                        </a:solidFill>
                        <a:latin typeface="Century Gothic"/>
                        <a:ea typeface="Century Gothic"/>
                        <a:cs typeface="Century Gothic"/>
                        <a:sym typeface="Century Gothic"/>
                      </a:endParaRPr>
                    </a:p>
                  </p:txBody>
                </p:sp>
              </p:grpSp>
            </p:grpSp>
            <p:grpSp>
              <p:nvGrpSpPr>
                <p:cNvPr id="173" name="Google Shape;173;p4"/>
                <p:cNvGrpSpPr/>
                <p:nvPr/>
              </p:nvGrpSpPr>
              <p:grpSpPr>
                <a:xfrm>
                  <a:off x="2510905" y="1958819"/>
                  <a:ext cx="3691604" cy="408764"/>
                  <a:chOff x="2510905" y="1003491"/>
                  <a:chExt cx="3691604" cy="408764"/>
                </a:xfrm>
              </p:grpSpPr>
              <p:sp>
                <p:nvSpPr>
                  <p:cNvPr id="174" name="Google Shape;174;p4"/>
                  <p:cNvSpPr txBox="1"/>
                  <p:nvPr/>
                </p:nvSpPr>
                <p:spPr>
                  <a:xfrm>
                    <a:off x="2510905" y="1007349"/>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Tyr</a:t>
                    </a:r>
                    <a:endParaRPr sz="2000" b="1">
                      <a:solidFill>
                        <a:schemeClr val="lt1"/>
                      </a:solidFill>
                      <a:latin typeface="Century Gothic"/>
                      <a:ea typeface="Century Gothic"/>
                      <a:cs typeface="Century Gothic"/>
                      <a:sym typeface="Century Gothic"/>
                    </a:endParaRPr>
                  </a:p>
                </p:txBody>
              </p:sp>
              <p:sp>
                <p:nvSpPr>
                  <p:cNvPr id="175" name="Google Shape;175;p4"/>
                  <p:cNvSpPr txBox="1"/>
                  <p:nvPr/>
                </p:nvSpPr>
                <p:spPr>
                  <a:xfrm>
                    <a:off x="3274674"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His</a:t>
                    </a:r>
                    <a:endParaRPr sz="2000" b="1">
                      <a:solidFill>
                        <a:schemeClr val="lt1"/>
                      </a:solidFill>
                      <a:latin typeface="Century Gothic"/>
                      <a:ea typeface="Century Gothic"/>
                      <a:cs typeface="Century Gothic"/>
                      <a:sym typeface="Century Gothic"/>
                    </a:endParaRPr>
                  </a:p>
                </p:txBody>
              </p:sp>
              <p:sp>
                <p:nvSpPr>
                  <p:cNvPr id="176" name="Google Shape;176;p4"/>
                  <p:cNvSpPr txBox="1"/>
                  <p:nvPr/>
                </p:nvSpPr>
                <p:spPr>
                  <a:xfrm>
                    <a:off x="4004589"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Pro</a:t>
                    </a:r>
                    <a:endParaRPr sz="2000" b="1">
                      <a:solidFill>
                        <a:schemeClr val="lt1"/>
                      </a:solidFill>
                      <a:latin typeface="Century Gothic"/>
                      <a:ea typeface="Century Gothic"/>
                      <a:cs typeface="Century Gothic"/>
                      <a:sym typeface="Century Gothic"/>
                    </a:endParaRPr>
                  </a:p>
                </p:txBody>
              </p:sp>
              <p:sp>
                <p:nvSpPr>
                  <p:cNvPr id="177" name="Google Shape;177;p4"/>
                  <p:cNvSpPr txBox="1"/>
                  <p:nvPr/>
                </p:nvSpPr>
                <p:spPr>
                  <a:xfrm>
                    <a:off x="4739162"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Lys</a:t>
                    </a:r>
                    <a:endParaRPr sz="2000" b="1">
                      <a:solidFill>
                        <a:schemeClr val="lt1"/>
                      </a:solidFill>
                      <a:latin typeface="Century Gothic"/>
                      <a:ea typeface="Century Gothic"/>
                      <a:cs typeface="Century Gothic"/>
                      <a:sym typeface="Century Gothic"/>
                    </a:endParaRPr>
                  </a:p>
                </p:txBody>
              </p:sp>
              <p:sp>
                <p:nvSpPr>
                  <p:cNvPr id="178" name="Google Shape;178;p4"/>
                  <p:cNvSpPr txBox="1"/>
                  <p:nvPr/>
                </p:nvSpPr>
                <p:spPr>
                  <a:xfrm>
                    <a:off x="5443398"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Val</a:t>
                    </a:r>
                    <a:endParaRPr sz="2000" b="1">
                      <a:solidFill>
                        <a:schemeClr val="lt1"/>
                      </a:solidFill>
                      <a:latin typeface="Century Gothic"/>
                      <a:ea typeface="Century Gothic"/>
                      <a:cs typeface="Century Gothic"/>
                      <a:sym typeface="Century Gothic"/>
                    </a:endParaRPr>
                  </a:p>
                </p:txBody>
              </p:sp>
            </p:grpSp>
          </p:grpSp>
          <p:sp>
            <p:nvSpPr>
              <p:cNvPr id="179" name="Google Shape;179;p4"/>
              <p:cNvSpPr txBox="1"/>
              <p:nvPr/>
            </p:nvSpPr>
            <p:spPr>
              <a:xfrm>
                <a:off x="1848519" y="1658732"/>
                <a:ext cx="2129584" cy="320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Century Gothic"/>
                    <a:ea typeface="Century Gothic"/>
                    <a:cs typeface="Century Gothic"/>
                    <a:sym typeface="Century Gothic"/>
                  </a:rPr>
                  <a:t>Normal DNA</a:t>
                </a:r>
                <a:endParaRPr sz="2800" b="1" dirty="0">
                  <a:solidFill>
                    <a:schemeClr val="lt1"/>
                  </a:solidFill>
                  <a:latin typeface="Century Gothic"/>
                  <a:ea typeface="Century Gothic"/>
                  <a:cs typeface="Century Gothic"/>
                  <a:sym typeface="Century Gothic"/>
                </a:endParaRPr>
              </a:p>
            </p:txBody>
          </p:sp>
        </p:grpSp>
        <p:sp>
          <p:nvSpPr>
            <p:cNvPr id="180" name="Google Shape;180;p4"/>
            <p:cNvSpPr txBox="1"/>
            <p:nvPr/>
          </p:nvSpPr>
          <p:spPr>
            <a:xfrm>
              <a:off x="2192670" y="2574967"/>
              <a:ext cx="2129584" cy="320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entury Gothic"/>
                  <a:ea typeface="Century Gothic"/>
                  <a:cs typeface="Century Gothic"/>
                  <a:sym typeface="Century Gothic"/>
                </a:rPr>
                <a:t>Protein</a:t>
              </a:r>
              <a:endParaRPr sz="2800" b="1">
                <a:solidFill>
                  <a:schemeClr val="lt1"/>
                </a:solidFill>
                <a:latin typeface="Century Gothic"/>
                <a:ea typeface="Century Gothic"/>
                <a:cs typeface="Century Gothic"/>
                <a:sym typeface="Century Gothic"/>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p:nvPr/>
        </p:nvSpPr>
        <p:spPr>
          <a:xfrm>
            <a:off x="0" y="4254500"/>
            <a:ext cx="9144000" cy="2603837"/>
          </a:xfrm>
          <a:prstGeom prst="rect">
            <a:avLst/>
          </a:prstGeom>
          <a:solidFill>
            <a:srgbClr val="9966FF"/>
          </a:solidFill>
          <a:ln>
            <a:noFill/>
          </a:ln>
          <a:effectLst>
            <a:outerShdw blurRad="5080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Noto Sans Symbols"/>
              <a:buNone/>
            </a:pPr>
            <a:endParaRPr sz="2000">
              <a:solidFill>
                <a:schemeClr val="lt1"/>
              </a:solidFill>
              <a:latin typeface="Century Gothic"/>
              <a:ea typeface="Century Gothic"/>
              <a:cs typeface="Century Gothic"/>
              <a:sym typeface="Century Gothic"/>
            </a:endParaRPr>
          </a:p>
        </p:txBody>
      </p:sp>
      <p:sp>
        <p:nvSpPr>
          <p:cNvPr id="187" name="Google Shape;187;p5"/>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a:t>Small-Scale Mutations</a:t>
            </a:r>
            <a:endParaRPr sz="4400"/>
          </a:p>
        </p:txBody>
      </p:sp>
      <p:sp>
        <p:nvSpPr>
          <p:cNvPr id="188" name="Google Shape;188;p5"/>
          <p:cNvSpPr txBox="1">
            <a:spLocks noGrp="1"/>
          </p:cNvSpPr>
          <p:nvPr>
            <p:ph type="body" idx="1"/>
          </p:nvPr>
        </p:nvSpPr>
        <p:spPr>
          <a:xfrm>
            <a:off x="304800" y="2222287"/>
            <a:ext cx="8458199" cy="20322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514350" lvl="0" indent="-514350" algn="l" rtl="0">
              <a:spcBef>
                <a:spcPts val="0"/>
              </a:spcBef>
              <a:spcAft>
                <a:spcPts val="0"/>
              </a:spcAft>
              <a:buSzPts val="2400"/>
              <a:buFont typeface="Century Gothic"/>
              <a:buAutoNum type="arabicPeriod"/>
            </a:pPr>
            <a:r>
              <a:rPr lang="en-US" sz="2400" b="1" u="sng" dirty="0"/>
              <a:t>Substitution</a:t>
            </a:r>
            <a:r>
              <a:rPr lang="en-US" sz="2400" dirty="0"/>
              <a:t> (or a “point” mutation”)</a:t>
            </a:r>
            <a:endParaRPr sz="2400" dirty="0"/>
          </a:p>
          <a:p>
            <a:pPr marL="742950" lvl="1" indent="-285750" algn="l" rtl="0">
              <a:spcBef>
                <a:spcPts val="1000"/>
              </a:spcBef>
              <a:spcAft>
                <a:spcPts val="0"/>
              </a:spcAft>
              <a:buSzPts val="2000"/>
              <a:buChar char="🞆"/>
            </a:pPr>
            <a:r>
              <a:rPr lang="en-US" sz="2000" dirty="0"/>
              <a:t>Substitutions occur when a nucleotide is replaced with a different nucleotide in the DNA sequence </a:t>
            </a:r>
            <a:endParaRPr dirty="0"/>
          </a:p>
          <a:p>
            <a:pPr marL="742950" lvl="1" indent="-285750" algn="l" rtl="0">
              <a:spcBef>
                <a:spcPts val="1000"/>
              </a:spcBef>
              <a:spcAft>
                <a:spcPts val="0"/>
              </a:spcAft>
              <a:buSzPts val="2000"/>
              <a:buChar char="🞆"/>
            </a:pPr>
            <a:r>
              <a:rPr lang="en-US" sz="2000" dirty="0"/>
              <a:t>This type of mutation only affects the codon for a single amino acid </a:t>
            </a:r>
            <a:endParaRPr sz="2000" dirty="0"/>
          </a:p>
        </p:txBody>
      </p:sp>
      <p:grpSp>
        <p:nvGrpSpPr>
          <p:cNvPr id="189" name="Google Shape;189;p5"/>
          <p:cNvGrpSpPr/>
          <p:nvPr/>
        </p:nvGrpSpPr>
        <p:grpSpPr>
          <a:xfrm>
            <a:off x="1419010" y="4503744"/>
            <a:ext cx="6305980" cy="1965658"/>
            <a:chOff x="1717945" y="1657264"/>
            <a:chExt cx="5483665" cy="1383711"/>
          </a:xfrm>
        </p:grpSpPr>
        <p:grpSp>
          <p:nvGrpSpPr>
            <p:cNvPr id="190" name="Google Shape;190;p5"/>
            <p:cNvGrpSpPr/>
            <p:nvPr/>
          </p:nvGrpSpPr>
          <p:grpSpPr>
            <a:xfrm>
              <a:off x="1717945" y="1657264"/>
              <a:ext cx="5483665" cy="1383711"/>
              <a:chOff x="1717945" y="1657264"/>
              <a:chExt cx="5483665" cy="1383711"/>
            </a:xfrm>
          </p:grpSpPr>
          <p:grpSp>
            <p:nvGrpSpPr>
              <p:cNvPr id="191" name="Google Shape;191;p5"/>
              <p:cNvGrpSpPr/>
              <p:nvPr/>
            </p:nvGrpSpPr>
            <p:grpSpPr>
              <a:xfrm>
                <a:off x="3510006" y="1676883"/>
                <a:ext cx="3691604" cy="1364092"/>
                <a:chOff x="2510905" y="1003491"/>
                <a:chExt cx="3691604" cy="1364092"/>
              </a:xfrm>
            </p:grpSpPr>
            <p:grpSp>
              <p:nvGrpSpPr>
                <p:cNvPr id="192" name="Google Shape;192;p5"/>
                <p:cNvGrpSpPr/>
                <p:nvPr/>
              </p:nvGrpSpPr>
              <p:grpSpPr>
                <a:xfrm>
                  <a:off x="2510905" y="1003491"/>
                  <a:ext cx="3691604" cy="981999"/>
                  <a:chOff x="2510905" y="1003491"/>
                  <a:chExt cx="3691604" cy="981999"/>
                </a:xfrm>
              </p:grpSpPr>
              <p:grpSp>
                <p:nvGrpSpPr>
                  <p:cNvPr id="193" name="Google Shape;193;p5"/>
                  <p:cNvGrpSpPr/>
                  <p:nvPr/>
                </p:nvGrpSpPr>
                <p:grpSpPr>
                  <a:xfrm>
                    <a:off x="2648707" y="1372316"/>
                    <a:ext cx="3407818" cy="613175"/>
                    <a:chOff x="1182461" y="1372324"/>
                    <a:chExt cx="3407818" cy="613175"/>
                  </a:xfrm>
                </p:grpSpPr>
                <p:grpSp>
                  <p:nvGrpSpPr>
                    <p:cNvPr id="194" name="Google Shape;194;p5"/>
                    <p:cNvGrpSpPr/>
                    <p:nvPr/>
                  </p:nvGrpSpPr>
                  <p:grpSpPr>
                    <a:xfrm>
                      <a:off x="1182461" y="1372330"/>
                      <a:ext cx="510941" cy="613169"/>
                      <a:chOff x="1182461" y="1372330"/>
                      <a:chExt cx="510941" cy="423378"/>
                    </a:xfrm>
                  </p:grpSpPr>
                  <p:cxnSp>
                    <p:nvCxnSpPr>
                      <p:cNvPr id="195" name="Google Shape;195;p5"/>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196" name="Google Shape;196;p5"/>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197" name="Google Shape;197;p5"/>
                    <p:cNvGrpSpPr/>
                    <p:nvPr/>
                  </p:nvGrpSpPr>
                  <p:grpSpPr>
                    <a:xfrm>
                      <a:off x="1910614" y="1372328"/>
                      <a:ext cx="510941" cy="613169"/>
                      <a:chOff x="1182461" y="1372330"/>
                      <a:chExt cx="510941" cy="423378"/>
                    </a:xfrm>
                  </p:grpSpPr>
                  <p:cxnSp>
                    <p:nvCxnSpPr>
                      <p:cNvPr id="198" name="Google Shape;198;p5"/>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199" name="Google Shape;199;p5"/>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200" name="Google Shape;200;p5"/>
                    <p:cNvGrpSpPr/>
                    <p:nvPr/>
                  </p:nvGrpSpPr>
                  <p:grpSpPr>
                    <a:xfrm>
                      <a:off x="2648706" y="1372326"/>
                      <a:ext cx="510941" cy="613169"/>
                      <a:chOff x="1182461" y="1372330"/>
                      <a:chExt cx="510941" cy="423378"/>
                    </a:xfrm>
                  </p:grpSpPr>
                  <p:cxnSp>
                    <p:nvCxnSpPr>
                      <p:cNvPr id="201" name="Google Shape;201;p5"/>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202" name="Google Shape;202;p5"/>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203" name="Google Shape;203;p5"/>
                    <p:cNvGrpSpPr/>
                    <p:nvPr/>
                  </p:nvGrpSpPr>
                  <p:grpSpPr>
                    <a:xfrm>
                      <a:off x="3378621" y="1372330"/>
                      <a:ext cx="510941" cy="613169"/>
                      <a:chOff x="1182461" y="1372330"/>
                      <a:chExt cx="510941" cy="423378"/>
                    </a:xfrm>
                  </p:grpSpPr>
                  <p:cxnSp>
                    <p:nvCxnSpPr>
                      <p:cNvPr id="204" name="Google Shape;204;p5"/>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205" name="Google Shape;205;p5"/>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206" name="Google Shape;206;p5"/>
                    <p:cNvGrpSpPr/>
                    <p:nvPr/>
                  </p:nvGrpSpPr>
                  <p:grpSpPr>
                    <a:xfrm>
                      <a:off x="4079338" y="1372324"/>
                      <a:ext cx="510941" cy="613169"/>
                      <a:chOff x="1182461" y="1372330"/>
                      <a:chExt cx="510941" cy="423378"/>
                    </a:xfrm>
                  </p:grpSpPr>
                  <p:cxnSp>
                    <p:nvCxnSpPr>
                      <p:cNvPr id="207" name="Google Shape;207;p5"/>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208" name="Google Shape;208;p5"/>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grpSp>
                <p:nvGrpSpPr>
                  <p:cNvPr id="209" name="Google Shape;209;p5"/>
                  <p:cNvGrpSpPr/>
                  <p:nvPr/>
                </p:nvGrpSpPr>
                <p:grpSpPr>
                  <a:xfrm>
                    <a:off x="2510905" y="1003491"/>
                    <a:ext cx="3691604" cy="408764"/>
                    <a:chOff x="2510905" y="1003491"/>
                    <a:chExt cx="3691604" cy="408764"/>
                  </a:xfrm>
                </p:grpSpPr>
                <p:sp>
                  <p:nvSpPr>
                    <p:cNvPr id="210" name="Google Shape;210;p5"/>
                    <p:cNvSpPr txBox="1"/>
                    <p:nvPr/>
                  </p:nvSpPr>
                  <p:spPr>
                    <a:xfrm>
                      <a:off x="2510905" y="1007349"/>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TAT</a:t>
                      </a:r>
                      <a:endParaRPr sz="2000" b="1">
                        <a:solidFill>
                          <a:schemeClr val="lt1"/>
                        </a:solidFill>
                        <a:latin typeface="Century Gothic"/>
                        <a:ea typeface="Century Gothic"/>
                        <a:cs typeface="Century Gothic"/>
                        <a:sym typeface="Century Gothic"/>
                      </a:endParaRPr>
                    </a:p>
                  </p:txBody>
                </p:sp>
                <p:sp>
                  <p:nvSpPr>
                    <p:cNvPr id="211" name="Google Shape;211;p5"/>
                    <p:cNvSpPr txBox="1"/>
                    <p:nvPr/>
                  </p:nvSpPr>
                  <p:spPr>
                    <a:xfrm>
                      <a:off x="3274674"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CAT</a:t>
                      </a:r>
                      <a:endParaRPr sz="2000" b="1">
                        <a:solidFill>
                          <a:schemeClr val="lt1"/>
                        </a:solidFill>
                        <a:latin typeface="Century Gothic"/>
                        <a:ea typeface="Century Gothic"/>
                        <a:cs typeface="Century Gothic"/>
                        <a:sym typeface="Century Gothic"/>
                      </a:endParaRPr>
                    </a:p>
                  </p:txBody>
                </p:sp>
                <p:sp>
                  <p:nvSpPr>
                    <p:cNvPr id="212" name="Google Shape;212;p5"/>
                    <p:cNvSpPr txBox="1"/>
                    <p:nvPr/>
                  </p:nvSpPr>
                  <p:spPr>
                    <a:xfrm>
                      <a:off x="4004589"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C</a:t>
                      </a:r>
                      <a:r>
                        <a:rPr lang="en-US" sz="2000" b="1">
                          <a:solidFill>
                            <a:srgbClr val="FF0000"/>
                          </a:solidFill>
                          <a:latin typeface="Century Gothic"/>
                          <a:ea typeface="Century Gothic"/>
                          <a:cs typeface="Century Gothic"/>
                          <a:sym typeface="Century Gothic"/>
                        </a:rPr>
                        <a:t>G</a:t>
                      </a:r>
                      <a:r>
                        <a:rPr lang="en-US" sz="2000" b="1">
                          <a:solidFill>
                            <a:srgbClr val="000000"/>
                          </a:solidFill>
                          <a:latin typeface="Century Gothic"/>
                          <a:ea typeface="Century Gothic"/>
                          <a:cs typeface="Century Gothic"/>
                          <a:sym typeface="Century Gothic"/>
                        </a:rPr>
                        <a:t>T</a:t>
                      </a:r>
                      <a:endParaRPr sz="2000" b="1">
                        <a:solidFill>
                          <a:srgbClr val="000000"/>
                        </a:solidFill>
                        <a:latin typeface="Century Gothic"/>
                        <a:ea typeface="Century Gothic"/>
                        <a:cs typeface="Century Gothic"/>
                        <a:sym typeface="Century Gothic"/>
                      </a:endParaRPr>
                    </a:p>
                  </p:txBody>
                </p:sp>
                <p:sp>
                  <p:nvSpPr>
                    <p:cNvPr id="213" name="Google Shape;213;p5"/>
                    <p:cNvSpPr txBox="1"/>
                    <p:nvPr/>
                  </p:nvSpPr>
                  <p:spPr>
                    <a:xfrm>
                      <a:off x="4739162"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AAG</a:t>
                      </a:r>
                      <a:endParaRPr sz="2000" b="1">
                        <a:solidFill>
                          <a:schemeClr val="lt1"/>
                        </a:solidFill>
                        <a:latin typeface="Century Gothic"/>
                        <a:ea typeface="Century Gothic"/>
                        <a:cs typeface="Century Gothic"/>
                        <a:sym typeface="Century Gothic"/>
                      </a:endParaRPr>
                    </a:p>
                  </p:txBody>
                </p:sp>
                <p:sp>
                  <p:nvSpPr>
                    <p:cNvPr id="214" name="Google Shape;214;p5"/>
                    <p:cNvSpPr txBox="1"/>
                    <p:nvPr/>
                  </p:nvSpPr>
                  <p:spPr>
                    <a:xfrm>
                      <a:off x="5443398"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GTA</a:t>
                      </a:r>
                      <a:endParaRPr sz="2000" b="1">
                        <a:solidFill>
                          <a:schemeClr val="lt1"/>
                        </a:solidFill>
                        <a:latin typeface="Century Gothic"/>
                        <a:ea typeface="Century Gothic"/>
                        <a:cs typeface="Century Gothic"/>
                        <a:sym typeface="Century Gothic"/>
                      </a:endParaRPr>
                    </a:p>
                  </p:txBody>
                </p:sp>
              </p:grpSp>
            </p:grpSp>
            <p:grpSp>
              <p:nvGrpSpPr>
                <p:cNvPr id="215" name="Google Shape;215;p5"/>
                <p:cNvGrpSpPr/>
                <p:nvPr/>
              </p:nvGrpSpPr>
              <p:grpSpPr>
                <a:xfrm>
                  <a:off x="2510905" y="1958819"/>
                  <a:ext cx="3691604" cy="408764"/>
                  <a:chOff x="2510905" y="1003491"/>
                  <a:chExt cx="3691604" cy="408764"/>
                </a:xfrm>
              </p:grpSpPr>
              <p:sp>
                <p:nvSpPr>
                  <p:cNvPr id="216" name="Google Shape;216;p5"/>
                  <p:cNvSpPr txBox="1"/>
                  <p:nvPr/>
                </p:nvSpPr>
                <p:spPr>
                  <a:xfrm>
                    <a:off x="2510905" y="1007349"/>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Tyr</a:t>
                    </a:r>
                    <a:endParaRPr sz="2000" b="1">
                      <a:solidFill>
                        <a:schemeClr val="lt1"/>
                      </a:solidFill>
                      <a:latin typeface="Century Gothic"/>
                      <a:ea typeface="Century Gothic"/>
                      <a:cs typeface="Century Gothic"/>
                      <a:sym typeface="Century Gothic"/>
                    </a:endParaRPr>
                  </a:p>
                </p:txBody>
              </p:sp>
              <p:sp>
                <p:nvSpPr>
                  <p:cNvPr id="217" name="Google Shape;217;p5"/>
                  <p:cNvSpPr txBox="1"/>
                  <p:nvPr/>
                </p:nvSpPr>
                <p:spPr>
                  <a:xfrm>
                    <a:off x="3274674"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His</a:t>
                    </a:r>
                    <a:endParaRPr sz="2000" b="1">
                      <a:solidFill>
                        <a:schemeClr val="lt1"/>
                      </a:solidFill>
                      <a:latin typeface="Century Gothic"/>
                      <a:ea typeface="Century Gothic"/>
                      <a:cs typeface="Century Gothic"/>
                      <a:sym typeface="Century Gothic"/>
                    </a:endParaRPr>
                  </a:p>
                </p:txBody>
              </p:sp>
              <p:sp>
                <p:nvSpPr>
                  <p:cNvPr id="218" name="Google Shape;218;p5"/>
                  <p:cNvSpPr txBox="1"/>
                  <p:nvPr/>
                </p:nvSpPr>
                <p:spPr>
                  <a:xfrm>
                    <a:off x="4004589"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Century Gothic"/>
                        <a:ea typeface="Century Gothic"/>
                        <a:cs typeface="Century Gothic"/>
                        <a:sym typeface="Century Gothic"/>
                      </a:rPr>
                      <a:t>ARG</a:t>
                    </a:r>
                    <a:endParaRPr sz="2000" b="1">
                      <a:solidFill>
                        <a:srgbClr val="FF0000"/>
                      </a:solidFill>
                      <a:latin typeface="Century Gothic"/>
                      <a:ea typeface="Century Gothic"/>
                      <a:cs typeface="Century Gothic"/>
                      <a:sym typeface="Century Gothic"/>
                    </a:endParaRPr>
                  </a:p>
                </p:txBody>
              </p:sp>
              <p:sp>
                <p:nvSpPr>
                  <p:cNvPr id="219" name="Google Shape;219;p5"/>
                  <p:cNvSpPr txBox="1"/>
                  <p:nvPr/>
                </p:nvSpPr>
                <p:spPr>
                  <a:xfrm>
                    <a:off x="4739162"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Lys</a:t>
                    </a:r>
                    <a:endParaRPr sz="2000" b="1">
                      <a:solidFill>
                        <a:schemeClr val="lt1"/>
                      </a:solidFill>
                      <a:latin typeface="Century Gothic"/>
                      <a:ea typeface="Century Gothic"/>
                      <a:cs typeface="Century Gothic"/>
                      <a:sym typeface="Century Gothic"/>
                    </a:endParaRPr>
                  </a:p>
                </p:txBody>
              </p:sp>
              <p:sp>
                <p:nvSpPr>
                  <p:cNvPr id="220" name="Google Shape;220;p5"/>
                  <p:cNvSpPr txBox="1"/>
                  <p:nvPr/>
                </p:nvSpPr>
                <p:spPr>
                  <a:xfrm>
                    <a:off x="5443398"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Val</a:t>
                    </a:r>
                    <a:endParaRPr sz="2000" b="1">
                      <a:solidFill>
                        <a:schemeClr val="lt1"/>
                      </a:solidFill>
                      <a:latin typeface="Century Gothic"/>
                      <a:ea typeface="Century Gothic"/>
                      <a:cs typeface="Century Gothic"/>
                      <a:sym typeface="Century Gothic"/>
                    </a:endParaRPr>
                  </a:p>
                </p:txBody>
              </p:sp>
            </p:grpSp>
          </p:grpSp>
          <p:sp>
            <p:nvSpPr>
              <p:cNvPr id="221" name="Google Shape;221;p5"/>
              <p:cNvSpPr txBox="1"/>
              <p:nvPr/>
            </p:nvSpPr>
            <p:spPr>
              <a:xfrm>
                <a:off x="1717945" y="1657264"/>
                <a:ext cx="2129584" cy="368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entury Gothic"/>
                    <a:ea typeface="Century Gothic"/>
                    <a:cs typeface="Century Gothic"/>
                    <a:sym typeface="Century Gothic"/>
                  </a:rPr>
                  <a:t>Substitution</a:t>
                </a:r>
                <a:endParaRPr sz="2800" b="1">
                  <a:solidFill>
                    <a:schemeClr val="lt1"/>
                  </a:solidFill>
                  <a:latin typeface="Century Gothic"/>
                  <a:ea typeface="Century Gothic"/>
                  <a:cs typeface="Century Gothic"/>
                  <a:sym typeface="Century Gothic"/>
                </a:endParaRPr>
              </a:p>
            </p:txBody>
          </p:sp>
        </p:grpSp>
        <p:sp>
          <p:nvSpPr>
            <p:cNvPr id="222" name="Google Shape;222;p5"/>
            <p:cNvSpPr txBox="1"/>
            <p:nvPr/>
          </p:nvSpPr>
          <p:spPr>
            <a:xfrm>
              <a:off x="1954609" y="2586045"/>
              <a:ext cx="2129584" cy="368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entury Gothic"/>
                  <a:ea typeface="Century Gothic"/>
                  <a:cs typeface="Century Gothic"/>
                  <a:sym typeface="Century Gothic"/>
                </a:rPr>
                <a:t>Protein</a:t>
              </a:r>
              <a:endParaRPr sz="2800" b="1">
                <a:solidFill>
                  <a:schemeClr val="lt1"/>
                </a:solidFill>
                <a:latin typeface="Century Gothic"/>
                <a:ea typeface="Century Gothic"/>
                <a:cs typeface="Century Gothic"/>
                <a:sym typeface="Century Gothic"/>
              </a:endParaRPr>
            </a:p>
          </p:txBody>
        </p:sp>
      </p:grpSp>
      <p:sp>
        <p:nvSpPr>
          <p:cNvPr id="223" name="Google Shape;223;p5"/>
          <p:cNvSpPr txBox="1"/>
          <p:nvPr/>
        </p:nvSpPr>
        <p:spPr>
          <a:xfrm>
            <a:off x="6852045" y="401532"/>
            <a:ext cx="1910954" cy="1277956"/>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marR="0" lvl="0" indent="0" algn="r" rtl="0">
              <a:spcBef>
                <a:spcPts val="0"/>
              </a:spcBef>
              <a:spcAft>
                <a:spcPts val="0"/>
              </a:spcAft>
              <a:buClr>
                <a:schemeClr val="accent1"/>
              </a:buClr>
              <a:buSzPts val="8000"/>
              <a:buFont typeface="Noto Sans Symbols"/>
              <a:buNone/>
            </a:pPr>
            <a:r>
              <a:rPr lang="en-US" sz="8000">
                <a:solidFill>
                  <a:srgbClr val="FFFF99"/>
                </a:solidFill>
                <a:latin typeface="Century Gothic"/>
                <a:ea typeface="Century Gothic"/>
                <a:cs typeface="Century Gothic"/>
                <a:sym typeface="Century Gothic"/>
              </a:rPr>
              <a:t>#1</a:t>
            </a:r>
            <a:endParaRPr sz="8000">
              <a:solidFill>
                <a:srgbClr val="FFFF99"/>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6"/>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a:t>Small-Scale Mutations</a:t>
            </a:r>
            <a:endParaRPr sz="4400"/>
          </a:p>
        </p:txBody>
      </p:sp>
      <p:sp>
        <p:nvSpPr>
          <p:cNvPr id="230" name="Google Shape;230;p6"/>
          <p:cNvSpPr txBox="1">
            <a:spLocks noGrp="1"/>
          </p:cNvSpPr>
          <p:nvPr>
            <p:ph type="body" idx="1"/>
          </p:nvPr>
        </p:nvSpPr>
        <p:spPr>
          <a:xfrm>
            <a:off x="304801" y="2222287"/>
            <a:ext cx="8610600" cy="216789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514350" lvl="0" indent="-514350" algn="l" rtl="0">
              <a:spcBef>
                <a:spcPts val="0"/>
              </a:spcBef>
              <a:spcAft>
                <a:spcPts val="0"/>
              </a:spcAft>
              <a:buSzPts val="2400"/>
              <a:buFont typeface="Century Gothic"/>
              <a:buAutoNum type="arabicPeriod" startAt="2"/>
            </a:pPr>
            <a:r>
              <a:rPr lang="en-US" sz="2400" b="1" u="sng" dirty="0"/>
              <a:t>Deletion</a:t>
            </a:r>
            <a:r>
              <a:rPr lang="en-US" sz="2400" dirty="0"/>
              <a:t> (a “frameshift” mutation)</a:t>
            </a:r>
            <a:endParaRPr sz="2400" dirty="0"/>
          </a:p>
          <a:p>
            <a:pPr marL="914400" lvl="1" indent="-514350" algn="l" rtl="0">
              <a:spcBef>
                <a:spcPts val="1000"/>
              </a:spcBef>
              <a:spcAft>
                <a:spcPts val="0"/>
              </a:spcAft>
              <a:buSzPts val="2000"/>
              <a:buChar char="🞆"/>
            </a:pPr>
            <a:r>
              <a:rPr lang="en-US" sz="2000" dirty="0"/>
              <a:t>Deletion is the removal of a nucleotide from the DNA sequence </a:t>
            </a:r>
            <a:endParaRPr dirty="0"/>
          </a:p>
          <a:p>
            <a:pPr marL="914400" lvl="1" indent="-514350" algn="l" rtl="0">
              <a:spcBef>
                <a:spcPts val="1000"/>
              </a:spcBef>
              <a:spcAft>
                <a:spcPts val="0"/>
              </a:spcAft>
              <a:buSzPts val="2000"/>
              <a:buChar char="🞆"/>
            </a:pPr>
            <a:r>
              <a:rPr lang="en-US" sz="2000" dirty="0"/>
              <a:t>Removal of even a single nucleotide from a gene alters every codon after the mutation </a:t>
            </a:r>
            <a:endParaRPr sz="2000" dirty="0"/>
          </a:p>
        </p:txBody>
      </p:sp>
      <p:sp>
        <p:nvSpPr>
          <p:cNvPr id="231" name="Google Shape;231;p6"/>
          <p:cNvSpPr txBox="1"/>
          <p:nvPr/>
        </p:nvSpPr>
        <p:spPr>
          <a:xfrm>
            <a:off x="0" y="4254500"/>
            <a:ext cx="9144000" cy="2603837"/>
          </a:xfrm>
          <a:prstGeom prst="rect">
            <a:avLst/>
          </a:prstGeom>
          <a:solidFill>
            <a:srgbClr val="9966FF"/>
          </a:solidFill>
          <a:ln>
            <a:noFill/>
          </a:ln>
          <a:effectLst>
            <a:outerShdw blurRad="5080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Noto Sans Symbols"/>
              <a:buNone/>
            </a:pPr>
            <a:endParaRPr sz="2000">
              <a:solidFill>
                <a:schemeClr val="lt1"/>
              </a:solidFill>
              <a:latin typeface="Century Gothic"/>
              <a:ea typeface="Century Gothic"/>
              <a:cs typeface="Century Gothic"/>
              <a:sym typeface="Century Gothic"/>
            </a:endParaRPr>
          </a:p>
        </p:txBody>
      </p:sp>
      <p:grpSp>
        <p:nvGrpSpPr>
          <p:cNvPr id="232" name="Google Shape;232;p6"/>
          <p:cNvGrpSpPr/>
          <p:nvPr/>
        </p:nvGrpSpPr>
        <p:grpSpPr>
          <a:xfrm>
            <a:off x="1442682" y="4567704"/>
            <a:ext cx="6027647" cy="2104865"/>
            <a:chOff x="1868575" y="1617945"/>
            <a:chExt cx="5333035" cy="1476721"/>
          </a:xfrm>
        </p:grpSpPr>
        <p:grpSp>
          <p:nvGrpSpPr>
            <p:cNvPr id="233" name="Google Shape;233;p6"/>
            <p:cNvGrpSpPr/>
            <p:nvPr/>
          </p:nvGrpSpPr>
          <p:grpSpPr>
            <a:xfrm>
              <a:off x="1868575" y="1617945"/>
              <a:ext cx="5333035" cy="1423030"/>
              <a:chOff x="1868575" y="1617945"/>
              <a:chExt cx="5333035" cy="1423030"/>
            </a:xfrm>
          </p:grpSpPr>
          <p:grpSp>
            <p:nvGrpSpPr>
              <p:cNvPr id="234" name="Google Shape;234;p6"/>
              <p:cNvGrpSpPr/>
              <p:nvPr/>
            </p:nvGrpSpPr>
            <p:grpSpPr>
              <a:xfrm>
                <a:off x="3510006" y="1676883"/>
                <a:ext cx="3691604" cy="1364092"/>
                <a:chOff x="2510905" y="1003491"/>
                <a:chExt cx="3691604" cy="1364092"/>
              </a:xfrm>
            </p:grpSpPr>
            <p:grpSp>
              <p:nvGrpSpPr>
                <p:cNvPr id="235" name="Google Shape;235;p6"/>
                <p:cNvGrpSpPr/>
                <p:nvPr/>
              </p:nvGrpSpPr>
              <p:grpSpPr>
                <a:xfrm>
                  <a:off x="2510905" y="1003491"/>
                  <a:ext cx="3589418" cy="981999"/>
                  <a:chOff x="2510905" y="1003491"/>
                  <a:chExt cx="3589418" cy="981999"/>
                </a:xfrm>
              </p:grpSpPr>
              <p:grpSp>
                <p:nvGrpSpPr>
                  <p:cNvPr id="236" name="Google Shape;236;p6"/>
                  <p:cNvGrpSpPr/>
                  <p:nvPr/>
                </p:nvGrpSpPr>
                <p:grpSpPr>
                  <a:xfrm>
                    <a:off x="2648707" y="1372316"/>
                    <a:ext cx="3407818" cy="613175"/>
                    <a:chOff x="1182461" y="1372324"/>
                    <a:chExt cx="3407818" cy="613175"/>
                  </a:xfrm>
                </p:grpSpPr>
                <p:grpSp>
                  <p:nvGrpSpPr>
                    <p:cNvPr id="237" name="Google Shape;237;p6"/>
                    <p:cNvGrpSpPr/>
                    <p:nvPr/>
                  </p:nvGrpSpPr>
                  <p:grpSpPr>
                    <a:xfrm>
                      <a:off x="1182461" y="1372330"/>
                      <a:ext cx="510941" cy="613169"/>
                      <a:chOff x="1182461" y="1372330"/>
                      <a:chExt cx="510941" cy="423378"/>
                    </a:xfrm>
                  </p:grpSpPr>
                  <p:cxnSp>
                    <p:nvCxnSpPr>
                      <p:cNvPr id="238" name="Google Shape;238;p6"/>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239" name="Google Shape;239;p6"/>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240" name="Google Shape;240;p6"/>
                    <p:cNvGrpSpPr/>
                    <p:nvPr/>
                  </p:nvGrpSpPr>
                  <p:grpSpPr>
                    <a:xfrm>
                      <a:off x="1910614" y="1372328"/>
                      <a:ext cx="510941" cy="613169"/>
                      <a:chOff x="1182461" y="1372330"/>
                      <a:chExt cx="510941" cy="423378"/>
                    </a:xfrm>
                  </p:grpSpPr>
                  <p:cxnSp>
                    <p:nvCxnSpPr>
                      <p:cNvPr id="241" name="Google Shape;241;p6"/>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242" name="Google Shape;242;p6"/>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243" name="Google Shape;243;p6"/>
                    <p:cNvGrpSpPr/>
                    <p:nvPr/>
                  </p:nvGrpSpPr>
                  <p:grpSpPr>
                    <a:xfrm>
                      <a:off x="2648706" y="1372326"/>
                      <a:ext cx="510941" cy="613169"/>
                      <a:chOff x="1182461" y="1372330"/>
                      <a:chExt cx="510941" cy="423378"/>
                    </a:xfrm>
                  </p:grpSpPr>
                  <p:cxnSp>
                    <p:nvCxnSpPr>
                      <p:cNvPr id="244" name="Google Shape;244;p6"/>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245" name="Google Shape;245;p6"/>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246" name="Google Shape;246;p6"/>
                    <p:cNvGrpSpPr/>
                    <p:nvPr/>
                  </p:nvGrpSpPr>
                  <p:grpSpPr>
                    <a:xfrm>
                      <a:off x="3378621" y="1372330"/>
                      <a:ext cx="510941" cy="613169"/>
                      <a:chOff x="1182461" y="1372330"/>
                      <a:chExt cx="510941" cy="423378"/>
                    </a:xfrm>
                  </p:grpSpPr>
                  <p:cxnSp>
                    <p:nvCxnSpPr>
                      <p:cNvPr id="247" name="Google Shape;247;p6"/>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248" name="Google Shape;248;p6"/>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249" name="Google Shape;249;p6"/>
                    <p:cNvGrpSpPr/>
                    <p:nvPr/>
                  </p:nvGrpSpPr>
                  <p:grpSpPr>
                    <a:xfrm>
                      <a:off x="4079338" y="1372324"/>
                      <a:ext cx="510941" cy="613169"/>
                      <a:chOff x="1182461" y="1372330"/>
                      <a:chExt cx="510941" cy="423378"/>
                    </a:xfrm>
                  </p:grpSpPr>
                  <p:cxnSp>
                    <p:nvCxnSpPr>
                      <p:cNvPr id="250" name="Google Shape;250;p6"/>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251" name="Google Shape;251;p6"/>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grpSp>
                <p:nvGrpSpPr>
                  <p:cNvPr id="252" name="Google Shape;252;p6"/>
                  <p:cNvGrpSpPr/>
                  <p:nvPr/>
                </p:nvGrpSpPr>
                <p:grpSpPr>
                  <a:xfrm>
                    <a:off x="2510905" y="1003491"/>
                    <a:ext cx="3589418" cy="408764"/>
                    <a:chOff x="2510905" y="1003491"/>
                    <a:chExt cx="3589418" cy="408764"/>
                  </a:xfrm>
                </p:grpSpPr>
                <p:sp>
                  <p:nvSpPr>
                    <p:cNvPr id="253" name="Google Shape;253;p6"/>
                    <p:cNvSpPr txBox="1"/>
                    <p:nvPr/>
                  </p:nvSpPr>
                  <p:spPr>
                    <a:xfrm>
                      <a:off x="2510905" y="1007349"/>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TAT</a:t>
                      </a:r>
                      <a:endParaRPr sz="2000" b="1">
                        <a:solidFill>
                          <a:schemeClr val="lt1"/>
                        </a:solidFill>
                        <a:latin typeface="Century Gothic"/>
                        <a:ea typeface="Century Gothic"/>
                        <a:cs typeface="Century Gothic"/>
                        <a:sym typeface="Century Gothic"/>
                      </a:endParaRPr>
                    </a:p>
                  </p:txBody>
                </p:sp>
                <p:sp>
                  <p:nvSpPr>
                    <p:cNvPr id="254" name="Google Shape;254;p6"/>
                    <p:cNvSpPr txBox="1"/>
                    <p:nvPr/>
                  </p:nvSpPr>
                  <p:spPr>
                    <a:xfrm>
                      <a:off x="3274674"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C</a:t>
                      </a:r>
                      <a:r>
                        <a:rPr lang="en-US" sz="2000" b="1">
                          <a:solidFill>
                            <a:srgbClr val="FF0000"/>
                          </a:solidFill>
                          <a:latin typeface="Century Gothic"/>
                          <a:ea typeface="Century Gothic"/>
                          <a:cs typeface="Century Gothic"/>
                          <a:sym typeface="Century Gothic"/>
                        </a:rPr>
                        <a:t>_</a:t>
                      </a:r>
                      <a:r>
                        <a:rPr lang="en-US" sz="2000" b="1">
                          <a:solidFill>
                            <a:srgbClr val="000000"/>
                          </a:solidFill>
                          <a:latin typeface="Century Gothic"/>
                          <a:ea typeface="Century Gothic"/>
                          <a:cs typeface="Century Gothic"/>
                          <a:sym typeface="Century Gothic"/>
                        </a:rPr>
                        <a:t>TC</a:t>
                      </a:r>
                      <a:endParaRPr sz="2000" b="1">
                        <a:solidFill>
                          <a:srgbClr val="000000"/>
                        </a:solidFill>
                        <a:latin typeface="Century Gothic"/>
                        <a:ea typeface="Century Gothic"/>
                        <a:cs typeface="Century Gothic"/>
                        <a:sym typeface="Century Gothic"/>
                      </a:endParaRPr>
                    </a:p>
                  </p:txBody>
                </p:sp>
                <p:sp>
                  <p:nvSpPr>
                    <p:cNvPr id="255" name="Google Shape;255;p6"/>
                    <p:cNvSpPr txBox="1"/>
                    <p:nvPr/>
                  </p:nvSpPr>
                  <p:spPr>
                    <a:xfrm>
                      <a:off x="4004589"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C</a:t>
                      </a:r>
                      <a:r>
                        <a:rPr lang="en-US" sz="2000" b="1">
                          <a:solidFill>
                            <a:srgbClr val="000000"/>
                          </a:solidFill>
                          <a:latin typeface="Century Gothic"/>
                          <a:ea typeface="Century Gothic"/>
                          <a:cs typeface="Century Gothic"/>
                          <a:sym typeface="Century Gothic"/>
                        </a:rPr>
                        <a:t>TA</a:t>
                      </a:r>
                      <a:endParaRPr sz="2000" b="1">
                        <a:solidFill>
                          <a:srgbClr val="000000"/>
                        </a:solidFill>
                        <a:latin typeface="Century Gothic"/>
                        <a:ea typeface="Century Gothic"/>
                        <a:cs typeface="Century Gothic"/>
                        <a:sym typeface="Century Gothic"/>
                      </a:endParaRPr>
                    </a:p>
                  </p:txBody>
                </p:sp>
                <p:sp>
                  <p:nvSpPr>
                    <p:cNvPr id="256" name="Google Shape;256;p6"/>
                    <p:cNvSpPr txBox="1"/>
                    <p:nvPr/>
                  </p:nvSpPr>
                  <p:spPr>
                    <a:xfrm>
                      <a:off x="4739162"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AAG</a:t>
                      </a:r>
                      <a:endParaRPr sz="2000" b="1">
                        <a:solidFill>
                          <a:schemeClr val="lt1"/>
                        </a:solidFill>
                        <a:latin typeface="Century Gothic"/>
                        <a:ea typeface="Century Gothic"/>
                        <a:cs typeface="Century Gothic"/>
                        <a:sym typeface="Century Gothic"/>
                      </a:endParaRPr>
                    </a:p>
                  </p:txBody>
                </p:sp>
                <p:sp>
                  <p:nvSpPr>
                    <p:cNvPr id="257" name="Google Shape;257;p6"/>
                    <p:cNvSpPr txBox="1"/>
                    <p:nvPr/>
                  </p:nvSpPr>
                  <p:spPr>
                    <a:xfrm>
                      <a:off x="5341212"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TA</a:t>
                      </a:r>
                      <a:endParaRPr sz="2000" b="1">
                        <a:solidFill>
                          <a:schemeClr val="lt1"/>
                        </a:solidFill>
                        <a:latin typeface="Century Gothic"/>
                        <a:ea typeface="Century Gothic"/>
                        <a:cs typeface="Century Gothic"/>
                        <a:sym typeface="Century Gothic"/>
                      </a:endParaRPr>
                    </a:p>
                  </p:txBody>
                </p:sp>
              </p:grpSp>
            </p:grpSp>
            <p:grpSp>
              <p:nvGrpSpPr>
                <p:cNvPr id="258" name="Google Shape;258;p6"/>
                <p:cNvGrpSpPr/>
                <p:nvPr/>
              </p:nvGrpSpPr>
              <p:grpSpPr>
                <a:xfrm>
                  <a:off x="2510905" y="1958819"/>
                  <a:ext cx="3691604" cy="408764"/>
                  <a:chOff x="2510905" y="1003491"/>
                  <a:chExt cx="3691604" cy="408764"/>
                </a:xfrm>
              </p:grpSpPr>
              <p:sp>
                <p:nvSpPr>
                  <p:cNvPr id="259" name="Google Shape;259;p6"/>
                  <p:cNvSpPr txBox="1"/>
                  <p:nvPr/>
                </p:nvSpPr>
                <p:spPr>
                  <a:xfrm>
                    <a:off x="2510905" y="1007349"/>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Tyr</a:t>
                    </a:r>
                    <a:endParaRPr sz="2000" b="1">
                      <a:solidFill>
                        <a:schemeClr val="lt1"/>
                      </a:solidFill>
                      <a:latin typeface="Century Gothic"/>
                      <a:ea typeface="Century Gothic"/>
                      <a:cs typeface="Century Gothic"/>
                      <a:sym typeface="Century Gothic"/>
                    </a:endParaRPr>
                  </a:p>
                </p:txBody>
              </p:sp>
              <p:sp>
                <p:nvSpPr>
                  <p:cNvPr id="260" name="Google Shape;260;p6"/>
                  <p:cNvSpPr txBox="1"/>
                  <p:nvPr/>
                </p:nvSpPr>
                <p:spPr>
                  <a:xfrm>
                    <a:off x="3274674"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Century Gothic"/>
                        <a:ea typeface="Century Gothic"/>
                        <a:cs typeface="Century Gothic"/>
                        <a:sym typeface="Century Gothic"/>
                      </a:rPr>
                      <a:t>Leu</a:t>
                    </a:r>
                    <a:endParaRPr sz="2000" b="1">
                      <a:solidFill>
                        <a:srgbClr val="FF0000"/>
                      </a:solidFill>
                      <a:latin typeface="Century Gothic"/>
                      <a:ea typeface="Century Gothic"/>
                      <a:cs typeface="Century Gothic"/>
                      <a:sym typeface="Century Gothic"/>
                    </a:endParaRPr>
                  </a:p>
                </p:txBody>
              </p:sp>
              <p:sp>
                <p:nvSpPr>
                  <p:cNvPr id="261" name="Google Shape;261;p6"/>
                  <p:cNvSpPr txBox="1"/>
                  <p:nvPr/>
                </p:nvSpPr>
                <p:spPr>
                  <a:xfrm>
                    <a:off x="4004589"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Century Gothic"/>
                        <a:ea typeface="Century Gothic"/>
                        <a:cs typeface="Century Gothic"/>
                        <a:sym typeface="Century Gothic"/>
                      </a:rPr>
                      <a:t>Leu</a:t>
                    </a:r>
                    <a:endParaRPr sz="2000" b="1">
                      <a:solidFill>
                        <a:srgbClr val="FF0000"/>
                      </a:solidFill>
                      <a:latin typeface="Century Gothic"/>
                      <a:ea typeface="Century Gothic"/>
                      <a:cs typeface="Century Gothic"/>
                      <a:sym typeface="Century Gothic"/>
                    </a:endParaRPr>
                  </a:p>
                </p:txBody>
              </p:sp>
              <p:sp>
                <p:nvSpPr>
                  <p:cNvPr id="262" name="Google Shape;262;p6"/>
                  <p:cNvSpPr txBox="1"/>
                  <p:nvPr/>
                </p:nvSpPr>
                <p:spPr>
                  <a:xfrm>
                    <a:off x="4739162"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Century Gothic"/>
                        <a:ea typeface="Century Gothic"/>
                        <a:cs typeface="Century Gothic"/>
                        <a:sym typeface="Century Gothic"/>
                      </a:rPr>
                      <a:t>Arg</a:t>
                    </a:r>
                    <a:endParaRPr sz="2000" b="1">
                      <a:solidFill>
                        <a:srgbClr val="FF0000"/>
                      </a:solidFill>
                      <a:latin typeface="Century Gothic"/>
                      <a:ea typeface="Century Gothic"/>
                      <a:cs typeface="Century Gothic"/>
                      <a:sym typeface="Century Gothic"/>
                    </a:endParaRPr>
                  </a:p>
                </p:txBody>
              </p:sp>
              <p:sp>
                <p:nvSpPr>
                  <p:cNvPr id="263" name="Google Shape;263;p6"/>
                  <p:cNvSpPr txBox="1"/>
                  <p:nvPr/>
                </p:nvSpPr>
                <p:spPr>
                  <a:xfrm>
                    <a:off x="5443398"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Century Gothic"/>
                        <a:ea typeface="Century Gothic"/>
                        <a:cs typeface="Century Gothic"/>
                        <a:sym typeface="Century Gothic"/>
                      </a:rPr>
                      <a:t>…</a:t>
                    </a:r>
                    <a:endParaRPr sz="2000" b="1">
                      <a:solidFill>
                        <a:srgbClr val="FF0000"/>
                      </a:solidFill>
                      <a:latin typeface="Century Gothic"/>
                      <a:ea typeface="Century Gothic"/>
                      <a:cs typeface="Century Gothic"/>
                      <a:sym typeface="Century Gothic"/>
                    </a:endParaRPr>
                  </a:p>
                </p:txBody>
              </p:sp>
            </p:grpSp>
          </p:grpSp>
          <p:sp>
            <p:nvSpPr>
              <p:cNvPr id="264" name="Google Shape;264;p6"/>
              <p:cNvSpPr txBox="1"/>
              <p:nvPr/>
            </p:nvSpPr>
            <p:spPr>
              <a:xfrm>
                <a:off x="1868575" y="1617945"/>
                <a:ext cx="21295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entury Gothic"/>
                    <a:ea typeface="Century Gothic"/>
                    <a:cs typeface="Century Gothic"/>
                    <a:sym typeface="Century Gothic"/>
                  </a:rPr>
                  <a:t>Deletion</a:t>
                </a:r>
                <a:endParaRPr sz="2800" b="1">
                  <a:solidFill>
                    <a:schemeClr val="lt1"/>
                  </a:solidFill>
                  <a:latin typeface="Century Gothic"/>
                  <a:ea typeface="Century Gothic"/>
                  <a:cs typeface="Century Gothic"/>
                  <a:sym typeface="Century Gothic"/>
                </a:endParaRPr>
              </a:p>
            </p:txBody>
          </p:sp>
        </p:grpSp>
        <p:sp>
          <p:nvSpPr>
            <p:cNvPr id="265" name="Google Shape;265;p6"/>
            <p:cNvSpPr txBox="1"/>
            <p:nvPr/>
          </p:nvSpPr>
          <p:spPr>
            <a:xfrm>
              <a:off x="1941577" y="2571446"/>
              <a:ext cx="21295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entury Gothic"/>
                  <a:ea typeface="Century Gothic"/>
                  <a:cs typeface="Century Gothic"/>
                  <a:sym typeface="Century Gothic"/>
                </a:rPr>
                <a:t>Protein</a:t>
              </a:r>
              <a:endParaRPr sz="2800" b="1">
                <a:solidFill>
                  <a:schemeClr val="lt1"/>
                </a:solidFill>
                <a:latin typeface="Century Gothic"/>
                <a:ea typeface="Century Gothic"/>
                <a:cs typeface="Century Gothic"/>
                <a:sym typeface="Century Gothic"/>
              </a:endParaRPr>
            </a:p>
          </p:txBody>
        </p:sp>
      </p:grpSp>
      <p:sp>
        <p:nvSpPr>
          <p:cNvPr id="266" name="Google Shape;266;p6"/>
          <p:cNvSpPr txBox="1"/>
          <p:nvPr/>
        </p:nvSpPr>
        <p:spPr>
          <a:xfrm>
            <a:off x="6852045" y="401532"/>
            <a:ext cx="1796009" cy="1277956"/>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marR="0" lvl="0" indent="0" algn="r" rtl="0">
              <a:spcBef>
                <a:spcPts val="0"/>
              </a:spcBef>
              <a:spcAft>
                <a:spcPts val="0"/>
              </a:spcAft>
              <a:buClr>
                <a:schemeClr val="accent1"/>
              </a:buClr>
              <a:buSzPts val="8000"/>
              <a:buFont typeface="Noto Sans Symbols"/>
              <a:buNone/>
            </a:pPr>
            <a:r>
              <a:rPr lang="en-US" sz="8000">
                <a:solidFill>
                  <a:srgbClr val="FFFF99"/>
                </a:solidFill>
                <a:latin typeface="Century Gothic"/>
                <a:ea typeface="Century Gothic"/>
                <a:cs typeface="Century Gothic"/>
                <a:sym typeface="Century Gothic"/>
              </a:rPr>
              <a:t>#2</a:t>
            </a:r>
            <a:endParaRPr sz="8000">
              <a:solidFill>
                <a:srgbClr val="FFFF99"/>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p:nvPr/>
        </p:nvSpPr>
        <p:spPr>
          <a:xfrm>
            <a:off x="0" y="4254500"/>
            <a:ext cx="9144000" cy="2603837"/>
          </a:xfrm>
          <a:prstGeom prst="rect">
            <a:avLst/>
          </a:prstGeom>
          <a:solidFill>
            <a:srgbClr val="9966FF"/>
          </a:solidFill>
          <a:ln>
            <a:noFill/>
          </a:ln>
          <a:effectLst>
            <a:outerShdw blurRad="5080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Noto Sans Symbols"/>
              <a:buNone/>
            </a:pPr>
            <a:endParaRPr sz="2000">
              <a:solidFill>
                <a:schemeClr val="lt1"/>
              </a:solidFill>
              <a:latin typeface="Century Gothic"/>
              <a:ea typeface="Century Gothic"/>
              <a:cs typeface="Century Gothic"/>
              <a:sym typeface="Century Gothic"/>
            </a:endParaRPr>
          </a:p>
        </p:txBody>
      </p:sp>
      <p:sp>
        <p:nvSpPr>
          <p:cNvPr id="273" name="Google Shape;273;p7"/>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a:t>Small-Scale Mutations</a:t>
            </a:r>
            <a:endParaRPr sz="4400"/>
          </a:p>
        </p:txBody>
      </p:sp>
      <p:sp>
        <p:nvSpPr>
          <p:cNvPr id="274" name="Google Shape;274;p7"/>
          <p:cNvSpPr txBox="1">
            <a:spLocks noGrp="1"/>
          </p:cNvSpPr>
          <p:nvPr>
            <p:ph type="body" idx="1"/>
          </p:nvPr>
        </p:nvSpPr>
        <p:spPr>
          <a:xfrm>
            <a:off x="279401" y="2286931"/>
            <a:ext cx="8636000" cy="183555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514350" lvl="0" indent="-514350" algn="l" rtl="0">
              <a:spcBef>
                <a:spcPts val="0"/>
              </a:spcBef>
              <a:spcAft>
                <a:spcPts val="0"/>
              </a:spcAft>
              <a:buSzPts val="2400"/>
              <a:buFont typeface="Century Gothic"/>
              <a:buAutoNum type="arabicPeriod" startAt="3"/>
            </a:pPr>
            <a:r>
              <a:rPr lang="en-US" sz="2400" b="1" u="sng" dirty="0"/>
              <a:t>Insertion</a:t>
            </a:r>
            <a:r>
              <a:rPr lang="en-US" sz="2400" dirty="0"/>
              <a:t> (a “frameshift” mutation)</a:t>
            </a:r>
            <a:endParaRPr sz="2400" dirty="0"/>
          </a:p>
          <a:p>
            <a:pPr marL="742950" lvl="1" indent="-285750" algn="l" rtl="0">
              <a:spcBef>
                <a:spcPts val="1000"/>
              </a:spcBef>
              <a:spcAft>
                <a:spcPts val="0"/>
              </a:spcAft>
              <a:buSzPts val="2000"/>
              <a:buChar char="🞆"/>
            </a:pPr>
            <a:r>
              <a:rPr lang="en-US" sz="2000" dirty="0"/>
              <a:t>Addition of a nucleotide to the DNA sequence </a:t>
            </a:r>
            <a:endParaRPr dirty="0"/>
          </a:p>
          <a:p>
            <a:pPr marL="742950" lvl="1" indent="-285750" algn="l" rtl="0">
              <a:spcBef>
                <a:spcPts val="1000"/>
              </a:spcBef>
              <a:spcAft>
                <a:spcPts val="0"/>
              </a:spcAft>
              <a:buSzPts val="2000"/>
              <a:buChar char="🞆"/>
            </a:pPr>
            <a:r>
              <a:rPr lang="en-US" sz="2000" dirty="0"/>
              <a:t>Addition of even a single nucleotide to a gene alters every codon after the mutation </a:t>
            </a:r>
            <a:endParaRPr sz="2000" dirty="0"/>
          </a:p>
        </p:txBody>
      </p:sp>
      <p:grpSp>
        <p:nvGrpSpPr>
          <p:cNvPr id="275" name="Google Shape;275;p7"/>
          <p:cNvGrpSpPr/>
          <p:nvPr/>
        </p:nvGrpSpPr>
        <p:grpSpPr>
          <a:xfrm>
            <a:off x="1506821" y="4578705"/>
            <a:ext cx="6468804" cy="2084741"/>
            <a:chOff x="1868575" y="1617945"/>
            <a:chExt cx="5835794" cy="1476721"/>
          </a:xfrm>
        </p:grpSpPr>
        <p:grpSp>
          <p:nvGrpSpPr>
            <p:cNvPr id="276" name="Google Shape;276;p7"/>
            <p:cNvGrpSpPr/>
            <p:nvPr/>
          </p:nvGrpSpPr>
          <p:grpSpPr>
            <a:xfrm>
              <a:off x="1868575" y="1617945"/>
              <a:ext cx="5333035" cy="1476721"/>
              <a:chOff x="1868575" y="1617945"/>
              <a:chExt cx="5333035" cy="1476721"/>
            </a:xfrm>
          </p:grpSpPr>
          <p:grpSp>
            <p:nvGrpSpPr>
              <p:cNvPr id="277" name="Google Shape;277;p7"/>
              <p:cNvGrpSpPr/>
              <p:nvPr/>
            </p:nvGrpSpPr>
            <p:grpSpPr>
              <a:xfrm>
                <a:off x="1868575" y="1617945"/>
                <a:ext cx="5333035" cy="1423030"/>
                <a:chOff x="1868575" y="1617945"/>
                <a:chExt cx="5333035" cy="1423030"/>
              </a:xfrm>
            </p:grpSpPr>
            <p:grpSp>
              <p:nvGrpSpPr>
                <p:cNvPr id="278" name="Google Shape;278;p7"/>
                <p:cNvGrpSpPr/>
                <p:nvPr/>
              </p:nvGrpSpPr>
              <p:grpSpPr>
                <a:xfrm>
                  <a:off x="3510006" y="1676883"/>
                  <a:ext cx="3691604" cy="1364092"/>
                  <a:chOff x="2510905" y="1003491"/>
                  <a:chExt cx="3691604" cy="1364092"/>
                </a:xfrm>
              </p:grpSpPr>
              <p:grpSp>
                <p:nvGrpSpPr>
                  <p:cNvPr id="279" name="Google Shape;279;p7"/>
                  <p:cNvGrpSpPr/>
                  <p:nvPr/>
                </p:nvGrpSpPr>
                <p:grpSpPr>
                  <a:xfrm>
                    <a:off x="2510905" y="1003491"/>
                    <a:ext cx="3662408" cy="981999"/>
                    <a:chOff x="2510905" y="1003491"/>
                    <a:chExt cx="3662408" cy="981999"/>
                  </a:xfrm>
                </p:grpSpPr>
                <p:grpSp>
                  <p:nvGrpSpPr>
                    <p:cNvPr id="280" name="Google Shape;280;p7"/>
                    <p:cNvGrpSpPr/>
                    <p:nvPr/>
                  </p:nvGrpSpPr>
                  <p:grpSpPr>
                    <a:xfrm>
                      <a:off x="2648707" y="1372316"/>
                      <a:ext cx="3407818" cy="613175"/>
                      <a:chOff x="1182461" y="1372324"/>
                      <a:chExt cx="3407818" cy="613175"/>
                    </a:xfrm>
                  </p:grpSpPr>
                  <p:grpSp>
                    <p:nvGrpSpPr>
                      <p:cNvPr id="281" name="Google Shape;281;p7"/>
                      <p:cNvGrpSpPr/>
                      <p:nvPr/>
                    </p:nvGrpSpPr>
                    <p:grpSpPr>
                      <a:xfrm>
                        <a:off x="1182461" y="1372330"/>
                        <a:ext cx="510941" cy="613169"/>
                        <a:chOff x="1182461" y="1372330"/>
                        <a:chExt cx="510941" cy="423378"/>
                      </a:xfrm>
                    </p:grpSpPr>
                    <p:cxnSp>
                      <p:nvCxnSpPr>
                        <p:cNvPr id="282" name="Google Shape;282;p7"/>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283" name="Google Shape;283;p7"/>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284" name="Google Shape;284;p7"/>
                      <p:cNvGrpSpPr/>
                      <p:nvPr/>
                    </p:nvGrpSpPr>
                    <p:grpSpPr>
                      <a:xfrm>
                        <a:off x="1910614" y="1372328"/>
                        <a:ext cx="510941" cy="613169"/>
                        <a:chOff x="1182461" y="1372330"/>
                        <a:chExt cx="510941" cy="423378"/>
                      </a:xfrm>
                    </p:grpSpPr>
                    <p:cxnSp>
                      <p:nvCxnSpPr>
                        <p:cNvPr id="285" name="Google Shape;285;p7"/>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286" name="Google Shape;286;p7"/>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287" name="Google Shape;287;p7"/>
                      <p:cNvGrpSpPr/>
                      <p:nvPr/>
                    </p:nvGrpSpPr>
                    <p:grpSpPr>
                      <a:xfrm>
                        <a:off x="2648706" y="1372326"/>
                        <a:ext cx="510941" cy="613169"/>
                        <a:chOff x="1182461" y="1372330"/>
                        <a:chExt cx="510941" cy="423378"/>
                      </a:xfrm>
                    </p:grpSpPr>
                    <p:cxnSp>
                      <p:nvCxnSpPr>
                        <p:cNvPr id="288" name="Google Shape;288;p7"/>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289" name="Google Shape;289;p7"/>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290" name="Google Shape;290;p7"/>
                      <p:cNvGrpSpPr/>
                      <p:nvPr/>
                    </p:nvGrpSpPr>
                    <p:grpSpPr>
                      <a:xfrm>
                        <a:off x="3378621" y="1372330"/>
                        <a:ext cx="510941" cy="613169"/>
                        <a:chOff x="1182461" y="1372330"/>
                        <a:chExt cx="510941" cy="423378"/>
                      </a:xfrm>
                    </p:grpSpPr>
                    <p:cxnSp>
                      <p:nvCxnSpPr>
                        <p:cNvPr id="291" name="Google Shape;291;p7"/>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292" name="Google Shape;292;p7"/>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nvGrpSpPr>
                      <p:cNvPr id="293" name="Google Shape;293;p7"/>
                      <p:cNvGrpSpPr/>
                      <p:nvPr/>
                    </p:nvGrpSpPr>
                    <p:grpSpPr>
                      <a:xfrm>
                        <a:off x="4079338" y="1372324"/>
                        <a:ext cx="510941" cy="613169"/>
                        <a:chOff x="1182461" y="1372330"/>
                        <a:chExt cx="510941" cy="423378"/>
                      </a:xfrm>
                    </p:grpSpPr>
                    <p:cxnSp>
                      <p:nvCxnSpPr>
                        <p:cNvPr id="294" name="Google Shape;294;p7"/>
                        <p:cNvCxnSpPr/>
                        <p:nvPr/>
                      </p:nvCxnSpPr>
                      <p:spPr>
                        <a:xfrm rot="-5400000" flipH="1">
                          <a:off x="1109455" y="1445335"/>
                          <a:ext cx="423378" cy="277367"/>
                        </a:xfrm>
                        <a:prstGeom prst="bentConnector3">
                          <a:avLst>
                            <a:gd name="adj1" fmla="val 50000"/>
                          </a:avLst>
                        </a:prstGeom>
                        <a:noFill/>
                        <a:ln w="15875" cap="rnd" cmpd="sng">
                          <a:solidFill>
                            <a:schemeClr val="lt1"/>
                          </a:solidFill>
                          <a:prstDash val="solid"/>
                          <a:round/>
                          <a:headEnd type="none" w="sm" len="sm"/>
                          <a:tailEnd type="stealth" w="med" len="med"/>
                        </a:ln>
                      </p:spPr>
                    </p:cxnSp>
                    <p:cxnSp>
                      <p:nvCxnSpPr>
                        <p:cNvPr id="295" name="Google Shape;295;p7"/>
                        <p:cNvCxnSpPr/>
                        <p:nvPr/>
                      </p:nvCxnSpPr>
                      <p:spPr>
                        <a:xfrm rot="5400000">
                          <a:off x="1364928" y="1467233"/>
                          <a:ext cx="423377" cy="233570"/>
                        </a:xfrm>
                        <a:prstGeom prst="bentConnector3">
                          <a:avLst>
                            <a:gd name="adj1" fmla="val 50000"/>
                          </a:avLst>
                        </a:prstGeom>
                        <a:noFill/>
                        <a:ln w="15875" cap="rnd" cmpd="sng">
                          <a:solidFill>
                            <a:schemeClr val="lt1"/>
                          </a:solidFill>
                          <a:prstDash val="solid"/>
                          <a:round/>
                          <a:headEnd type="none" w="sm" len="sm"/>
                          <a:tailEnd type="none" w="sm" len="sm"/>
                        </a:ln>
                      </p:spPr>
                    </p:cxnSp>
                  </p:grpSp>
                </p:grpSp>
                <p:grpSp>
                  <p:nvGrpSpPr>
                    <p:cNvPr id="296" name="Google Shape;296;p7"/>
                    <p:cNvGrpSpPr/>
                    <p:nvPr/>
                  </p:nvGrpSpPr>
                  <p:grpSpPr>
                    <a:xfrm>
                      <a:off x="2510905" y="1003491"/>
                      <a:ext cx="3662408" cy="408764"/>
                      <a:chOff x="2510905" y="1003491"/>
                      <a:chExt cx="3662408" cy="408764"/>
                    </a:xfrm>
                  </p:grpSpPr>
                  <p:sp>
                    <p:nvSpPr>
                      <p:cNvPr id="297" name="Google Shape;297;p7"/>
                      <p:cNvSpPr txBox="1"/>
                      <p:nvPr/>
                    </p:nvSpPr>
                    <p:spPr>
                      <a:xfrm>
                        <a:off x="2510905" y="1007349"/>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TAT</a:t>
                        </a:r>
                        <a:endParaRPr sz="2000" b="1">
                          <a:solidFill>
                            <a:schemeClr val="lt1"/>
                          </a:solidFill>
                          <a:latin typeface="Century Gothic"/>
                          <a:ea typeface="Century Gothic"/>
                          <a:cs typeface="Century Gothic"/>
                          <a:sym typeface="Century Gothic"/>
                        </a:endParaRPr>
                      </a:p>
                    </p:txBody>
                  </p:sp>
                  <p:sp>
                    <p:nvSpPr>
                      <p:cNvPr id="298" name="Google Shape;298;p7"/>
                      <p:cNvSpPr txBox="1"/>
                      <p:nvPr/>
                    </p:nvSpPr>
                    <p:spPr>
                      <a:xfrm>
                        <a:off x="3274674"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0000"/>
                            </a:solidFill>
                            <a:latin typeface="Century Gothic"/>
                            <a:ea typeface="Century Gothic"/>
                            <a:cs typeface="Century Gothic"/>
                            <a:sym typeface="Century Gothic"/>
                          </a:rPr>
                          <a:t>CAT</a:t>
                        </a:r>
                        <a:endParaRPr sz="2000" b="1">
                          <a:solidFill>
                            <a:srgbClr val="000000"/>
                          </a:solidFill>
                          <a:latin typeface="Century Gothic"/>
                          <a:ea typeface="Century Gothic"/>
                          <a:cs typeface="Century Gothic"/>
                          <a:sym typeface="Century Gothic"/>
                        </a:endParaRPr>
                      </a:p>
                    </p:txBody>
                  </p:sp>
                  <p:sp>
                    <p:nvSpPr>
                      <p:cNvPr id="299" name="Google Shape;299;p7"/>
                      <p:cNvSpPr txBox="1"/>
                      <p:nvPr/>
                    </p:nvSpPr>
                    <p:spPr>
                      <a:xfrm>
                        <a:off x="4004589"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C</a:t>
                        </a:r>
                        <a:r>
                          <a:rPr lang="en-US" sz="2000" b="1">
                            <a:solidFill>
                              <a:srgbClr val="000000"/>
                            </a:solidFill>
                            <a:latin typeface="Century Gothic"/>
                            <a:ea typeface="Century Gothic"/>
                            <a:cs typeface="Century Gothic"/>
                            <a:sym typeface="Century Gothic"/>
                          </a:rPr>
                          <a:t>GC</a:t>
                        </a:r>
                        <a:endParaRPr/>
                      </a:p>
                    </p:txBody>
                  </p:sp>
                  <p:sp>
                    <p:nvSpPr>
                      <p:cNvPr id="300" name="Google Shape;300;p7"/>
                      <p:cNvSpPr txBox="1"/>
                      <p:nvPr/>
                    </p:nvSpPr>
                    <p:spPr>
                      <a:xfrm>
                        <a:off x="4739162"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TAA</a:t>
                        </a:r>
                        <a:endParaRPr sz="2000" b="1">
                          <a:solidFill>
                            <a:schemeClr val="lt1"/>
                          </a:solidFill>
                          <a:latin typeface="Century Gothic"/>
                          <a:ea typeface="Century Gothic"/>
                          <a:cs typeface="Century Gothic"/>
                          <a:sym typeface="Century Gothic"/>
                        </a:endParaRPr>
                      </a:p>
                    </p:txBody>
                  </p:sp>
                  <p:sp>
                    <p:nvSpPr>
                      <p:cNvPr id="301" name="Google Shape;301;p7"/>
                      <p:cNvSpPr txBox="1"/>
                      <p:nvPr/>
                    </p:nvSpPr>
                    <p:spPr>
                      <a:xfrm>
                        <a:off x="5414202"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GGT</a:t>
                        </a:r>
                        <a:endParaRPr sz="2000" b="1">
                          <a:solidFill>
                            <a:schemeClr val="lt1"/>
                          </a:solidFill>
                          <a:latin typeface="Century Gothic"/>
                          <a:ea typeface="Century Gothic"/>
                          <a:cs typeface="Century Gothic"/>
                          <a:sym typeface="Century Gothic"/>
                        </a:endParaRPr>
                      </a:p>
                    </p:txBody>
                  </p:sp>
                </p:grpSp>
              </p:grpSp>
              <p:grpSp>
                <p:nvGrpSpPr>
                  <p:cNvPr id="302" name="Google Shape;302;p7"/>
                  <p:cNvGrpSpPr/>
                  <p:nvPr/>
                </p:nvGrpSpPr>
                <p:grpSpPr>
                  <a:xfrm>
                    <a:off x="2510905" y="1958819"/>
                    <a:ext cx="3691604" cy="408764"/>
                    <a:chOff x="2510905" y="1003491"/>
                    <a:chExt cx="3691604" cy="408764"/>
                  </a:xfrm>
                </p:grpSpPr>
                <p:sp>
                  <p:nvSpPr>
                    <p:cNvPr id="303" name="Google Shape;303;p7"/>
                    <p:cNvSpPr txBox="1"/>
                    <p:nvPr/>
                  </p:nvSpPr>
                  <p:spPr>
                    <a:xfrm>
                      <a:off x="2510905" y="1007349"/>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Tyr</a:t>
                      </a:r>
                      <a:endParaRPr sz="2000" b="1">
                        <a:solidFill>
                          <a:schemeClr val="lt1"/>
                        </a:solidFill>
                        <a:latin typeface="Century Gothic"/>
                        <a:ea typeface="Century Gothic"/>
                        <a:cs typeface="Century Gothic"/>
                        <a:sym typeface="Century Gothic"/>
                      </a:endParaRPr>
                    </a:p>
                  </p:txBody>
                </p:sp>
                <p:sp>
                  <p:nvSpPr>
                    <p:cNvPr id="304" name="Google Shape;304;p7"/>
                    <p:cNvSpPr txBox="1"/>
                    <p:nvPr/>
                  </p:nvSpPr>
                  <p:spPr>
                    <a:xfrm>
                      <a:off x="3274674"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0000"/>
                          </a:solidFill>
                          <a:latin typeface="Century Gothic"/>
                          <a:ea typeface="Century Gothic"/>
                          <a:cs typeface="Century Gothic"/>
                          <a:sym typeface="Century Gothic"/>
                        </a:rPr>
                        <a:t>His</a:t>
                      </a:r>
                      <a:endParaRPr sz="2000" b="1">
                        <a:solidFill>
                          <a:srgbClr val="000000"/>
                        </a:solidFill>
                        <a:latin typeface="Century Gothic"/>
                        <a:ea typeface="Century Gothic"/>
                        <a:cs typeface="Century Gothic"/>
                        <a:sym typeface="Century Gothic"/>
                      </a:endParaRPr>
                    </a:p>
                  </p:txBody>
                </p:sp>
                <p:sp>
                  <p:nvSpPr>
                    <p:cNvPr id="305" name="Google Shape;305;p7"/>
                    <p:cNvSpPr txBox="1"/>
                    <p:nvPr/>
                  </p:nvSpPr>
                  <p:spPr>
                    <a:xfrm>
                      <a:off x="4004589"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Century Gothic"/>
                          <a:ea typeface="Century Gothic"/>
                          <a:cs typeface="Century Gothic"/>
                          <a:sym typeface="Century Gothic"/>
                        </a:rPr>
                        <a:t>Arg</a:t>
                      </a:r>
                      <a:endParaRPr sz="2000" b="1">
                        <a:solidFill>
                          <a:srgbClr val="FF0000"/>
                        </a:solidFill>
                        <a:latin typeface="Century Gothic"/>
                        <a:ea typeface="Century Gothic"/>
                        <a:cs typeface="Century Gothic"/>
                        <a:sym typeface="Century Gothic"/>
                      </a:endParaRPr>
                    </a:p>
                  </p:txBody>
                </p:sp>
                <p:sp>
                  <p:nvSpPr>
                    <p:cNvPr id="306" name="Google Shape;306;p7"/>
                    <p:cNvSpPr txBox="1"/>
                    <p:nvPr/>
                  </p:nvSpPr>
                  <p:spPr>
                    <a:xfrm>
                      <a:off x="4739162" y="1003491"/>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Century Gothic"/>
                          <a:ea typeface="Century Gothic"/>
                          <a:cs typeface="Century Gothic"/>
                          <a:sym typeface="Century Gothic"/>
                        </a:rPr>
                        <a:t>Stop</a:t>
                      </a:r>
                      <a:endParaRPr sz="2000" b="1">
                        <a:solidFill>
                          <a:srgbClr val="FF0000"/>
                        </a:solidFill>
                        <a:latin typeface="Century Gothic"/>
                        <a:ea typeface="Century Gothic"/>
                        <a:cs typeface="Century Gothic"/>
                        <a:sym typeface="Century Gothic"/>
                      </a:endParaRPr>
                    </a:p>
                  </p:txBody>
                </p:sp>
                <p:sp>
                  <p:nvSpPr>
                    <p:cNvPr id="307" name="Google Shape;307;p7"/>
                    <p:cNvSpPr txBox="1"/>
                    <p:nvPr/>
                  </p:nvSpPr>
                  <p:spPr>
                    <a:xfrm>
                      <a:off x="5443398" y="1012145"/>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Century Gothic"/>
                          <a:ea typeface="Century Gothic"/>
                          <a:cs typeface="Century Gothic"/>
                          <a:sym typeface="Century Gothic"/>
                        </a:rPr>
                        <a:t>Gly</a:t>
                      </a:r>
                      <a:endParaRPr sz="2000" b="1">
                        <a:solidFill>
                          <a:srgbClr val="FF0000"/>
                        </a:solidFill>
                        <a:latin typeface="Century Gothic"/>
                        <a:ea typeface="Century Gothic"/>
                        <a:cs typeface="Century Gothic"/>
                        <a:sym typeface="Century Gothic"/>
                      </a:endParaRPr>
                    </a:p>
                  </p:txBody>
                </p:sp>
              </p:grpSp>
            </p:grpSp>
            <p:sp>
              <p:nvSpPr>
                <p:cNvPr id="308" name="Google Shape;308;p7"/>
                <p:cNvSpPr txBox="1"/>
                <p:nvPr/>
              </p:nvSpPr>
              <p:spPr>
                <a:xfrm>
                  <a:off x="1868575" y="1617945"/>
                  <a:ext cx="21295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entury Gothic"/>
                      <a:ea typeface="Century Gothic"/>
                      <a:cs typeface="Century Gothic"/>
                      <a:sym typeface="Century Gothic"/>
                    </a:rPr>
                    <a:t>Insertion</a:t>
                  </a:r>
                  <a:endParaRPr sz="2800" b="1">
                    <a:solidFill>
                      <a:schemeClr val="lt1"/>
                    </a:solidFill>
                    <a:latin typeface="Century Gothic"/>
                    <a:ea typeface="Century Gothic"/>
                    <a:cs typeface="Century Gothic"/>
                    <a:sym typeface="Century Gothic"/>
                  </a:endParaRPr>
                </a:p>
              </p:txBody>
            </p:sp>
          </p:grpSp>
          <p:sp>
            <p:nvSpPr>
              <p:cNvPr id="309" name="Google Shape;309;p7"/>
              <p:cNvSpPr txBox="1"/>
              <p:nvPr/>
            </p:nvSpPr>
            <p:spPr>
              <a:xfrm>
                <a:off x="1941577" y="2571446"/>
                <a:ext cx="21295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entury Gothic"/>
                    <a:ea typeface="Century Gothic"/>
                    <a:cs typeface="Century Gothic"/>
                    <a:sym typeface="Century Gothic"/>
                  </a:rPr>
                  <a:t>Protein</a:t>
                </a:r>
                <a:endParaRPr sz="2800" b="1">
                  <a:solidFill>
                    <a:schemeClr val="lt1"/>
                  </a:solidFill>
                  <a:latin typeface="Century Gothic"/>
                  <a:ea typeface="Century Gothic"/>
                  <a:cs typeface="Century Gothic"/>
                  <a:sym typeface="Century Gothic"/>
                </a:endParaRPr>
              </a:p>
            </p:txBody>
          </p:sp>
        </p:grpSp>
        <p:sp>
          <p:nvSpPr>
            <p:cNvPr id="310" name="Google Shape;310;p7"/>
            <p:cNvSpPr txBox="1"/>
            <p:nvPr/>
          </p:nvSpPr>
          <p:spPr>
            <a:xfrm>
              <a:off x="6945258" y="1676883"/>
              <a:ext cx="75911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A</a:t>
              </a:r>
              <a:endParaRPr sz="2000" b="1">
                <a:solidFill>
                  <a:schemeClr val="lt1"/>
                </a:solidFill>
                <a:latin typeface="Century Gothic"/>
                <a:ea typeface="Century Gothic"/>
                <a:cs typeface="Century Gothic"/>
                <a:sym typeface="Century Gothic"/>
              </a:endParaRPr>
            </a:p>
          </p:txBody>
        </p:sp>
      </p:grpSp>
      <p:sp>
        <p:nvSpPr>
          <p:cNvPr id="311" name="Google Shape;311;p7"/>
          <p:cNvSpPr txBox="1"/>
          <p:nvPr/>
        </p:nvSpPr>
        <p:spPr>
          <a:xfrm>
            <a:off x="6852045" y="401532"/>
            <a:ext cx="1827006" cy="1277956"/>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marR="0" lvl="0" indent="0" algn="r" rtl="0">
              <a:spcBef>
                <a:spcPts val="0"/>
              </a:spcBef>
              <a:spcAft>
                <a:spcPts val="0"/>
              </a:spcAft>
              <a:buClr>
                <a:schemeClr val="accent1"/>
              </a:buClr>
              <a:buSzPts val="8000"/>
              <a:buFont typeface="Noto Sans Symbols"/>
              <a:buNone/>
            </a:pPr>
            <a:r>
              <a:rPr lang="en-US" sz="8000">
                <a:solidFill>
                  <a:srgbClr val="FFFF99"/>
                </a:solidFill>
                <a:latin typeface="Century Gothic"/>
                <a:ea typeface="Century Gothic"/>
                <a:cs typeface="Century Gothic"/>
                <a:sym typeface="Century Gothic"/>
              </a:rPr>
              <a:t>#3</a:t>
            </a:r>
            <a:endParaRPr sz="8000">
              <a:solidFill>
                <a:srgbClr val="FFFF99"/>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8"/>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6000"/>
              <a:buFont typeface="Century Gothic"/>
              <a:buNone/>
            </a:pPr>
            <a:r>
              <a:rPr lang="en-US" sz="6000"/>
              <a:t>Large</a:t>
            </a:r>
            <a:r>
              <a:rPr lang="en-US" sz="4400"/>
              <a:t>-Scale Mutations</a:t>
            </a:r>
            <a:endParaRPr sz="4400"/>
          </a:p>
        </p:txBody>
      </p:sp>
      <p:sp>
        <p:nvSpPr>
          <p:cNvPr id="318" name="Google Shape;318;p8"/>
          <p:cNvSpPr txBox="1">
            <a:spLocks noGrp="1"/>
          </p:cNvSpPr>
          <p:nvPr>
            <p:ph type="body" idx="1"/>
          </p:nvPr>
        </p:nvSpPr>
        <p:spPr>
          <a:xfrm>
            <a:off x="304800" y="2577887"/>
            <a:ext cx="8534399" cy="363651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b="1" dirty="0"/>
              <a:t>Affect entire portions of the chromosome </a:t>
            </a:r>
            <a:endParaRPr b="1" dirty="0"/>
          </a:p>
          <a:p>
            <a:pPr marL="742950" lvl="1" indent="-285750" algn="l" rtl="0">
              <a:spcBef>
                <a:spcPts val="1080"/>
              </a:spcBef>
              <a:spcAft>
                <a:spcPts val="0"/>
              </a:spcAft>
              <a:buSzPts val="2400"/>
              <a:buChar char="🞆"/>
            </a:pPr>
            <a:r>
              <a:rPr lang="en-US" sz="2400" dirty="0"/>
              <a:t>Some large-scale mutations affect only single chromosomes, others occur across nonhomologous pairs</a:t>
            </a:r>
            <a:endParaRPr dirty="0"/>
          </a:p>
          <a:p>
            <a:pPr marL="742950" lvl="1" indent="-285750" algn="l" rtl="0">
              <a:spcBef>
                <a:spcPts val="1080"/>
              </a:spcBef>
              <a:spcAft>
                <a:spcPts val="0"/>
              </a:spcAft>
              <a:buSzPts val="2400"/>
              <a:buChar char="🞆"/>
            </a:pPr>
            <a:r>
              <a:rPr lang="en-US" sz="2400" dirty="0"/>
              <a:t>Entire genes or sets of genes are altered rather than only single nucleotides of the DNA</a:t>
            </a:r>
            <a:endParaRPr dirty="0"/>
          </a:p>
          <a:p>
            <a:pPr marL="742950" lvl="1" indent="-285750" algn="l" rtl="0">
              <a:spcBef>
                <a:spcPts val="1080"/>
              </a:spcBef>
              <a:spcAft>
                <a:spcPts val="0"/>
              </a:spcAft>
              <a:buSzPts val="2400"/>
              <a:buChar char="🞆"/>
            </a:pPr>
            <a:r>
              <a:rPr lang="en-US" sz="2400" dirty="0"/>
              <a:t>Mutations involving multiple chromosomes are likely to occur in meiosis, during the prophase I   </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9"/>
          <p:cNvSpPr txBox="1"/>
          <p:nvPr/>
        </p:nvSpPr>
        <p:spPr>
          <a:xfrm>
            <a:off x="5562600" y="1905000"/>
            <a:ext cx="3581400" cy="4956048"/>
          </a:xfrm>
          <a:prstGeom prst="rect">
            <a:avLst/>
          </a:prstGeom>
          <a:solidFill>
            <a:schemeClr val="lt1"/>
          </a:solidFill>
          <a:ln>
            <a:noFill/>
          </a:ln>
          <a:effectLst>
            <a:outerShdw blurRad="5080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Noto Sans Symbols"/>
              <a:buNone/>
            </a:pPr>
            <a:endParaRPr sz="2000">
              <a:solidFill>
                <a:schemeClr val="lt1"/>
              </a:solidFill>
              <a:latin typeface="Century Gothic"/>
              <a:ea typeface="Century Gothic"/>
              <a:cs typeface="Century Gothic"/>
              <a:sym typeface="Century Gothic"/>
            </a:endParaRPr>
          </a:p>
        </p:txBody>
      </p:sp>
      <p:sp>
        <p:nvSpPr>
          <p:cNvPr id="325" name="Google Shape;325;p9"/>
          <p:cNvSpPr txBox="1">
            <a:spLocks noGrp="1"/>
          </p:cNvSpPr>
          <p:nvPr>
            <p:ph type="title"/>
          </p:nvPr>
        </p:nvSpPr>
        <p:spPr>
          <a:xfrm>
            <a:off x="809997" y="447188"/>
            <a:ext cx="7524003"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6000"/>
              <a:buFont typeface="Century Gothic"/>
              <a:buNone/>
            </a:pPr>
            <a:r>
              <a:rPr lang="en-US" sz="6000"/>
              <a:t>Large</a:t>
            </a:r>
            <a:r>
              <a:rPr lang="en-US" sz="4400"/>
              <a:t>-Scale Mutations</a:t>
            </a:r>
            <a:endParaRPr sz="4400"/>
          </a:p>
        </p:txBody>
      </p:sp>
      <p:sp>
        <p:nvSpPr>
          <p:cNvPr id="326" name="Google Shape;326;p9"/>
          <p:cNvSpPr txBox="1">
            <a:spLocks noGrp="1"/>
          </p:cNvSpPr>
          <p:nvPr>
            <p:ph type="body" idx="1"/>
          </p:nvPr>
        </p:nvSpPr>
        <p:spPr>
          <a:xfrm>
            <a:off x="0" y="2171487"/>
            <a:ext cx="5079999" cy="332740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dirty="0"/>
              <a:t>Deletion </a:t>
            </a:r>
            <a:endParaRPr dirty="0"/>
          </a:p>
          <a:p>
            <a:pPr marL="742950" lvl="1" indent="-285750" algn="l" rtl="0">
              <a:spcBef>
                <a:spcPts val="1080"/>
              </a:spcBef>
              <a:spcAft>
                <a:spcPts val="0"/>
              </a:spcAft>
              <a:buSzPts val="2400"/>
              <a:buChar char="🞆"/>
            </a:pPr>
            <a:r>
              <a:rPr lang="en-US" sz="2400" dirty="0"/>
              <a:t>Single chromosome mutation</a:t>
            </a:r>
            <a:endParaRPr dirty="0"/>
          </a:p>
          <a:p>
            <a:pPr marL="742950" lvl="1" indent="-285750" algn="l" rtl="0">
              <a:spcBef>
                <a:spcPts val="1080"/>
              </a:spcBef>
              <a:spcAft>
                <a:spcPts val="0"/>
              </a:spcAft>
              <a:buSzPts val="2400"/>
              <a:buChar char="🞆"/>
            </a:pPr>
            <a:r>
              <a:rPr lang="en-US" sz="2400" dirty="0"/>
              <a:t>The loss of one or more gene(s) from the parent chromosome </a:t>
            </a:r>
          </a:p>
          <a:p>
            <a:pPr marL="742950" lvl="1" indent="-285750" algn="l" rtl="0">
              <a:spcBef>
                <a:spcPts val="1080"/>
              </a:spcBef>
              <a:spcAft>
                <a:spcPts val="0"/>
              </a:spcAft>
              <a:buSzPts val="2400"/>
              <a:buChar char="🞆"/>
            </a:pPr>
            <a:r>
              <a:rPr lang="en-US" sz="2400" dirty="0"/>
              <a:t>Ex: DiGeorge Syndrome (deletion of portion of c-22)</a:t>
            </a:r>
          </a:p>
          <a:p>
            <a:pPr marL="742950" lvl="1" indent="-285750" algn="l" rtl="0">
              <a:spcBef>
                <a:spcPts val="1080"/>
              </a:spcBef>
              <a:spcAft>
                <a:spcPts val="0"/>
              </a:spcAft>
              <a:buSzPts val="2400"/>
              <a:buChar char="🞆"/>
            </a:pPr>
            <a:r>
              <a:rPr lang="en-US" sz="2400" dirty="0"/>
              <a:t>Ex: Cri du Chat Syndrome</a:t>
            </a:r>
            <a:r>
              <a:rPr lang="en-US" sz="2200" dirty="0"/>
              <a:t> (deletion of portion of c-5)</a:t>
            </a:r>
            <a:endParaRPr lang="en-US" sz="2400" dirty="0"/>
          </a:p>
        </p:txBody>
      </p:sp>
      <p:pic>
        <p:nvPicPr>
          <p:cNvPr id="327" name="Google Shape;327;p9" descr="238px-Deletion_vectorized.svg.png"/>
          <p:cNvPicPr preferRelativeResize="0"/>
          <p:nvPr/>
        </p:nvPicPr>
        <p:blipFill rotWithShape="1">
          <a:blip r:embed="rId3">
            <a:alphaModFix/>
          </a:blip>
          <a:srcRect t="6258" r="6775" b="4854"/>
          <a:stretch/>
        </p:blipFill>
        <p:spPr>
          <a:xfrm>
            <a:off x="5791200" y="2171487"/>
            <a:ext cx="3048000" cy="4530197"/>
          </a:xfrm>
          <a:prstGeom prst="rect">
            <a:avLst/>
          </a:prstGeom>
          <a:noFill/>
          <a:ln>
            <a:noFill/>
          </a:ln>
        </p:spPr>
      </p:pic>
    </p:spTree>
  </p:cSld>
  <p:clrMapOvr>
    <a:masterClrMapping/>
  </p:clrMapOvr>
</p:sld>
</file>

<file path=ppt/theme/theme1.xml><?xml version="1.0" encoding="utf-8"?>
<a:theme xmlns:a="http://schemas.openxmlformats.org/drawingml/2006/main" name="Quotable">
  <a:themeElements>
    <a:clrScheme name="Quotable">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2763</Words>
  <Application>Microsoft Office PowerPoint</Application>
  <PresentationFormat>On-screen Show (4:3)</PresentationFormat>
  <Paragraphs>214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Noto Sans Symbols</vt:lpstr>
      <vt:lpstr>Century Gothic</vt:lpstr>
      <vt:lpstr>Arial</vt:lpstr>
      <vt:lpstr>Quotable</vt:lpstr>
      <vt:lpstr>Mutations</vt:lpstr>
      <vt:lpstr>Superheroes </vt:lpstr>
      <vt:lpstr>Learning about Mutations</vt:lpstr>
      <vt:lpstr>Types of Mutations</vt:lpstr>
      <vt:lpstr>Small-Scale Mutations</vt:lpstr>
      <vt:lpstr>Small-Scale Mutations</vt:lpstr>
      <vt:lpstr>Small-Scale Mutations</vt:lpstr>
      <vt:lpstr>Large-Scale Mutations</vt:lpstr>
      <vt:lpstr>Large-Scale Mutations</vt:lpstr>
      <vt:lpstr>Large-Scale Mutations</vt:lpstr>
      <vt:lpstr>Large-Scale Mutations</vt:lpstr>
      <vt:lpstr>Large-Scale Mutations</vt:lpstr>
      <vt:lpstr>Large-Scale Mutations</vt:lpstr>
      <vt:lpstr>Large-Scale Mutations</vt:lpstr>
      <vt:lpstr>Effects of Mutations</vt:lpstr>
      <vt:lpstr>Small-Scale Mutation Effects</vt:lpstr>
      <vt:lpstr>Large-Scale Mutation Effects</vt:lpstr>
      <vt:lpstr>PowerPoint Presentation</vt:lpstr>
      <vt:lpstr>Large-Scale Mutation Effects</vt:lpstr>
      <vt:lpstr>Mutation Influences</vt:lpstr>
      <vt:lpstr>Engineering Connection</vt:lpstr>
      <vt:lpstr>Engineering Connection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Mutations</dc:title>
  <dc:creator>Denise</dc:creator>
  <cp:lastModifiedBy>Tristan Drusky (Dunwoody High)</cp:lastModifiedBy>
  <cp:revision>1</cp:revision>
  <dcterms:created xsi:type="dcterms:W3CDTF">2016-08-01T15:37:58Z</dcterms:created>
  <dcterms:modified xsi:type="dcterms:W3CDTF">2023-09-28T16:32:00Z</dcterms:modified>
</cp:coreProperties>
</file>