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60" r:id="rId4"/>
    <p:sldId id="257" r:id="rId5"/>
    <p:sldId id="258" r:id="rId6"/>
    <p:sldId id="259" r:id="rId7"/>
    <p:sldId id="261" r:id="rId8"/>
    <p:sldId id="264" r:id="rId9"/>
    <p:sldId id="266" r:id="rId10"/>
    <p:sldId id="263" r:id="rId11"/>
    <p:sldId id="262"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907"/>
    <a:srgbClr val="4A9C00"/>
    <a:srgbClr val="568616"/>
    <a:srgbClr val="D02300"/>
    <a:srgbClr val="FF3300"/>
    <a:srgbClr val="666633"/>
    <a:srgbClr val="95010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24" autoAdjust="0"/>
  </p:normalViewPr>
  <p:slideViewPr>
    <p:cSldViewPr>
      <p:cViewPr>
        <p:scale>
          <a:sx n="49" d="100"/>
          <a:sy n="49" d="100"/>
        </p:scale>
        <p:origin x="-1110" y="-56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25D7F-91E9-4B74-BCFD-7F41DA901F0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7DC16A6-A1B6-4A43-842D-9023C39FE5BD}">
      <dgm:prSet/>
      <dgm:spPr/>
      <dgm:t>
        <a:bodyPr/>
        <a:lstStyle/>
        <a:p>
          <a:pPr rtl="0"/>
          <a:r>
            <a:rPr lang="en-US" dirty="0" smtClean="0"/>
            <a:t>Water is allowed to build up behind a dam which creates potential energy. </a:t>
          </a:r>
          <a:endParaRPr lang="en-US" dirty="0"/>
        </a:p>
      </dgm:t>
    </dgm:pt>
    <dgm:pt modelId="{676B1FD4-0CDC-4094-9E03-F464C77D9FD3}" type="parTrans" cxnId="{74E915B0-0F86-4684-AD83-1DEF5E6845A4}">
      <dgm:prSet/>
      <dgm:spPr/>
      <dgm:t>
        <a:bodyPr/>
        <a:lstStyle/>
        <a:p>
          <a:endParaRPr lang="en-US"/>
        </a:p>
      </dgm:t>
    </dgm:pt>
    <dgm:pt modelId="{D89A5E9E-0DF2-4229-815C-6441B626267F}" type="sibTrans" cxnId="{74E915B0-0F86-4684-AD83-1DEF5E6845A4}">
      <dgm:prSet/>
      <dgm:spPr/>
      <dgm:t>
        <a:bodyPr/>
        <a:lstStyle/>
        <a:p>
          <a:endParaRPr lang="en-US"/>
        </a:p>
      </dgm:t>
    </dgm:pt>
    <dgm:pt modelId="{5BAB549E-EB11-44C8-A09C-87A221729103}">
      <dgm:prSet/>
      <dgm:spPr/>
      <dgm:t>
        <a:bodyPr/>
        <a:lstStyle/>
        <a:p>
          <a:pPr rtl="0"/>
          <a:r>
            <a:rPr lang="en-US" dirty="0" smtClean="0"/>
            <a:t>The water is released and directed through turbines that converts from potential to kinetic energy. </a:t>
          </a:r>
          <a:endParaRPr lang="en-US" dirty="0"/>
        </a:p>
      </dgm:t>
    </dgm:pt>
    <dgm:pt modelId="{83CCF8E3-B048-44E3-A081-0F7657814627}" type="parTrans" cxnId="{0FF1C790-EC7B-417F-89C0-395B24227496}">
      <dgm:prSet/>
      <dgm:spPr/>
      <dgm:t>
        <a:bodyPr/>
        <a:lstStyle/>
        <a:p>
          <a:endParaRPr lang="en-US"/>
        </a:p>
      </dgm:t>
    </dgm:pt>
    <dgm:pt modelId="{88484FE7-EA18-438E-94CF-7047813192B4}" type="sibTrans" cxnId="{0FF1C790-EC7B-417F-89C0-395B24227496}">
      <dgm:prSet/>
      <dgm:spPr/>
      <dgm:t>
        <a:bodyPr/>
        <a:lstStyle/>
        <a:p>
          <a:endParaRPr lang="en-US"/>
        </a:p>
      </dgm:t>
    </dgm:pt>
    <dgm:pt modelId="{85A2BD33-B4E8-4A2A-A622-6387C5778D04}">
      <dgm:prSet/>
      <dgm:spPr/>
      <dgm:t>
        <a:bodyPr/>
        <a:lstStyle/>
        <a:p>
          <a:pPr rtl="0"/>
          <a:r>
            <a:rPr lang="en-US" smtClean="0"/>
            <a:t>This energy which is mechanical energy spins the turbine. </a:t>
          </a:r>
          <a:endParaRPr lang="en-US"/>
        </a:p>
      </dgm:t>
    </dgm:pt>
    <dgm:pt modelId="{BFF6ADAF-493E-4DFB-8225-B404EF2860C7}" type="parTrans" cxnId="{5A0A6345-0116-4ED7-B634-F522F164268C}">
      <dgm:prSet/>
      <dgm:spPr/>
      <dgm:t>
        <a:bodyPr/>
        <a:lstStyle/>
        <a:p>
          <a:endParaRPr lang="en-US"/>
        </a:p>
      </dgm:t>
    </dgm:pt>
    <dgm:pt modelId="{8C1B4E6D-F625-4354-A5B4-FC114B420BAE}" type="sibTrans" cxnId="{5A0A6345-0116-4ED7-B634-F522F164268C}">
      <dgm:prSet/>
      <dgm:spPr/>
      <dgm:t>
        <a:bodyPr/>
        <a:lstStyle/>
        <a:p>
          <a:endParaRPr lang="en-US"/>
        </a:p>
      </dgm:t>
    </dgm:pt>
    <dgm:pt modelId="{61B758F9-7DC4-4172-8920-82E77AE1A556}">
      <dgm:prSet/>
      <dgm:spPr/>
      <dgm:t>
        <a:bodyPr/>
        <a:lstStyle/>
        <a:p>
          <a:pPr rtl="0"/>
          <a:r>
            <a:rPr lang="en-US" dirty="0" smtClean="0"/>
            <a:t>The turbines are coupled to generators, and the mechanical energy of the turbines is converted to electricity in the generators. </a:t>
          </a:r>
          <a:endParaRPr lang="en-US" dirty="0"/>
        </a:p>
      </dgm:t>
    </dgm:pt>
    <dgm:pt modelId="{11994D2C-4D68-452B-9632-EBE72541FB48}" type="parTrans" cxnId="{89C3ACAA-B562-45E1-B9EE-421CC37BE175}">
      <dgm:prSet/>
      <dgm:spPr/>
      <dgm:t>
        <a:bodyPr/>
        <a:lstStyle/>
        <a:p>
          <a:endParaRPr lang="en-US"/>
        </a:p>
      </dgm:t>
    </dgm:pt>
    <dgm:pt modelId="{3ADBA8A6-E92B-43D7-B563-5DBC8BB1E0B8}" type="sibTrans" cxnId="{89C3ACAA-B562-45E1-B9EE-421CC37BE175}">
      <dgm:prSet/>
      <dgm:spPr/>
      <dgm:t>
        <a:bodyPr/>
        <a:lstStyle/>
        <a:p>
          <a:endParaRPr lang="en-US"/>
        </a:p>
      </dgm:t>
    </dgm:pt>
    <dgm:pt modelId="{B67785D4-D039-40EF-9E68-2173E4D3F27B}">
      <dgm:prSet/>
      <dgm:spPr/>
      <dgm:t>
        <a:bodyPr/>
        <a:lstStyle/>
        <a:p>
          <a:pPr rtl="0"/>
          <a:r>
            <a:rPr lang="en-US" smtClean="0"/>
            <a:t>The electricity is routed to a transformer bank to increase the voltage. </a:t>
          </a:r>
          <a:endParaRPr lang="en-US"/>
        </a:p>
      </dgm:t>
    </dgm:pt>
    <dgm:pt modelId="{FBF5F154-F917-43E8-9103-AD19B12DCBDE}" type="parTrans" cxnId="{F6C4721E-08C5-4DF1-892D-3F482AC031BA}">
      <dgm:prSet/>
      <dgm:spPr/>
      <dgm:t>
        <a:bodyPr/>
        <a:lstStyle/>
        <a:p>
          <a:endParaRPr lang="en-US"/>
        </a:p>
      </dgm:t>
    </dgm:pt>
    <dgm:pt modelId="{403922DA-662C-40CA-9C1F-55D96A3C9308}" type="sibTrans" cxnId="{F6C4721E-08C5-4DF1-892D-3F482AC031BA}">
      <dgm:prSet/>
      <dgm:spPr/>
      <dgm:t>
        <a:bodyPr/>
        <a:lstStyle/>
        <a:p>
          <a:endParaRPr lang="en-US"/>
        </a:p>
      </dgm:t>
    </dgm:pt>
    <dgm:pt modelId="{A53D3CA6-6D4D-459D-BA28-D9E1595FA010}">
      <dgm:prSet/>
      <dgm:spPr/>
      <dgm:t>
        <a:bodyPr/>
        <a:lstStyle/>
        <a:p>
          <a:pPr rtl="0"/>
          <a:r>
            <a:rPr lang="en-US" smtClean="0"/>
            <a:t>The higher voltages allow for less power loss during transit, and the energy is transported to the points of use. </a:t>
          </a:r>
          <a:endParaRPr lang="en-US"/>
        </a:p>
      </dgm:t>
    </dgm:pt>
    <dgm:pt modelId="{46687C09-4DEE-4DB6-A65A-596624268232}" type="parTrans" cxnId="{B0E67B95-4890-407E-8F06-8655AE540F4B}">
      <dgm:prSet/>
      <dgm:spPr/>
      <dgm:t>
        <a:bodyPr/>
        <a:lstStyle/>
        <a:p>
          <a:endParaRPr lang="en-US"/>
        </a:p>
      </dgm:t>
    </dgm:pt>
    <dgm:pt modelId="{9313296C-F6CD-49E2-88B1-78BF456E202C}" type="sibTrans" cxnId="{B0E67B95-4890-407E-8F06-8655AE540F4B}">
      <dgm:prSet/>
      <dgm:spPr/>
      <dgm:t>
        <a:bodyPr/>
        <a:lstStyle/>
        <a:p>
          <a:endParaRPr lang="en-US"/>
        </a:p>
      </dgm:t>
    </dgm:pt>
    <dgm:pt modelId="{90BA3BE5-21EF-448F-BA52-72DB119C72B4}">
      <dgm:prSet/>
      <dgm:spPr/>
      <dgm:t>
        <a:bodyPr/>
        <a:lstStyle/>
        <a:p>
          <a:pPr rtl="0"/>
          <a:r>
            <a:rPr lang="en-US" smtClean="0"/>
            <a:t>Then it is reduced to relatively "safe" voltages and routed out to electrical equipment and devices. </a:t>
          </a:r>
          <a:endParaRPr lang="en-US"/>
        </a:p>
      </dgm:t>
    </dgm:pt>
    <dgm:pt modelId="{22C3DEE4-3A39-4F21-B30A-D9965B6623C6}" type="parTrans" cxnId="{2059368C-A136-40FC-A6AF-C12DB2BA51D1}">
      <dgm:prSet/>
      <dgm:spPr/>
      <dgm:t>
        <a:bodyPr/>
        <a:lstStyle/>
        <a:p>
          <a:endParaRPr lang="en-US"/>
        </a:p>
      </dgm:t>
    </dgm:pt>
    <dgm:pt modelId="{46F93A98-425D-4B8B-8885-82EECBBE8FC2}" type="sibTrans" cxnId="{2059368C-A136-40FC-A6AF-C12DB2BA51D1}">
      <dgm:prSet/>
      <dgm:spPr/>
      <dgm:t>
        <a:bodyPr/>
        <a:lstStyle/>
        <a:p>
          <a:endParaRPr lang="en-US"/>
        </a:p>
      </dgm:t>
    </dgm:pt>
    <dgm:pt modelId="{A3F64458-7F69-425C-9699-15E9D2E8DD6B}" type="pres">
      <dgm:prSet presAssocID="{8E625D7F-91E9-4B74-BCFD-7F41DA901F0A}" presName="Name0" presStyleCnt="0">
        <dgm:presLayoutVars>
          <dgm:dir/>
          <dgm:resizeHandles val="exact"/>
        </dgm:presLayoutVars>
      </dgm:prSet>
      <dgm:spPr/>
      <dgm:t>
        <a:bodyPr/>
        <a:lstStyle/>
        <a:p>
          <a:endParaRPr lang="en-US"/>
        </a:p>
      </dgm:t>
    </dgm:pt>
    <dgm:pt modelId="{54922EDA-3298-4225-9515-DEDB3B705F49}" type="pres">
      <dgm:prSet presAssocID="{8E625D7F-91E9-4B74-BCFD-7F41DA901F0A}" presName="arrow" presStyleLbl="bgShp" presStyleIdx="0" presStyleCnt="1"/>
      <dgm:spPr/>
    </dgm:pt>
    <dgm:pt modelId="{AA892358-F113-48AA-9D79-79829C013CA7}" type="pres">
      <dgm:prSet presAssocID="{8E625D7F-91E9-4B74-BCFD-7F41DA901F0A}" presName="points" presStyleCnt="0"/>
      <dgm:spPr/>
    </dgm:pt>
    <dgm:pt modelId="{4591F283-F7F0-47E3-A58D-48CAA4500416}" type="pres">
      <dgm:prSet presAssocID="{A7DC16A6-A1B6-4A43-842D-9023C39FE5BD}" presName="compositeA" presStyleCnt="0"/>
      <dgm:spPr/>
    </dgm:pt>
    <dgm:pt modelId="{A38D8E42-5875-4A0F-AB5A-EB0BD91D73A8}" type="pres">
      <dgm:prSet presAssocID="{A7DC16A6-A1B6-4A43-842D-9023C39FE5BD}" presName="textA" presStyleLbl="revTx" presStyleIdx="0" presStyleCnt="7" custScaleX="122469">
        <dgm:presLayoutVars>
          <dgm:bulletEnabled val="1"/>
        </dgm:presLayoutVars>
      </dgm:prSet>
      <dgm:spPr/>
      <dgm:t>
        <a:bodyPr/>
        <a:lstStyle/>
        <a:p>
          <a:endParaRPr lang="en-US"/>
        </a:p>
      </dgm:t>
    </dgm:pt>
    <dgm:pt modelId="{0D26C75A-9AAE-4ECF-AC5D-B8C2F848D230}" type="pres">
      <dgm:prSet presAssocID="{A7DC16A6-A1B6-4A43-842D-9023C39FE5BD}" presName="circleA" presStyleLbl="node1" presStyleIdx="0" presStyleCnt="7"/>
      <dgm:spPr/>
    </dgm:pt>
    <dgm:pt modelId="{23BE1FBB-14C0-44EE-8EE3-B74BEEF63F8B}" type="pres">
      <dgm:prSet presAssocID="{A7DC16A6-A1B6-4A43-842D-9023C39FE5BD}" presName="spaceA" presStyleCnt="0"/>
      <dgm:spPr/>
    </dgm:pt>
    <dgm:pt modelId="{CA9D97A0-E5EF-42E4-8DF8-E0FC065B6235}" type="pres">
      <dgm:prSet presAssocID="{D89A5E9E-0DF2-4229-815C-6441B626267F}" presName="space" presStyleCnt="0"/>
      <dgm:spPr/>
    </dgm:pt>
    <dgm:pt modelId="{D41A16C1-9D7A-461E-B760-ABA2404D1EA2}" type="pres">
      <dgm:prSet presAssocID="{5BAB549E-EB11-44C8-A09C-87A221729103}" presName="compositeB" presStyleCnt="0"/>
      <dgm:spPr/>
    </dgm:pt>
    <dgm:pt modelId="{12895CEB-F2D8-444C-8279-5F6BECC42950}" type="pres">
      <dgm:prSet presAssocID="{5BAB549E-EB11-44C8-A09C-87A221729103}" presName="textB" presStyleLbl="revTx" presStyleIdx="1" presStyleCnt="7" custScaleX="114064">
        <dgm:presLayoutVars>
          <dgm:bulletEnabled val="1"/>
        </dgm:presLayoutVars>
      </dgm:prSet>
      <dgm:spPr/>
      <dgm:t>
        <a:bodyPr/>
        <a:lstStyle/>
        <a:p>
          <a:endParaRPr lang="en-US"/>
        </a:p>
      </dgm:t>
    </dgm:pt>
    <dgm:pt modelId="{223D1428-D7A5-44A6-BE4B-53B66593102A}" type="pres">
      <dgm:prSet presAssocID="{5BAB549E-EB11-44C8-A09C-87A221729103}" presName="circleB" presStyleLbl="node1" presStyleIdx="1" presStyleCnt="7"/>
      <dgm:spPr/>
    </dgm:pt>
    <dgm:pt modelId="{AAC43F15-AE00-4B38-8FBA-6E6DB7347CA8}" type="pres">
      <dgm:prSet presAssocID="{5BAB549E-EB11-44C8-A09C-87A221729103}" presName="spaceB" presStyleCnt="0"/>
      <dgm:spPr/>
    </dgm:pt>
    <dgm:pt modelId="{E4D9A963-9859-44F1-8E0F-B3CA86BF7235}" type="pres">
      <dgm:prSet presAssocID="{88484FE7-EA18-438E-94CF-7047813192B4}" presName="space" presStyleCnt="0"/>
      <dgm:spPr/>
    </dgm:pt>
    <dgm:pt modelId="{25F96B0F-CD8B-42CF-A441-48FD9704DC5F}" type="pres">
      <dgm:prSet presAssocID="{85A2BD33-B4E8-4A2A-A622-6387C5778D04}" presName="compositeA" presStyleCnt="0"/>
      <dgm:spPr/>
    </dgm:pt>
    <dgm:pt modelId="{29DEA283-D515-4D4E-A26F-9AB719491704}" type="pres">
      <dgm:prSet presAssocID="{85A2BD33-B4E8-4A2A-A622-6387C5778D04}" presName="textA" presStyleLbl="revTx" presStyleIdx="2" presStyleCnt="7">
        <dgm:presLayoutVars>
          <dgm:bulletEnabled val="1"/>
        </dgm:presLayoutVars>
      </dgm:prSet>
      <dgm:spPr/>
      <dgm:t>
        <a:bodyPr/>
        <a:lstStyle/>
        <a:p>
          <a:endParaRPr lang="en-US"/>
        </a:p>
      </dgm:t>
    </dgm:pt>
    <dgm:pt modelId="{3599C5C6-3F5D-4EDC-B2D9-3EE9C5094EC9}" type="pres">
      <dgm:prSet presAssocID="{85A2BD33-B4E8-4A2A-A622-6387C5778D04}" presName="circleA" presStyleLbl="node1" presStyleIdx="2" presStyleCnt="7"/>
      <dgm:spPr/>
    </dgm:pt>
    <dgm:pt modelId="{12599D5F-0BEE-483B-8520-53300BF36B7D}" type="pres">
      <dgm:prSet presAssocID="{85A2BD33-B4E8-4A2A-A622-6387C5778D04}" presName="spaceA" presStyleCnt="0"/>
      <dgm:spPr/>
    </dgm:pt>
    <dgm:pt modelId="{BFF76B65-FB03-47B9-8C1F-90AF18F199DA}" type="pres">
      <dgm:prSet presAssocID="{8C1B4E6D-F625-4354-A5B4-FC114B420BAE}" presName="space" presStyleCnt="0"/>
      <dgm:spPr/>
    </dgm:pt>
    <dgm:pt modelId="{4FF6FB75-8506-4BBB-8AA0-ABDA3D3BEA2D}" type="pres">
      <dgm:prSet presAssocID="{61B758F9-7DC4-4172-8920-82E77AE1A556}" presName="compositeB" presStyleCnt="0"/>
      <dgm:spPr/>
    </dgm:pt>
    <dgm:pt modelId="{4AC89367-C0E1-4C0F-8E2E-9274A703D25F}" type="pres">
      <dgm:prSet presAssocID="{61B758F9-7DC4-4172-8920-82E77AE1A556}" presName="textB" presStyleLbl="revTx" presStyleIdx="3" presStyleCnt="7">
        <dgm:presLayoutVars>
          <dgm:bulletEnabled val="1"/>
        </dgm:presLayoutVars>
      </dgm:prSet>
      <dgm:spPr/>
      <dgm:t>
        <a:bodyPr/>
        <a:lstStyle/>
        <a:p>
          <a:endParaRPr lang="en-US"/>
        </a:p>
      </dgm:t>
    </dgm:pt>
    <dgm:pt modelId="{58A41DD5-C7B8-4683-8FCB-F419BAF1B973}" type="pres">
      <dgm:prSet presAssocID="{61B758F9-7DC4-4172-8920-82E77AE1A556}" presName="circleB" presStyleLbl="node1" presStyleIdx="3" presStyleCnt="7"/>
      <dgm:spPr/>
    </dgm:pt>
    <dgm:pt modelId="{EC825035-4099-46EA-804F-D95AD1C0A297}" type="pres">
      <dgm:prSet presAssocID="{61B758F9-7DC4-4172-8920-82E77AE1A556}" presName="spaceB" presStyleCnt="0"/>
      <dgm:spPr/>
    </dgm:pt>
    <dgm:pt modelId="{9B18CAC4-49BA-46F3-967A-3DB337F74C6E}" type="pres">
      <dgm:prSet presAssocID="{3ADBA8A6-E92B-43D7-B563-5DBC8BB1E0B8}" presName="space" presStyleCnt="0"/>
      <dgm:spPr/>
    </dgm:pt>
    <dgm:pt modelId="{70EC8863-87F4-4A0E-843A-DE0CB79F89A7}" type="pres">
      <dgm:prSet presAssocID="{B67785D4-D039-40EF-9E68-2173E4D3F27B}" presName="compositeA" presStyleCnt="0"/>
      <dgm:spPr/>
    </dgm:pt>
    <dgm:pt modelId="{7A950C75-07BE-4899-9EC1-E2C06FB087ED}" type="pres">
      <dgm:prSet presAssocID="{B67785D4-D039-40EF-9E68-2173E4D3F27B}" presName="textA" presStyleLbl="revTx" presStyleIdx="4" presStyleCnt="7">
        <dgm:presLayoutVars>
          <dgm:bulletEnabled val="1"/>
        </dgm:presLayoutVars>
      </dgm:prSet>
      <dgm:spPr/>
      <dgm:t>
        <a:bodyPr/>
        <a:lstStyle/>
        <a:p>
          <a:endParaRPr lang="en-US"/>
        </a:p>
      </dgm:t>
    </dgm:pt>
    <dgm:pt modelId="{E3DC0689-BE7D-4A0C-A634-D5B242452D8A}" type="pres">
      <dgm:prSet presAssocID="{B67785D4-D039-40EF-9E68-2173E4D3F27B}" presName="circleA" presStyleLbl="node1" presStyleIdx="4" presStyleCnt="7"/>
      <dgm:spPr/>
    </dgm:pt>
    <dgm:pt modelId="{C7F710F5-D9B4-4406-849C-2800E1F813A0}" type="pres">
      <dgm:prSet presAssocID="{B67785D4-D039-40EF-9E68-2173E4D3F27B}" presName="spaceA" presStyleCnt="0"/>
      <dgm:spPr/>
    </dgm:pt>
    <dgm:pt modelId="{3619D347-401D-4F05-8859-1DE2EBB59D7F}" type="pres">
      <dgm:prSet presAssocID="{403922DA-662C-40CA-9C1F-55D96A3C9308}" presName="space" presStyleCnt="0"/>
      <dgm:spPr/>
    </dgm:pt>
    <dgm:pt modelId="{D7E5ED46-E8A2-4C75-82E2-249D9697CFB4}" type="pres">
      <dgm:prSet presAssocID="{A53D3CA6-6D4D-459D-BA28-D9E1595FA010}" presName="compositeB" presStyleCnt="0"/>
      <dgm:spPr/>
    </dgm:pt>
    <dgm:pt modelId="{74688BF8-4D3D-483A-8FB6-338E8FC9A08E}" type="pres">
      <dgm:prSet presAssocID="{A53D3CA6-6D4D-459D-BA28-D9E1595FA010}" presName="textB" presStyleLbl="revTx" presStyleIdx="5" presStyleCnt="7">
        <dgm:presLayoutVars>
          <dgm:bulletEnabled val="1"/>
        </dgm:presLayoutVars>
      </dgm:prSet>
      <dgm:spPr/>
      <dgm:t>
        <a:bodyPr/>
        <a:lstStyle/>
        <a:p>
          <a:endParaRPr lang="en-US"/>
        </a:p>
      </dgm:t>
    </dgm:pt>
    <dgm:pt modelId="{00856029-77E7-492A-8B91-266500494681}" type="pres">
      <dgm:prSet presAssocID="{A53D3CA6-6D4D-459D-BA28-D9E1595FA010}" presName="circleB" presStyleLbl="node1" presStyleIdx="5" presStyleCnt="7"/>
      <dgm:spPr/>
    </dgm:pt>
    <dgm:pt modelId="{D05B2D40-E985-417F-9A0A-A3763BB2754A}" type="pres">
      <dgm:prSet presAssocID="{A53D3CA6-6D4D-459D-BA28-D9E1595FA010}" presName="spaceB" presStyleCnt="0"/>
      <dgm:spPr/>
    </dgm:pt>
    <dgm:pt modelId="{ED6C8D4B-5930-474A-9186-E1B62C6B00A5}" type="pres">
      <dgm:prSet presAssocID="{9313296C-F6CD-49E2-88B1-78BF456E202C}" presName="space" presStyleCnt="0"/>
      <dgm:spPr/>
    </dgm:pt>
    <dgm:pt modelId="{E7E2FB12-B090-4455-A15C-C5C6A76B980C}" type="pres">
      <dgm:prSet presAssocID="{90BA3BE5-21EF-448F-BA52-72DB119C72B4}" presName="compositeA" presStyleCnt="0"/>
      <dgm:spPr/>
    </dgm:pt>
    <dgm:pt modelId="{FA637327-F294-4EF7-89D5-5B08BC5CB69C}" type="pres">
      <dgm:prSet presAssocID="{90BA3BE5-21EF-448F-BA52-72DB119C72B4}" presName="textA" presStyleLbl="revTx" presStyleIdx="6" presStyleCnt="7">
        <dgm:presLayoutVars>
          <dgm:bulletEnabled val="1"/>
        </dgm:presLayoutVars>
      </dgm:prSet>
      <dgm:spPr/>
      <dgm:t>
        <a:bodyPr/>
        <a:lstStyle/>
        <a:p>
          <a:endParaRPr lang="en-US"/>
        </a:p>
      </dgm:t>
    </dgm:pt>
    <dgm:pt modelId="{44BBCF95-3811-48D3-B940-5034A1BF3C25}" type="pres">
      <dgm:prSet presAssocID="{90BA3BE5-21EF-448F-BA52-72DB119C72B4}" presName="circleA" presStyleLbl="node1" presStyleIdx="6" presStyleCnt="7"/>
      <dgm:spPr/>
    </dgm:pt>
    <dgm:pt modelId="{383FF470-90FB-4DBF-8F5A-BCFFE96069A0}" type="pres">
      <dgm:prSet presAssocID="{90BA3BE5-21EF-448F-BA52-72DB119C72B4}" presName="spaceA" presStyleCnt="0"/>
      <dgm:spPr/>
    </dgm:pt>
  </dgm:ptLst>
  <dgm:cxnLst>
    <dgm:cxn modelId="{AF0E02E7-1F68-4BE4-9BBA-C5D5E15379FB}" type="presOf" srcId="{85A2BD33-B4E8-4A2A-A622-6387C5778D04}" destId="{29DEA283-D515-4D4E-A26F-9AB719491704}" srcOrd="0" destOrd="0" presId="urn:microsoft.com/office/officeart/2005/8/layout/hProcess11"/>
    <dgm:cxn modelId="{B0E67B95-4890-407E-8F06-8655AE540F4B}" srcId="{8E625D7F-91E9-4B74-BCFD-7F41DA901F0A}" destId="{A53D3CA6-6D4D-459D-BA28-D9E1595FA010}" srcOrd="5" destOrd="0" parTransId="{46687C09-4DEE-4DB6-A65A-596624268232}" sibTransId="{9313296C-F6CD-49E2-88B1-78BF456E202C}"/>
    <dgm:cxn modelId="{C0EC6364-A1A5-48C8-83F1-7EAA765DFF3C}" type="presOf" srcId="{90BA3BE5-21EF-448F-BA52-72DB119C72B4}" destId="{FA637327-F294-4EF7-89D5-5B08BC5CB69C}" srcOrd="0" destOrd="0" presId="urn:microsoft.com/office/officeart/2005/8/layout/hProcess11"/>
    <dgm:cxn modelId="{CA0045AF-FADF-4842-9551-D914B6E88D76}" type="presOf" srcId="{A7DC16A6-A1B6-4A43-842D-9023C39FE5BD}" destId="{A38D8E42-5875-4A0F-AB5A-EB0BD91D73A8}" srcOrd="0" destOrd="0" presId="urn:microsoft.com/office/officeart/2005/8/layout/hProcess11"/>
    <dgm:cxn modelId="{E605FB14-B285-4268-AD50-2BCC43B2A747}" type="presOf" srcId="{5BAB549E-EB11-44C8-A09C-87A221729103}" destId="{12895CEB-F2D8-444C-8279-5F6BECC42950}" srcOrd="0" destOrd="0" presId="urn:microsoft.com/office/officeart/2005/8/layout/hProcess11"/>
    <dgm:cxn modelId="{2059368C-A136-40FC-A6AF-C12DB2BA51D1}" srcId="{8E625D7F-91E9-4B74-BCFD-7F41DA901F0A}" destId="{90BA3BE5-21EF-448F-BA52-72DB119C72B4}" srcOrd="6" destOrd="0" parTransId="{22C3DEE4-3A39-4F21-B30A-D9965B6623C6}" sibTransId="{46F93A98-425D-4B8B-8885-82EECBBE8FC2}"/>
    <dgm:cxn modelId="{FB86E559-E943-4E72-8B84-B1A71F596C0D}" type="presOf" srcId="{61B758F9-7DC4-4172-8920-82E77AE1A556}" destId="{4AC89367-C0E1-4C0F-8E2E-9274A703D25F}" srcOrd="0" destOrd="0" presId="urn:microsoft.com/office/officeart/2005/8/layout/hProcess11"/>
    <dgm:cxn modelId="{F6C4721E-08C5-4DF1-892D-3F482AC031BA}" srcId="{8E625D7F-91E9-4B74-BCFD-7F41DA901F0A}" destId="{B67785D4-D039-40EF-9E68-2173E4D3F27B}" srcOrd="4" destOrd="0" parTransId="{FBF5F154-F917-43E8-9103-AD19B12DCBDE}" sibTransId="{403922DA-662C-40CA-9C1F-55D96A3C9308}"/>
    <dgm:cxn modelId="{89C3ACAA-B562-45E1-B9EE-421CC37BE175}" srcId="{8E625D7F-91E9-4B74-BCFD-7F41DA901F0A}" destId="{61B758F9-7DC4-4172-8920-82E77AE1A556}" srcOrd="3" destOrd="0" parTransId="{11994D2C-4D68-452B-9632-EBE72541FB48}" sibTransId="{3ADBA8A6-E92B-43D7-B563-5DBC8BB1E0B8}"/>
    <dgm:cxn modelId="{74E915B0-0F86-4684-AD83-1DEF5E6845A4}" srcId="{8E625D7F-91E9-4B74-BCFD-7F41DA901F0A}" destId="{A7DC16A6-A1B6-4A43-842D-9023C39FE5BD}" srcOrd="0" destOrd="0" parTransId="{676B1FD4-0CDC-4094-9E03-F464C77D9FD3}" sibTransId="{D89A5E9E-0DF2-4229-815C-6441B626267F}"/>
    <dgm:cxn modelId="{5A0A6345-0116-4ED7-B634-F522F164268C}" srcId="{8E625D7F-91E9-4B74-BCFD-7F41DA901F0A}" destId="{85A2BD33-B4E8-4A2A-A622-6387C5778D04}" srcOrd="2" destOrd="0" parTransId="{BFF6ADAF-493E-4DFB-8225-B404EF2860C7}" sibTransId="{8C1B4E6D-F625-4354-A5B4-FC114B420BAE}"/>
    <dgm:cxn modelId="{BE9C8261-2503-44CB-989D-62ED2552DE4C}" type="presOf" srcId="{A53D3CA6-6D4D-459D-BA28-D9E1595FA010}" destId="{74688BF8-4D3D-483A-8FB6-338E8FC9A08E}" srcOrd="0" destOrd="0" presId="urn:microsoft.com/office/officeart/2005/8/layout/hProcess11"/>
    <dgm:cxn modelId="{9F3073F2-111D-4205-BA42-B6EE3C1CC21A}" type="presOf" srcId="{B67785D4-D039-40EF-9E68-2173E4D3F27B}" destId="{7A950C75-07BE-4899-9EC1-E2C06FB087ED}" srcOrd="0" destOrd="0" presId="urn:microsoft.com/office/officeart/2005/8/layout/hProcess11"/>
    <dgm:cxn modelId="{2B3767E0-C807-461D-9B25-42A00EF940CF}" type="presOf" srcId="{8E625D7F-91E9-4B74-BCFD-7F41DA901F0A}" destId="{A3F64458-7F69-425C-9699-15E9D2E8DD6B}" srcOrd="0" destOrd="0" presId="urn:microsoft.com/office/officeart/2005/8/layout/hProcess11"/>
    <dgm:cxn modelId="{0FF1C790-EC7B-417F-89C0-395B24227496}" srcId="{8E625D7F-91E9-4B74-BCFD-7F41DA901F0A}" destId="{5BAB549E-EB11-44C8-A09C-87A221729103}" srcOrd="1" destOrd="0" parTransId="{83CCF8E3-B048-44E3-A081-0F7657814627}" sibTransId="{88484FE7-EA18-438E-94CF-7047813192B4}"/>
    <dgm:cxn modelId="{083D3962-AC8F-495A-BFA2-1A384B996129}" type="presParOf" srcId="{A3F64458-7F69-425C-9699-15E9D2E8DD6B}" destId="{54922EDA-3298-4225-9515-DEDB3B705F49}" srcOrd="0" destOrd="0" presId="urn:microsoft.com/office/officeart/2005/8/layout/hProcess11"/>
    <dgm:cxn modelId="{4ED28066-B358-4F4A-8196-F70C1F0E9FB6}" type="presParOf" srcId="{A3F64458-7F69-425C-9699-15E9D2E8DD6B}" destId="{AA892358-F113-48AA-9D79-79829C013CA7}" srcOrd="1" destOrd="0" presId="urn:microsoft.com/office/officeart/2005/8/layout/hProcess11"/>
    <dgm:cxn modelId="{19E62128-65D0-4BC8-AB92-25DB56A80F36}" type="presParOf" srcId="{AA892358-F113-48AA-9D79-79829C013CA7}" destId="{4591F283-F7F0-47E3-A58D-48CAA4500416}" srcOrd="0" destOrd="0" presId="urn:microsoft.com/office/officeart/2005/8/layout/hProcess11"/>
    <dgm:cxn modelId="{FBA93AFE-DC98-463E-BBD3-2BE53A00D847}" type="presParOf" srcId="{4591F283-F7F0-47E3-A58D-48CAA4500416}" destId="{A38D8E42-5875-4A0F-AB5A-EB0BD91D73A8}" srcOrd="0" destOrd="0" presId="urn:microsoft.com/office/officeart/2005/8/layout/hProcess11"/>
    <dgm:cxn modelId="{668D025F-A9E2-4246-B944-90EBC4B11A4D}" type="presParOf" srcId="{4591F283-F7F0-47E3-A58D-48CAA4500416}" destId="{0D26C75A-9AAE-4ECF-AC5D-B8C2F848D230}" srcOrd="1" destOrd="0" presId="urn:microsoft.com/office/officeart/2005/8/layout/hProcess11"/>
    <dgm:cxn modelId="{2783EAE5-20FF-4F61-8FE5-115CE835DB7E}" type="presParOf" srcId="{4591F283-F7F0-47E3-A58D-48CAA4500416}" destId="{23BE1FBB-14C0-44EE-8EE3-B74BEEF63F8B}" srcOrd="2" destOrd="0" presId="urn:microsoft.com/office/officeart/2005/8/layout/hProcess11"/>
    <dgm:cxn modelId="{C74B694F-129B-4723-B370-3A4BF473DAEA}" type="presParOf" srcId="{AA892358-F113-48AA-9D79-79829C013CA7}" destId="{CA9D97A0-E5EF-42E4-8DF8-E0FC065B6235}" srcOrd="1" destOrd="0" presId="urn:microsoft.com/office/officeart/2005/8/layout/hProcess11"/>
    <dgm:cxn modelId="{2E1AA956-6E26-43EC-9D28-2F9265EB7A9D}" type="presParOf" srcId="{AA892358-F113-48AA-9D79-79829C013CA7}" destId="{D41A16C1-9D7A-461E-B760-ABA2404D1EA2}" srcOrd="2" destOrd="0" presId="urn:microsoft.com/office/officeart/2005/8/layout/hProcess11"/>
    <dgm:cxn modelId="{CAC0FD56-AA37-4A00-822F-E658DB834457}" type="presParOf" srcId="{D41A16C1-9D7A-461E-B760-ABA2404D1EA2}" destId="{12895CEB-F2D8-444C-8279-5F6BECC42950}" srcOrd="0" destOrd="0" presId="urn:microsoft.com/office/officeart/2005/8/layout/hProcess11"/>
    <dgm:cxn modelId="{659DB560-D4A8-45AF-9103-71E1A00C723F}" type="presParOf" srcId="{D41A16C1-9D7A-461E-B760-ABA2404D1EA2}" destId="{223D1428-D7A5-44A6-BE4B-53B66593102A}" srcOrd="1" destOrd="0" presId="urn:microsoft.com/office/officeart/2005/8/layout/hProcess11"/>
    <dgm:cxn modelId="{742E82B0-6DA7-4174-B32E-029085A3E264}" type="presParOf" srcId="{D41A16C1-9D7A-461E-B760-ABA2404D1EA2}" destId="{AAC43F15-AE00-4B38-8FBA-6E6DB7347CA8}" srcOrd="2" destOrd="0" presId="urn:microsoft.com/office/officeart/2005/8/layout/hProcess11"/>
    <dgm:cxn modelId="{850340B4-39A1-4294-8FC9-96293B011853}" type="presParOf" srcId="{AA892358-F113-48AA-9D79-79829C013CA7}" destId="{E4D9A963-9859-44F1-8E0F-B3CA86BF7235}" srcOrd="3" destOrd="0" presId="urn:microsoft.com/office/officeart/2005/8/layout/hProcess11"/>
    <dgm:cxn modelId="{D7FBBC8D-2B73-45E6-BC78-D4BF5A097561}" type="presParOf" srcId="{AA892358-F113-48AA-9D79-79829C013CA7}" destId="{25F96B0F-CD8B-42CF-A441-48FD9704DC5F}" srcOrd="4" destOrd="0" presId="urn:microsoft.com/office/officeart/2005/8/layout/hProcess11"/>
    <dgm:cxn modelId="{BFECE7CE-61EB-484A-B484-4C7A05B23567}" type="presParOf" srcId="{25F96B0F-CD8B-42CF-A441-48FD9704DC5F}" destId="{29DEA283-D515-4D4E-A26F-9AB719491704}" srcOrd="0" destOrd="0" presId="urn:microsoft.com/office/officeart/2005/8/layout/hProcess11"/>
    <dgm:cxn modelId="{921081E7-B434-48DF-81AD-B875D871D7AF}" type="presParOf" srcId="{25F96B0F-CD8B-42CF-A441-48FD9704DC5F}" destId="{3599C5C6-3F5D-4EDC-B2D9-3EE9C5094EC9}" srcOrd="1" destOrd="0" presId="urn:microsoft.com/office/officeart/2005/8/layout/hProcess11"/>
    <dgm:cxn modelId="{DDE318A7-65EC-4653-A89E-8E9B43B3038B}" type="presParOf" srcId="{25F96B0F-CD8B-42CF-A441-48FD9704DC5F}" destId="{12599D5F-0BEE-483B-8520-53300BF36B7D}" srcOrd="2" destOrd="0" presId="urn:microsoft.com/office/officeart/2005/8/layout/hProcess11"/>
    <dgm:cxn modelId="{31C52A3D-AA13-4FE6-98EF-D3B26FE09EFA}" type="presParOf" srcId="{AA892358-F113-48AA-9D79-79829C013CA7}" destId="{BFF76B65-FB03-47B9-8C1F-90AF18F199DA}" srcOrd="5" destOrd="0" presId="urn:microsoft.com/office/officeart/2005/8/layout/hProcess11"/>
    <dgm:cxn modelId="{22064C9F-CFAE-4B8A-971D-E111C022D619}" type="presParOf" srcId="{AA892358-F113-48AA-9D79-79829C013CA7}" destId="{4FF6FB75-8506-4BBB-8AA0-ABDA3D3BEA2D}" srcOrd="6" destOrd="0" presId="urn:microsoft.com/office/officeart/2005/8/layout/hProcess11"/>
    <dgm:cxn modelId="{E7DED7BE-4B51-4A4E-9F4A-E702C104EC88}" type="presParOf" srcId="{4FF6FB75-8506-4BBB-8AA0-ABDA3D3BEA2D}" destId="{4AC89367-C0E1-4C0F-8E2E-9274A703D25F}" srcOrd="0" destOrd="0" presId="urn:microsoft.com/office/officeart/2005/8/layout/hProcess11"/>
    <dgm:cxn modelId="{B73F5614-6F6F-4948-A7CF-2F6D18BC561C}" type="presParOf" srcId="{4FF6FB75-8506-4BBB-8AA0-ABDA3D3BEA2D}" destId="{58A41DD5-C7B8-4683-8FCB-F419BAF1B973}" srcOrd="1" destOrd="0" presId="urn:microsoft.com/office/officeart/2005/8/layout/hProcess11"/>
    <dgm:cxn modelId="{7D97D8E4-F841-49B5-9644-4206ED327118}" type="presParOf" srcId="{4FF6FB75-8506-4BBB-8AA0-ABDA3D3BEA2D}" destId="{EC825035-4099-46EA-804F-D95AD1C0A297}" srcOrd="2" destOrd="0" presId="urn:microsoft.com/office/officeart/2005/8/layout/hProcess11"/>
    <dgm:cxn modelId="{592462F8-4031-4BF8-88F8-5A69CA595F9E}" type="presParOf" srcId="{AA892358-F113-48AA-9D79-79829C013CA7}" destId="{9B18CAC4-49BA-46F3-967A-3DB337F74C6E}" srcOrd="7" destOrd="0" presId="urn:microsoft.com/office/officeart/2005/8/layout/hProcess11"/>
    <dgm:cxn modelId="{E6461C4C-31EA-4BE4-A590-ACDB65E6D71C}" type="presParOf" srcId="{AA892358-F113-48AA-9D79-79829C013CA7}" destId="{70EC8863-87F4-4A0E-843A-DE0CB79F89A7}" srcOrd="8" destOrd="0" presId="urn:microsoft.com/office/officeart/2005/8/layout/hProcess11"/>
    <dgm:cxn modelId="{15EBBA3A-D3A0-48A0-888E-36B5672D92DF}" type="presParOf" srcId="{70EC8863-87F4-4A0E-843A-DE0CB79F89A7}" destId="{7A950C75-07BE-4899-9EC1-E2C06FB087ED}" srcOrd="0" destOrd="0" presId="urn:microsoft.com/office/officeart/2005/8/layout/hProcess11"/>
    <dgm:cxn modelId="{5C7C4C74-E120-496B-8CF0-3684499C395C}" type="presParOf" srcId="{70EC8863-87F4-4A0E-843A-DE0CB79F89A7}" destId="{E3DC0689-BE7D-4A0C-A634-D5B242452D8A}" srcOrd="1" destOrd="0" presId="urn:microsoft.com/office/officeart/2005/8/layout/hProcess11"/>
    <dgm:cxn modelId="{4449B845-3004-4C3D-B481-2ECCAEC73784}" type="presParOf" srcId="{70EC8863-87F4-4A0E-843A-DE0CB79F89A7}" destId="{C7F710F5-D9B4-4406-849C-2800E1F813A0}" srcOrd="2" destOrd="0" presId="urn:microsoft.com/office/officeart/2005/8/layout/hProcess11"/>
    <dgm:cxn modelId="{F74C636D-C5C2-4B2B-B30D-D226A88ED886}" type="presParOf" srcId="{AA892358-F113-48AA-9D79-79829C013CA7}" destId="{3619D347-401D-4F05-8859-1DE2EBB59D7F}" srcOrd="9" destOrd="0" presId="urn:microsoft.com/office/officeart/2005/8/layout/hProcess11"/>
    <dgm:cxn modelId="{11296EFA-1476-4011-9501-0A93C006468E}" type="presParOf" srcId="{AA892358-F113-48AA-9D79-79829C013CA7}" destId="{D7E5ED46-E8A2-4C75-82E2-249D9697CFB4}" srcOrd="10" destOrd="0" presId="urn:microsoft.com/office/officeart/2005/8/layout/hProcess11"/>
    <dgm:cxn modelId="{C7B99347-B633-4EB2-8BFD-B15C6E0EF4B7}" type="presParOf" srcId="{D7E5ED46-E8A2-4C75-82E2-249D9697CFB4}" destId="{74688BF8-4D3D-483A-8FB6-338E8FC9A08E}" srcOrd="0" destOrd="0" presId="urn:microsoft.com/office/officeart/2005/8/layout/hProcess11"/>
    <dgm:cxn modelId="{81C4A5D3-27BC-4D73-9462-E747EDCCA97E}" type="presParOf" srcId="{D7E5ED46-E8A2-4C75-82E2-249D9697CFB4}" destId="{00856029-77E7-492A-8B91-266500494681}" srcOrd="1" destOrd="0" presId="urn:microsoft.com/office/officeart/2005/8/layout/hProcess11"/>
    <dgm:cxn modelId="{20A83FB0-D608-47DC-A689-A33A3BFD90E0}" type="presParOf" srcId="{D7E5ED46-E8A2-4C75-82E2-249D9697CFB4}" destId="{D05B2D40-E985-417F-9A0A-A3763BB2754A}" srcOrd="2" destOrd="0" presId="urn:microsoft.com/office/officeart/2005/8/layout/hProcess11"/>
    <dgm:cxn modelId="{75F7602C-F90E-4C97-84D5-41FDD58C4F36}" type="presParOf" srcId="{AA892358-F113-48AA-9D79-79829C013CA7}" destId="{ED6C8D4B-5930-474A-9186-E1B62C6B00A5}" srcOrd="11" destOrd="0" presId="urn:microsoft.com/office/officeart/2005/8/layout/hProcess11"/>
    <dgm:cxn modelId="{524FB726-C15B-4834-B846-DFB4D493D361}" type="presParOf" srcId="{AA892358-F113-48AA-9D79-79829C013CA7}" destId="{E7E2FB12-B090-4455-A15C-C5C6A76B980C}" srcOrd="12" destOrd="0" presId="urn:microsoft.com/office/officeart/2005/8/layout/hProcess11"/>
    <dgm:cxn modelId="{E7E18AEC-6663-4FD1-ABA2-96613E8DFFA5}" type="presParOf" srcId="{E7E2FB12-B090-4455-A15C-C5C6A76B980C}" destId="{FA637327-F294-4EF7-89D5-5B08BC5CB69C}" srcOrd="0" destOrd="0" presId="urn:microsoft.com/office/officeart/2005/8/layout/hProcess11"/>
    <dgm:cxn modelId="{EA078C90-94B5-4E2F-8E58-D96BE94EAEBB}" type="presParOf" srcId="{E7E2FB12-B090-4455-A15C-C5C6A76B980C}" destId="{44BBCF95-3811-48D3-B940-5034A1BF3C25}" srcOrd="1" destOrd="0" presId="urn:microsoft.com/office/officeart/2005/8/layout/hProcess11"/>
    <dgm:cxn modelId="{217225B9-1850-41E6-AB16-73BFD7AD50BE}" type="presParOf" srcId="{E7E2FB12-B090-4455-A15C-C5C6A76B980C}" destId="{383FF470-90FB-4DBF-8F5A-BCFFE96069A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22EDA-3298-4225-9515-DEDB3B705F49}">
      <dsp:nvSpPr>
        <dsp:cNvPr id="0" name=""/>
        <dsp:cNvSpPr/>
      </dsp:nvSpPr>
      <dsp:spPr>
        <a:xfrm>
          <a:off x="0" y="1577340"/>
          <a:ext cx="8915400" cy="21031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D8E42-5875-4A0F-AB5A-EB0BD91D73A8}">
      <dsp:nvSpPr>
        <dsp:cNvPr id="0" name=""/>
        <dsp:cNvSpPr/>
      </dsp:nvSpPr>
      <dsp:spPr>
        <a:xfrm>
          <a:off x="2658" y="0"/>
          <a:ext cx="1281122"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dirty="0" smtClean="0"/>
            <a:t>Water is allowed to build up behind a dam which creates potential energy. </a:t>
          </a:r>
          <a:endParaRPr lang="en-US" sz="1200" kern="1200" dirty="0"/>
        </a:p>
      </dsp:txBody>
      <dsp:txXfrm>
        <a:off x="2658" y="0"/>
        <a:ext cx="1281122" cy="2103120"/>
      </dsp:txXfrm>
    </dsp:sp>
    <dsp:sp modelId="{0D26C75A-9AAE-4ECF-AC5D-B8C2F848D230}">
      <dsp:nvSpPr>
        <dsp:cNvPr id="0" name=""/>
        <dsp:cNvSpPr/>
      </dsp:nvSpPr>
      <dsp:spPr>
        <a:xfrm>
          <a:off x="380329"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95CEB-F2D8-444C-8279-5F6BECC42950}">
      <dsp:nvSpPr>
        <dsp:cNvPr id="0" name=""/>
        <dsp:cNvSpPr/>
      </dsp:nvSpPr>
      <dsp:spPr>
        <a:xfrm>
          <a:off x="1336085" y="3154680"/>
          <a:ext cx="1193200"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The water is released and directed through turbines that converts from potential to kinetic energy. </a:t>
          </a:r>
          <a:endParaRPr lang="en-US" sz="1200" kern="1200" dirty="0"/>
        </a:p>
      </dsp:txBody>
      <dsp:txXfrm>
        <a:off x="1336085" y="3154680"/>
        <a:ext cx="1193200" cy="2103120"/>
      </dsp:txXfrm>
    </dsp:sp>
    <dsp:sp modelId="{223D1428-D7A5-44A6-BE4B-53B66593102A}">
      <dsp:nvSpPr>
        <dsp:cNvPr id="0" name=""/>
        <dsp:cNvSpPr/>
      </dsp:nvSpPr>
      <dsp:spPr>
        <a:xfrm>
          <a:off x="1669795"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EA283-D515-4D4E-A26F-9AB719491704}">
      <dsp:nvSpPr>
        <dsp:cNvPr id="0" name=""/>
        <dsp:cNvSpPr/>
      </dsp:nvSpPr>
      <dsp:spPr>
        <a:xfrm>
          <a:off x="2581589" y="0"/>
          <a:ext cx="1046079"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smtClean="0"/>
            <a:t>This energy which is mechanical energy spins the turbine. </a:t>
          </a:r>
          <a:endParaRPr lang="en-US" sz="1200" kern="1200"/>
        </a:p>
      </dsp:txBody>
      <dsp:txXfrm>
        <a:off x="2581589" y="0"/>
        <a:ext cx="1046079" cy="2103120"/>
      </dsp:txXfrm>
    </dsp:sp>
    <dsp:sp modelId="{3599C5C6-3F5D-4EDC-B2D9-3EE9C5094EC9}">
      <dsp:nvSpPr>
        <dsp:cNvPr id="0" name=""/>
        <dsp:cNvSpPr/>
      </dsp:nvSpPr>
      <dsp:spPr>
        <a:xfrm>
          <a:off x="2841738"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89367-C0E1-4C0F-8E2E-9274A703D25F}">
      <dsp:nvSpPr>
        <dsp:cNvPr id="0" name=""/>
        <dsp:cNvSpPr/>
      </dsp:nvSpPr>
      <dsp:spPr>
        <a:xfrm>
          <a:off x="3679972" y="3154680"/>
          <a:ext cx="1046079"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The turbines are coupled to generators, and the mechanical energy of the turbines is converted to electricity in the generators. </a:t>
          </a:r>
          <a:endParaRPr lang="en-US" sz="1200" kern="1200" dirty="0"/>
        </a:p>
      </dsp:txBody>
      <dsp:txXfrm>
        <a:off x="3679972" y="3154680"/>
        <a:ext cx="1046079" cy="2103120"/>
      </dsp:txXfrm>
    </dsp:sp>
    <dsp:sp modelId="{58A41DD5-C7B8-4683-8FCB-F419BAF1B973}">
      <dsp:nvSpPr>
        <dsp:cNvPr id="0" name=""/>
        <dsp:cNvSpPr/>
      </dsp:nvSpPr>
      <dsp:spPr>
        <a:xfrm>
          <a:off x="3940122"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50C75-07BE-4899-9EC1-E2C06FB087ED}">
      <dsp:nvSpPr>
        <dsp:cNvPr id="0" name=""/>
        <dsp:cNvSpPr/>
      </dsp:nvSpPr>
      <dsp:spPr>
        <a:xfrm>
          <a:off x="4778355" y="0"/>
          <a:ext cx="1046079"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smtClean="0"/>
            <a:t>The electricity is routed to a transformer bank to increase the voltage. </a:t>
          </a:r>
          <a:endParaRPr lang="en-US" sz="1200" kern="1200"/>
        </a:p>
      </dsp:txBody>
      <dsp:txXfrm>
        <a:off x="4778355" y="0"/>
        <a:ext cx="1046079" cy="2103120"/>
      </dsp:txXfrm>
    </dsp:sp>
    <dsp:sp modelId="{E3DC0689-BE7D-4A0C-A634-D5B242452D8A}">
      <dsp:nvSpPr>
        <dsp:cNvPr id="0" name=""/>
        <dsp:cNvSpPr/>
      </dsp:nvSpPr>
      <dsp:spPr>
        <a:xfrm>
          <a:off x="5038505"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88BF8-4D3D-483A-8FB6-338E8FC9A08E}">
      <dsp:nvSpPr>
        <dsp:cNvPr id="0" name=""/>
        <dsp:cNvSpPr/>
      </dsp:nvSpPr>
      <dsp:spPr>
        <a:xfrm>
          <a:off x="5876739" y="3154680"/>
          <a:ext cx="1046079"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smtClean="0"/>
            <a:t>The higher voltages allow for less power loss during transit, and the energy is transported to the points of use. </a:t>
          </a:r>
          <a:endParaRPr lang="en-US" sz="1200" kern="1200"/>
        </a:p>
      </dsp:txBody>
      <dsp:txXfrm>
        <a:off x="5876739" y="3154680"/>
        <a:ext cx="1046079" cy="2103120"/>
      </dsp:txXfrm>
    </dsp:sp>
    <dsp:sp modelId="{00856029-77E7-492A-8B91-266500494681}">
      <dsp:nvSpPr>
        <dsp:cNvPr id="0" name=""/>
        <dsp:cNvSpPr/>
      </dsp:nvSpPr>
      <dsp:spPr>
        <a:xfrm>
          <a:off x="6136888"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37327-F294-4EF7-89D5-5B08BC5CB69C}">
      <dsp:nvSpPr>
        <dsp:cNvPr id="0" name=""/>
        <dsp:cNvSpPr/>
      </dsp:nvSpPr>
      <dsp:spPr>
        <a:xfrm>
          <a:off x="6975122" y="0"/>
          <a:ext cx="1046079" cy="210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smtClean="0"/>
            <a:t>Then it is reduced to relatively "safe" voltages and routed out to electrical equipment and devices. </a:t>
          </a:r>
          <a:endParaRPr lang="en-US" sz="1200" kern="1200"/>
        </a:p>
      </dsp:txBody>
      <dsp:txXfrm>
        <a:off x="6975122" y="0"/>
        <a:ext cx="1046079" cy="2103120"/>
      </dsp:txXfrm>
    </dsp:sp>
    <dsp:sp modelId="{44BBCF95-3811-48D3-B940-5034A1BF3C25}">
      <dsp:nvSpPr>
        <dsp:cNvPr id="0" name=""/>
        <dsp:cNvSpPr/>
      </dsp:nvSpPr>
      <dsp:spPr>
        <a:xfrm>
          <a:off x="7235272" y="2366010"/>
          <a:ext cx="525780" cy="525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3C0A7E-4900-4A87-B6CD-E5D82B357FCD}" type="slidenum">
              <a:rPr lang="en-US"/>
              <a:pPr/>
              <a:t>‹#›</a:t>
            </a:fld>
            <a:endParaRPr lang="en-US"/>
          </a:p>
        </p:txBody>
      </p:sp>
    </p:spTree>
    <p:extLst>
      <p:ext uri="{BB962C8B-B14F-4D97-AF65-F5344CB8AC3E}">
        <p14:creationId xmlns:p14="http://schemas.microsoft.com/office/powerpoint/2010/main" val="3210823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nchorCtr="0"/>
          <a:lstStyle>
            <a:lvl1pPr algn="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nchor="t" anchorCtr="0"/>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77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1" fontAlgn="base" hangingPunct="1">
        <a:spcBef>
          <a:spcPct val="0"/>
        </a:spcBef>
        <a:spcAft>
          <a:spcPct val="0"/>
        </a:spcAft>
        <a:defRPr sz="4400">
          <a:solidFill>
            <a:schemeClr val="tx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lumMod val="75000"/>
            </a:schemeClr>
          </a:solidFill>
          <a:latin typeface="+mn-lt"/>
        </a:defRPr>
      </a:lvl2pPr>
      <a:lvl3pPr marL="1143000" indent="-228600" algn="l" rtl="0" eaLnBrk="1" fontAlgn="base" hangingPunct="1">
        <a:spcBef>
          <a:spcPct val="20000"/>
        </a:spcBef>
        <a:spcAft>
          <a:spcPct val="0"/>
        </a:spcAft>
        <a:buChar char="•"/>
        <a:defRPr sz="2400">
          <a:solidFill>
            <a:schemeClr val="tx2">
              <a:lumMod val="75000"/>
            </a:schemeClr>
          </a:solidFill>
          <a:latin typeface="+mn-lt"/>
        </a:defRPr>
      </a:lvl3pPr>
      <a:lvl4pPr marL="1600200" indent="-228600" algn="l" rtl="0" eaLnBrk="1" fontAlgn="base" hangingPunct="1">
        <a:spcBef>
          <a:spcPct val="20000"/>
        </a:spcBef>
        <a:spcAft>
          <a:spcPct val="0"/>
        </a:spcAft>
        <a:buChar char="–"/>
        <a:defRPr sz="2000">
          <a:solidFill>
            <a:schemeClr val="tx2">
              <a:lumMod val="75000"/>
            </a:schemeClr>
          </a:solidFill>
          <a:latin typeface="+mn-lt"/>
        </a:defRPr>
      </a:lvl4pPr>
      <a:lvl5pPr marL="2057400" indent="-228600" algn="l" rtl="0" eaLnBrk="1" fontAlgn="base" hangingPunct="1">
        <a:spcBef>
          <a:spcPct val="20000"/>
        </a:spcBef>
        <a:spcAft>
          <a:spcPct val="0"/>
        </a:spcAft>
        <a:buChar char="»"/>
        <a:defRPr sz="2000">
          <a:solidFill>
            <a:schemeClr val="tx2">
              <a:lumMod val="75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ucation.nationalgeographic.com/education/encyclopedia/hydroelectric-energy/?ar_a=1" TargetMode="External"/><Relationship Id="rId2" Type="http://schemas.openxmlformats.org/officeDocument/2006/relationships/hyperlink" Target="http://wwf.panda.org/what_we_do/footprint/water/dams_initiative/quick_facts/" TargetMode="External"/><Relationship Id="rId1" Type="http://schemas.openxmlformats.org/officeDocument/2006/relationships/slideLayout" Target="../slideLayouts/slideLayout2.xml"/><Relationship Id="rId4" Type="http://schemas.openxmlformats.org/officeDocument/2006/relationships/hyperlink" Target="http://ga.water.usgs.gov/edu/wuhy.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i="1" dirty="0" smtClean="0">
                <a:solidFill>
                  <a:srgbClr val="00B0F0"/>
                </a:solidFill>
              </a:rPr>
              <a:t>Hydro</a:t>
            </a:r>
            <a:r>
              <a:rPr lang="en-US" dirty="0" smtClean="0">
                <a:solidFill>
                  <a:srgbClr val="00B0F0"/>
                </a:solidFill>
              </a:rPr>
              <a:t>electric Energy</a:t>
            </a:r>
            <a:endParaRPr lang="en-US" dirty="0">
              <a:solidFill>
                <a:srgbClr val="00B0F0"/>
              </a:solidFill>
            </a:endParaRPr>
          </a:p>
        </p:txBody>
      </p:sp>
      <p:sp>
        <p:nvSpPr>
          <p:cNvPr id="7" name="Text Placeholder 6"/>
          <p:cNvSpPr>
            <a:spLocks noGrp="1"/>
          </p:cNvSpPr>
          <p:nvPr>
            <p:ph type="body" idx="1"/>
          </p:nvPr>
        </p:nvSpPr>
        <p:spPr/>
        <p:txBody>
          <a:bodyPr/>
          <a:lstStyle/>
          <a:p>
            <a:r>
              <a:rPr lang="en-US" dirty="0" smtClean="0"/>
              <a:t>Alexis Abdullah, </a:t>
            </a:r>
            <a:r>
              <a:rPr lang="en-US" dirty="0" err="1" smtClean="0"/>
              <a:t>Brionna</a:t>
            </a:r>
            <a:r>
              <a:rPr lang="en-US" dirty="0" smtClean="0"/>
              <a:t> Francis and </a:t>
            </a:r>
            <a:r>
              <a:rPr lang="en-US" dirty="0" err="1" smtClean="0"/>
              <a:t>Yasmine</a:t>
            </a:r>
            <a:r>
              <a:rPr lang="en-US" dirty="0" smtClean="0"/>
              <a:t> </a:t>
            </a:r>
            <a:r>
              <a:rPr lang="en-US" dirty="0" err="1" smtClean="0"/>
              <a:t>Soumahoroyah</a:t>
            </a:r>
            <a:endParaRPr lang="en-US" dirty="0" smtClean="0"/>
          </a:p>
          <a:p>
            <a:r>
              <a:rPr lang="en-US" dirty="0" smtClean="0"/>
              <a:t>APE.S. </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191000" cy="1143000"/>
          </a:xfrm>
        </p:spPr>
        <p:style>
          <a:lnRef idx="1">
            <a:schemeClr val="accent1"/>
          </a:lnRef>
          <a:fillRef idx="2">
            <a:schemeClr val="accent1"/>
          </a:fillRef>
          <a:effectRef idx="1">
            <a:schemeClr val="accent1"/>
          </a:effectRef>
          <a:fontRef idx="minor">
            <a:schemeClr val="dk1"/>
          </a:fontRef>
        </p:style>
        <p:txBody>
          <a:bodyPr/>
          <a:lstStyle/>
          <a:p>
            <a:r>
              <a:rPr lang="en-US" dirty="0" err="1" smtClean="0"/>
              <a:t>C’est</a:t>
            </a:r>
            <a:r>
              <a:rPr lang="en-US" dirty="0" smtClean="0"/>
              <a:t> Tout!</a:t>
            </a:r>
            <a:endParaRPr lang="en-US" dirty="0"/>
          </a:p>
        </p:txBody>
      </p:sp>
      <p:sp>
        <p:nvSpPr>
          <p:cNvPr id="5" name="Content Placeholder 4"/>
          <p:cNvSpPr>
            <a:spLocks noGrp="1"/>
          </p:cNvSpPr>
          <p:nvPr>
            <p:ph idx="1"/>
          </p:nvPr>
        </p:nvSpPr>
        <p:spPr/>
        <p:txBody>
          <a:bodyPr/>
          <a:lstStyle/>
          <a:p>
            <a:r>
              <a:rPr lang="en-US" dirty="0">
                <a:hlinkClick r:id="rId2"/>
              </a:rPr>
              <a:t>http://wwf.panda.org/what_we_do/footprint/water/dams_initiative/quick_facts</a:t>
            </a:r>
            <a:r>
              <a:rPr lang="en-US" dirty="0" smtClean="0">
                <a:hlinkClick r:id="rId2"/>
              </a:rPr>
              <a:t>/</a:t>
            </a:r>
            <a:endParaRPr lang="en-US" dirty="0" smtClean="0"/>
          </a:p>
          <a:p>
            <a:r>
              <a:rPr lang="en-US" dirty="0">
                <a:hlinkClick r:id="rId3"/>
              </a:rPr>
              <a:t>http://education.nationalgeographic.com/education/encyclopedia/hydroelectric-energy/?</a:t>
            </a:r>
            <a:r>
              <a:rPr lang="en-US" dirty="0" smtClean="0">
                <a:hlinkClick r:id="rId3"/>
              </a:rPr>
              <a:t>ar_a=1</a:t>
            </a:r>
            <a:endParaRPr lang="en-US" dirty="0"/>
          </a:p>
          <a:p>
            <a:r>
              <a:rPr lang="en-US" dirty="0">
                <a:hlinkClick r:id="rId4"/>
              </a:rPr>
              <a:t>http://</a:t>
            </a:r>
            <a:r>
              <a:rPr lang="en-US" dirty="0" smtClean="0">
                <a:hlinkClick r:id="rId4"/>
              </a:rPr>
              <a:t>ga.water.usgs.gov/edu/wuhy.html</a:t>
            </a: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75229324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2400" y="4800600"/>
            <a:ext cx="5486400" cy="566738"/>
          </a:xfrm>
        </p:spPr>
        <p:txBody>
          <a:bodyPr>
            <a:normAutofit/>
          </a:bodyPr>
          <a:lstStyle/>
          <a:p>
            <a:r>
              <a:rPr lang="en-US" sz="2800" dirty="0" smtClean="0"/>
              <a:t>What is it?</a:t>
            </a:r>
            <a:endParaRPr lang="en-US" sz="2800" dirty="0"/>
          </a:p>
        </p:txBody>
      </p:sp>
      <p:pic>
        <p:nvPicPr>
          <p:cNvPr id="20" name="Picture Placeholder 19"/>
          <p:cNvPicPr>
            <a:picLocks noGrp="1" noChangeAspect="1"/>
          </p:cNvPicPr>
          <p:nvPr>
            <p:ph type="pic" idx="1"/>
          </p:nvPr>
        </p:nvPicPr>
        <p:blipFill>
          <a:blip r:embed="rId2">
            <a:extLst>
              <a:ext uri="{28A0092B-C50C-407E-A947-70E740481C1C}">
                <a14:useLocalDpi xmlns:a14="http://schemas.microsoft.com/office/drawing/2010/main" val="0"/>
              </a:ext>
            </a:extLst>
          </a:blip>
          <a:srcRect t="12625" b="12625"/>
          <a:stretch>
            <a:fillRect/>
          </a:stretch>
        </p:blipFill>
        <p:spPr>
          <a:xfrm>
            <a:off x="609600" y="381000"/>
            <a:ext cx="5791200" cy="4343400"/>
          </a:xfrm>
        </p:spPr>
      </p:pic>
      <p:sp>
        <p:nvSpPr>
          <p:cNvPr id="19" name="Text Placeholder 18"/>
          <p:cNvSpPr>
            <a:spLocks noGrp="1"/>
          </p:cNvSpPr>
          <p:nvPr>
            <p:ph type="body" sz="half" idx="2"/>
          </p:nvPr>
        </p:nvSpPr>
        <p:spPr>
          <a:xfrm>
            <a:off x="1792288" y="5367338"/>
            <a:ext cx="6665912" cy="1185862"/>
          </a:xfrm>
        </p:spPr>
        <p:txBody>
          <a:bodyPr>
            <a:noAutofit/>
          </a:bodyPr>
          <a:lstStyle/>
          <a:p>
            <a:r>
              <a:rPr lang="en-US" sz="2400" dirty="0"/>
              <a:t>T</a:t>
            </a:r>
            <a:r>
              <a:rPr lang="en-US" sz="2400" dirty="0" smtClean="0"/>
              <a:t>he </a:t>
            </a:r>
            <a:r>
              <a:rPr lang="en-US" sz="2400" dirty="0"/>
              <a:t>production of electrical power through the use of the gravitational force of falling or flowing water.</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Where is it used?</a:t>
            </a:r>
            <a:endParaRPr lang="en-US" dirty="0"/>
          </a:p>
        </p:txBody>
      </p:sp>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905000"/>
            <a:ext cx="4191000" cy="3761750"/>
          </a:xfrm>
          <a:prstGeom prst="rect">
            <a:avLst/>
          </a:prstGeom>
          <a:ln>
            <a:noFill/>
          </a:ln>
          <a:effectLst>
            <a:softEdge rad="112500"/>
          </a:effectLst>
        </p:spPr>
      </p:pic>
      <p:sp>
        <p:nvSpPr>
          <p:cNvPr id="9" name="Content Placeholder 8"/>
          <p:cNvSpPr>
            <a:spLocks noGrp="1"/>
          </p:cNvSpPr>
          <p:nvPr>
            <p:ph sz="half" idx="2"/>
          </p:nvPr>
        </p:nvSpPr>
        <p:spPr>
          <a:xfrm>
            <a:off x="4648200" y="1600200"/>
            <a:ext cx="4343400" cy="5029200"/>
          </a:xfrm>
        </p:spPr>
        <p:txBody>
          <a:bodyPr>
            <a:normAutofit/>
          </a:bodyPr>
          <a:lstStyle/>
          <a:p>
            <a:r>
              <a:rPr lang="en-US" dirty="0" smtClean="0"/>
              <a:t>Hydroelectric Energy powers </a:t>
            </a:r>
            <a:r>
              <a:rPr lang="en-US" dirty="0"/>
              <a:t>homes, offices, factories, hospitals, and schools</a:t>
            </a:r>
            <a:r>
              <a:rPr lang="en-US" dirty="0" smtClean="0"/>
              <a:t>.</a:t>
            </a:r>
          </a:p>
          <a:p>
            <a:r>
              <a:rPr lang="en-US" dirty="0" smtClean="0"/>
              <a:t>Hydroelectric </a:t>
            </a:r>
            <a:r>
              <a:rPr lang="en-US" dirty="0"/>
              <a:t>energy is usually one of the first methods a developing country uses to bring affordable electricity to rural areas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renewable?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81200"/>
            <a:ext cx="4011618" cy="3657599"/>
          </a:xfrm>
          <a:prstGeom prst="roundRect">
            <a:avLst>
              <a:gd name="adj" fmla="val 35938"/>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Content Placeholder 3"/>
          <p:cNvSpPr>
            <a:spLocks noGrp="1"/>
          </p:cNvSpPr>
          <p:nvPr>
            <p:ph sz="half" idx="2"/>
          </p:nvPr>
        </p:nvSpPr>
        <p:spPr>
          <a:xfrm>
            <a:off x="4648200" y="1600200"/>
            <a:ext cx="4343400" cy="5105400"/>
          </a:xfrm>
        </p:spPr>
        <p:txBody>
          <a:bodyPr>
            <a:normAutofit fontScale="92500"/>
          </a:bodyPr>
          <a:lstStyle/>
          <a:p>
            <a:r>
              <a:rPr lang="en-US" dirty="0"/>
              <a:t>Hydroelectricity relies on water, which is a clean, renewable energy source. </a:t>
            </a:r>
            <a:endParaRPr lang="en-US" dirty="0" smtClean="0"/>
          </a:p>
          <a:p>
            <a:r>
              <a:rPr lang="en-US" dirty="0" smtClean="0"/>
              <a:t> </a:t>
            </a:r>
            <a:r>
              <a:rPr lang="en-US" dirty="0"/>
              <a:t>Water is renewable because the water cycle is continually recycling itself. </a:t>
            </a:r>
            <a:endParaRPr lang="en-US" dirty="0" smtClean="0"/>
          </a:p>
          <a:p>
            <a:r>
              <a:rPr lang="en-US" dirty="0" smtClean="0"/>
              <a:t>Water </a:t>
            </a:r>
            <a:r>
              <a:rPr lang="en-US" dirty="0"/>
              <a:t>evaporates, forms clouds, and then rains down on the Earth, starting the cycle again.</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69342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dirty="0" smtClean="0"/>
              <a:t>Advantages &amp; Disadvantages</a:t>
            </a:r>
            <a:endParaRPr lang="en-US" dirty="0"/>
          </a:p>
        </p:txBody>
      </p:sp>
      <p:sp>
        <p:nvSpPr>
          <p:cNvPr id="7" name="Text Placeholder 6"/>
          <p:cNvSpPr>
            <a:spLocks noGrp="1"/>
          </p:cNvSpPr>
          <p:nvPr>
            <p:ph type="body" idx="1"/>
          </p:nvPr>
        </p:nvSpPr>
        <p:spPr>
          <a:xfrm>
            <a:off x="228600" y="1371600"/>
            <a:ext cx="4040188" cy="639762"/>
          </a:xfrm>
        </p:spPr>
        <p:txBody>
          <a:bodyPr/>
          <a:lstStyle/>
          <a:p>
            <a:r>
              <a:rPr lang="en-US" dirty="0" smtClean="0"/>
              <a:t>Advantages </a:t>
            </a:r>
            <a:endParaRPr lang="en-US" dirty="0"/>
          </a:p>
        </p:txBody>
      </p:sp>
      <p:sp>
        <p:nvSpPr>
          <p:cNvPr id="8" name="Content Placeholder 7"/>
          <p:cNvSpPr>
            <a:spLocks noGrp="1"/>
          </p:cNvSpPr>
          <p:nvPr>
            <p:ph sz="half" idx="2"/>
          </p:nvPr>
        </p:nvSpPr>
        <p:spPr>
          <a:xfrm>
            <a:off x="228600" y="1981200"/>
            <a:ext cx="4191000" cy="4724400"/>
          </a:xfrm>
        </p:spPr>
        <p:txBody>
          <a:bodyPr>
            <a:normAutofit fontScale="92500"/>
          </a:bodyPr>
          <a:lstStyle/>
          <a:p>
            <a:r>
              <a:rPr lang="en-US" dirty="0"/>
              <a:t>Fuel is not burned so there is minimal pollution</a:t>
            </a:r>
          </a:p>
          <a:p>
            <a:r>
              <a:rPr lang="en-US" dirty="0"/>
              <a:t>Water to run the power plant is provided free by nature</a:t>
            </a:r>
          </a:p>
          <a:p>
            <a:r>
              <a:rPr lang="en-US" dirty="0"/>
              <a:t>Hydropower plays a major role in reducing greenhouse gas emissions</a:t>
            </a:r>
          </a:p>
          <a:p>
            <a:r>
              <a:rPr lang="en-US" dirty="0"/>
              <a:t>Relatively low operations and maintenance costs</a:t>
            </a:r>
          </a:p>
          <a:p>
            <a:r>
              <a:rPr lang="en-US" dirty="0"/>
              <a:t>The technology is reliable and proven over time</a:t>
            </a:r>
          </a:p>
          <a:p>
            <a:r>
              <a:rPr lang="en-US" dirty="0"/>
              <a:t>It's renewable</a:t>
            </a:r>
          </a:p>
          <a:p>
            <a:endParaRPr lang="en-US" dirty="0"/>
          </a:p>
        </p:txBody>
      </p:sp>
      <p:sp>
        <p:nvSpPr>
          <p:cNvPr id="9" name="Text Placeholder 8"/>
          <p:cNvSpPr>
            <a:spLocks noGrp="1"/>
          </p:cNvSpPr>
          <p:nvPr>
            <p:ph type="body" sz="quarter" idx="3"/>
          </p:nvPr>
        </p:nvSpPr>
        <p:spPr>
          <a:xfrm>
            <a:off x="4648200" y="1371600"/>
            <a:ext cx="4041775" cy="639762"/>
          </a:xfrm>
        </p:spPr>
        <p:txBody>
          <a:bodyPr/>
          <a:lstStyle/>
          <a:p>
            <a:r>
              <a:rPr lang="en-US" dirty="0" smtClean="0"/>
              <a:t>Disadvantages</a:t>
            </a:r>
            <a:endParaRPr lang="en-US" dirty="0"/>
          </a:p>
        </p:txBody>
      </p:sp>
      <p:sp>
        <p:nvSpPr>
          <p:cNvPr id="10" name="Content Placeholder 9"/>
          <p:cNvSpPr>
            <a:spLocks noGrp="1"/>
          </p:cNvSpPr>
          <p:nvPr>
            <p:ph sz="quarter" idx="4"/>
          </p:nvPr>
        </p:nvSpPr>
        <p:spPr>
          <a:xfrm>
            <a:off x="4572000" y="2057400"/>
            <a:ext cx="4572000" cy="4648200"/>
          </a:xfrm>
        </p:spPr>
        <p:txBody>
          <a:bodyPr>
            <a:normAutofit fontScale="92500" lnSpcReduction="20000"/>
          </a:bodyPr>
          <a:lstStyle/>
          <a:p>
            <a:r>
              <a:rPr lang="en-US" dirty="0"/>
              <a:t>High investment </a:t>
            </a:r>
            <a:r>
              <a:rPr lang="en-US" dirty="0" smtClean="0"/>
              <a:t>costs</a:t>
            </a:r>
          </a:p>
          <a:p>
            <a:r>
              <a:rPr lang="en-US" dirty="0" smtClean="0"/>
              <a:t>Hydrology dependent (precipitation)</a:t>
            </a:r>
            <a:endParaRPr lang="en-US" dirty="0"/>
          </a:p>
          <a:p>
            <a:r>
              <a:rPr lang="en-US" dirty="0" smtClean="0"/>
              <a:t>Inundation </a:t>
            </a:r>
            <a:r>
              <a:rPr lang="en-US" dirty="0"/>
              <a:t>of land and wildlife habitat</a:t>
            </a:r>
          </a:p>
          <a:p>
            <a:r>
              <a:rPr lang="en-US" dirty="0"/>
              <a:t>L</a:t>
            </a:r>
            <a:r>
              <a:rPr lang="en-US" dirty="0" smtClean="0"/>
              <a:t>oss </a:t>
            </a:r>
            <a:r>
              <a:rPr lang="en-US" dirty="0"/>
              <a:t>or modification of fish habitat</a:t>
            </a:r>
          </a:p>
          <a:p>
            <a:r>
              <a:rPr lang="en-US" dirty="0"/>
              <a:t>Fish entrainment or passage restriction</a:t>
            </a:r>
          </a:p>
          <a:p>
            <a:r>
              <a:rPr lang="en-US" dirty="0"/>
              <a:t>C</a:t>
            </a:r>
            <a:r>
              <a:rPr lang="en-US" dirty="0" smtClean="0"/>
              <a:t>hanges </a:t>
            </a:r>
            <a:r>
              <a:rPr lang="en-US" dirty="0"/>
              <a:t>in reservoir and stream water quality</a:t>
            </a:r>
          </a:p>
          <a:p>
            <a:r>
              <a:rPr lang="en-US" dirty="0"/>
              <a:t>D</a:t>
            </a:r>
            <a:r>
              <a:rPr lang="en-US" dirty="0" smtClean="0"/>
              <a:t>isplacement </a:t>
            </a:r>
            <a:r>
              <a:rPr lang="en-US" dirty="0"/>
              <a:t>of local populations</a:t>
            </a:r>
          </a:p>
          <a:p>
            <a:r>
              <a:rPr lang="en-US" dirty="0" smtClean="0"/>
              <a:t>Silt build up</a:t>
            </a:r>
            <a:endParaRPr lang="en-US" dirty="0"/>
          </a:p>
        </p:txBody>
      </p:sp>
      <p:sp>
        <p:nvSpPr>
          <p:cNvPr id="11" name="TextBox 10"/>
          <p:cNvSpPr txBox="1"/>
          <p:nvPr/>
        </p:nvSpPr>
        <p:spPr>
          <a:xfrm>
            <a:off x="4414935" y="838200"/>
            <a:ext cx="4724400" cy="646331"/>
          </a:xfrm>
          <a:prstGeom prst="wedgeRectCallout">
            <a:avLst>
              <a:gd name="adj1" fmla="val 4575"/>
              <a:gd name="adj2" fmla="val 128292"/>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Throughout </a:t>
            </a:r>
            <a:r>
              <a:rPr lang="en-US" dirty="0"/>
              <a:t>the twentieth century some $2 trillion was spent on dams.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8600" y="274638"/>
            <a:ext cx="6705600" cy="1143000"/>
          </a:xfrm>
        </p:spPr>
        <p:style>
          <a:lnRef idx="3">
            <a:schemeClr val="lt1"/>
          </a:lnRef>
          <a:fillRef idx="1">
            <a:schemeClr val="accent3"/>
          </a:fillRef>
          <a:effectRef idx="1">
            <a:schemeClr val="accent3"/>
          </a:effectRef>
          <a:fontRef idx="minor">
            <a:schemeClr val="lt1"/>
          </a:fontRef>
        </p:style>
        <p:txBody>
          <a:bodyPr>
            <a:normAutofit/>
          </a:bodyPr>
          <a:lstStyle/>
          <a:p>
            <a:r>
              <a:rPr lang="en-US" dirty="0" smtClean="0"/>
              <a:t>Process to Obtain Energy</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834013004"/>
              </p:ext>
            </p:extLst>
          </p:nvPr>
        </p:nvGraphicFramePr>
        <p:xfrm>
          <a:off x="76200" y="1524000"/>
          <a:ext cx="8915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853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14"/>
                                        </p:tgtEl>
                                      </p:cBhvr>
                                    </p:animEffect>
                                    <p:anim calcmode="lin" valueType="num">
                                      <p:cBhvr>
                                        <p:cTn id="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4" dur="26">
                                          <p:stCondLst>
                                            <p:cond delay="620"/>
                                          </p:stCondLst>
                                        </p:cTn>
                                        <p:tgtEl>
                                          <p:spTgt spid="14"/>
                                        </p:tgtEl>
                                      </p:cBhvr>
                                      <p:to x="100000" y="60000"/>
                                    </p:animScale>
                                    <p:animScale>
                                      <p:cBhvr>
                                        <p:cTn id="15" dur="166" decel="50000">
                                          <p:stCondLst>
                                            <p:cond delay="646"/>
                                          </p:stCondLst>
                                        </p:cTn>
                                        <p:tgtEl>
                                          <p:spTgt spid="14"/>
                                        </p:tgtEl>
                                      </p:cBhvr>
                                      <p:to x="100000" y="100000"/>
                                    </p:animScale>
                                    <p:animScale>
                                      <p:cBhvr>
                                        <p:cTn id="16" dur="26">
                                          <p:stCondLst>
                                            <p:cond delay="1312"/>
                                          </p:stCondLst>
                                        </p:cTn>
                                        <p:tgtEl>
                                          <p:spTgt spid="14"/>
                                        </p:tgtEl>
                                      </p:cBhvr>
                                      <p:to x="100000" y="80000"/>
                                    </p:animScale>
                                    <p:animScale>
                                      <p:cBhvr>
                                        <p:cTn id="17" dur="166" decel="50000">
                                          <p:stCondLst>
                                            <p:cond delay="1338"/>
                                          </p:stCondLst>
                                        </p:cTn>
                                        <p:tgtEl>
                                          <p:spTgt spid="14"/>
                                        </p:tgtEl>
                                      </p:cBhvr>
                                      <p:to x="100000" y="100000"/>
                                    </p:animScale>
                                    <p:animScale>
                                      <p:cBhvr>
                                        <p:cTn id="18" dur="26">
                                          <p:stCondLst>
                                            <p:cond delay="1642"/>
                                          </p:stCondLst>
                                        </p:cTn>
                                        <p:tgtEl>
                                          <p:spTgt spid="14"/>
                                        </p:tgtEl>
                                      </p:cBhvr>
                                      <p:to x="100000" y="90000"/>
                                    </p:animScale>
                                    <p:animScale>
                                      <p:cBhvr>
                                        <p:cTn id="19" dur="166" decel="50000">
                                          <p:stCondLst>
                                            <p:cond delay="1668"/>
                                          </p:stCondLst>
                                        </p:cTn>
                                        <p:tgtEl>
                                          <p:spTgt spid="14"/>
                                        </p:tgtEl>
                                      </p:cBhvr>
                                      <p:to x="100000" y="100000"/>
                                    </p:animScale>
                                    <p:animScale>
                                      <p:cBhvr>
                                        <p:cTn id="20" dur="26">
                                          <p:stCondLst>
                                            <p:cond delay="1808"/>
                                          </p:stCondLst>
                                        </p:cTn>
                                        <p:tgtEl>
                                          <p:spTgt spid="14"/>
                                        </p:tgtEl>
                                      </p:cBhvr>
                                      <p:to x="100000" y="95000"/>
                                    </p:animScale>
                                    <p:animScale>
                                      <p:cBhvr>
                                        <p:cTn id="21" dur="166" decel="50000">
                                          <p:stCondLst>
                                            <p:cond delay="1834"/>
                                          </p:stCondLst>
                                        </p:cTn>
                                        <p:tgtEl>
                                          <p:spTgt spid="14"/>
                                        </p:tgtEl>
                                      </p:cBhvr>
                                      <p:to x="100000" y="100000"/>
                                    </p:animScale>
                                    <p:set>
                                      <p:cBhvr>
                                        <p:cTn id="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Pumped Storage Plant</a:t>
            </a:r>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590800"/>
            <a:ext cx="4114799"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10"/>
          <p:cNvSpPr>
            <a:spLocks noGrp="1"/>
          </p:cNvSpPr>
          <p:nvPr>
            <p:ph sz="half" idx="1"/>
          </p:nvPr>
        </p:nvSpPr>
        <p:spPr/>
        <p:txBody>
          <a:bodyPr>
            <a:normAutofit fontScale="92500" lnSpcReduction="10000"/>
          </a:bodyPr>
          <a:lstStyle/>
          <a:p>
            <a:r>
              <a:rPr lang="en-US" dirty="0" smtClean="0"/>
              <a:t>The </a:t>
            </a:r>
            <a:r>
              <a:rPr lang="en-US" dirty="0"/>
              <a:t>power is sent from a power grid into the electric generators. </a:t>
            </a:r>
            <a:endParaRPr lang="en-US" dirty="0" smtClean="0"/>
          </a:p>
          <a:p>
            <a:r>
              <a:rPr lang="en-US" dirty="0" smtClean="0"/>
              <a:t>The </a:t>
            </a:r>
            <a:r>
              <a:rPr lang="en-US" dirty="0"/>
              <a:t>generators then spin the turbines backward, which causes the turbines to pump water from a river or lower reservoir to an upper reservoir, where the power is stored.</a:t>
            </a:r>
          </a:p>
        </p:txBody>
      </p:sp>
    </p:spTree>
    <p:extLst>
      <p:ext uri="{BB962C8B-B14F-4D97-AF65-F5344CB8AC3E}">
        <p14:creationId xmlns:p14="http://schemas.microsoft.com/office/powerpoint/2010/main" val="40925007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Waste/ Widespread Use</a:t>
            </a:r>
            <a:endParaRPr lang="en-US" dirty="0"/>
          </a:p>
        </p:txBody>
      </p:sp>
      <p:sp>
        <p:nvSpPr>
          <p:cNvPr id="3" name="Content Placeholder 2"/>
          <p:cNvSpPr>
            <a:spLocks noGrp="1"/>
          </p:cNvSpPr>
          <p:nvPr>
            <p:ph sz="half" idx="1"/>
          </p:nvPr>
        </p:nvSpPr>
        <p:spPr>
          <a:xfrm>
            <a:off x="152400" y="1600200"/>
            <a:ext cx="3886200" cy="4525963"/>
          </a:xfrm>
        </p:spPr>
        <p:txBody>
          <a:bodyPr>
            <a:noAutofit/>
          </a:bodyPr>
          <a:lstStyle/>
          <a:p>
            <a:r>
              <a:rPr lang="en-US" sz="2400" dirty="0"/>
              <a:t>No fossil fuels are required to produce the electricity, and the earth's hydrologic cycle naturally replenishes the "fuel" supply. Therefore no pollution is released into the atmosphere and no waste that requires special containment is produced</a:t>
            </a:r>
          </a:p>
        </p:txBody>
      </p:sp>
      <p:sp>
        <p:nvSpPr>
          <p:cNvPr id="4" name="Content Placeholder 3"/>
          <p:cNvSpPr>
            <a:spLocks noGrp="1"/>
          </p:cNvSpPr>
          <p:nvPr>
            <p:ph sz="half" idx="2"/>
          </p:nvPr>
        </p:nvSpPr>
        <p:spPr>
          <a:xfrm>
            <a:off x="4038600" y="1600200"/>
            <a:ext cx="4876800" cy="5105400"/>
          </a:xfrm>
        </p:spPr>
        <p:txBody>
          <a:bodyPr>
            <a:noAutofit/>
          </a:bodyPr>
          <a:lstStyle/>
          <a:p>
            <a:r>
              <a:rPr lang="en-US" sz="2400" dirty="0"/>
              <a:t>C</a:t>
            </a:r>
            <a:r>
              <a:rPr lang="en-US" sz="2400" dirty="0" smtClean="0"/>
              <a:t>ountries </a:t>
            </a:r>
            <a:r>
              <a:rPr lang="en-US" sz="2400" dirty="0"/>
              <a:t>all over the world make use of </a:t>
            </a:r>
            <a:r>
              <a:rPr lang="en-US" sz="2400" dirty="0" smtClean="0"/>
              <a:t>hydroelectricity</a:t>
            </a:r>
          </a:p>
          <a:p>
            <a:r>
              <a:rPr lang="en-US" sz="2400" dirty="0" smtClean="0"/>
              <a:t>You </a:t>
            </a:r>
            <a:r>
              <a:rPr lang="en-US" sz="2400" dirty="0"/>
              <a:t>need lots of water and a lot of land where you can build a dam and reservoir, which all takes a LOT of money, time, and </a:t>
            </a:r>
            <a:r>
              <a:rPr lang="en-US" sz="2400" dirty="0" smtClean="0"/>
              <a:t>construction</a:t>
            </a:r>
          </a:p>
          <a:p>
            <a:r>
              <a:rPr lang="en-US" sz="2400" dirty="0"/>
              <a:t>M</a:t>
            </a:r>
            <a:r>
              <a:rPr lang="en-US" sz="2400" dirty="0" smtClean="0"/>
              <a:t>ost </a:t>
            </a:r>
            <a:r>
              <a:rPr lang="en-US" sz="2400" dirty="0"/>
              <a:t>of the good spots to locate hydro plants have already been taken. </a:t>
            </a:r>
          </a:p>
        </p:txBody>
      </p:sp>
    </p:spTree>
    <p:extLst>
      <p:ext uri="{BB962C8B-B14F-4D97-AF65-F5344CB8AC3E}">
        <p14:creationId xmlns:p14="http://schemas.microsoft.com/office/powerpoint/2010/main" val="28927787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273050"/>
            <a:ext cx="3200400" cy="1162050"/>
          </a:xfrm>
        </p:spPr>
        <p:txBody>
          <a:bodyPr>
            <a:normAutofit/>
          </a:bodyPr>
          <a:lstStyle/>
          <a:p>
            <a:r>
              <a:rPr lang="en-US" sz="4000" dirty="0" smtClean="0"/>
              <a:t>Availability</a:t>
            </a:r>
            <a:endParaRPr lang="en-US" sz="4000" dirty="0"/>
          </a:p>
        </p:txBody>
      </p:sp>
      <p:sp>
        <p:nvSpPr>
          <p:cNvPr id="9" name="Text Placeholder 8"/>
          <p:cNvSpPr>
            <a:spLocks noGrp="1"/>
          </p:cNvSpPr>
          <p:nvPr>
            <p:ph type="body" sz="half" idx="2"/>
          </p:nvPr>
        </p:nvSpPr>
        <p:spPr>
          <a:xfrm>
            <a:off x="152400" y="1371600"/>
            <a:ext cx="3429000" cy="4800600"/>
          </a:xfrm>
        </p:spPr>
        <p:txBody>
          <a:bodyPr>
            <a:noAutofit/>
          </a:bodyPr>
          <a:lstStyle/>
          <a:p>
            <a:r>
              <a:rPr lang="en-US" sz="2400" dirty="0"/>
              <a:t>Hydroelectric energy is already easily accessible to the general public in places that can support the infrastructure. So it is not a matter of when the energy will the accessible to people but rather when will cities be </a:t>
            </a:r>
            <a:r>
              <a:rPr lang="en-US" sz="2400" dirty="0" smtClean="0"/>
              <a:t>able to </a:t>
            </a:r>
            <a:r>
              <a:rPr lang="en-US" sz="2400" dirty="0"/>
              <a:t>support such infrastructures.</a:t>
            </a: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676400"/>
            <a:ext cx="5111750" cy="4572000"/>
          </a:xfrm>
          <a:prstGeom prst="roundRect">
            <a:avLst>
              <a:gd name="adj" fmla="val 9677"/>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3352800" y="152400"/>
            <a:ext cx="2743200" cy="1328023"/>
          </a:xfrm>
          <a:prstGeom prst="wedgeRoundRectCallout">
            <a:avLst>
              <a:gd name="adj1" fmla="val -11683"/>
              <a:gd name="adj2" fmla="val 80051"/>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solidFill>
                  <a:srgbClr val="00B0F0"/>
                </a:solidFill>
              </a:rPr>
              <a:t>Castlegar</a:t>
            </a:r>
            <a:r>
              <a:rPr lang="en-US" dirty="0" smtClean="0">
                <a:solidFill>
                  <a:srgbClr val="00B0F0"/>
                </a:solidFill>
              </a:rPr>
              <a:t>, located in British Columbia, is known as the “Greatest </a:t>
            </a:r>
            <a:r>
              <a:rPr lang="en-US" u="sng" dirty="0" smtClean="0">
                <a:solidFill>
                  <a:srgbClr val="00B0F0"/>
                </a:solidFill>
              </a:rPr>
              <a:t>Dam </a:t>
            </a:r>
            <a:r>
              <a:rPr lang="en-US" dirty="0" smtClean="0">
                <a:solidFill>
                  <a:srgbClr val="00B0F0"/>
                </a:solidFill>
              </a:rPr>
              <a:t>City in the World” </a:t>
            </a:r>
            <a:endParaRPr lang="en-US" dirty="0">
              <a:solidFill>
                <a:srgbClr val="00B0F0"/>
              </a:solidFill>
            </a:endParaRPr>
          </a:p>
        </p:txBody>
      </p:sp>
    </p:spTree>
    <p:extLst>
      <p:ext uri="{BB962C8B-B14F-4D97-AF65-F5344CB8AC3E}">
        <p14:creationId xmlns:p14="http://schemas.microsoft.com/office/powerpoint/2010/main" val="816305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F_GreenEart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14367C-AFB0-424C-87E5-110AD510D9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AF_GreenEarth</Template>
  <TotalTime>158</TotalTime>
  <Words>573</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AF_GreenEarth</vt:lpstr>
      <vt:lpstr>Hydroelectric Energy</vt:lpstr>
      <vt:lpstr>What is it?</vt:lpstr>
      <vt:lpstr>Where is it used?</vt:lpstr>
      <vt:lpstr>Why is it renewable?</vt:lpstr>
      <vt:lpstr>Advantages &amp; Disadvantages</vt:lpstr>
      <vt:lpstr>Process to Obtain Energy</vt:lpstr>
      <vt:lpstr>Pumped Storage Plant</vt:lpstr>
      <vt:lpstr>Waste/ Widespread Use</vt:lpstr>
      <vt:lpstr>Availability</vt:lpstr>
      <vt:lpstr>C’est Tout!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EARTH</dc:title>
  <dc:creator>Dullah</dc:creator>
  <cp:lastModifiedBy>Windows User</cp:lastModifiedBy>
  <cp:revision>31</cp:revision>
  <dcterms:created xsi:type="dcterms:W3CDTF">2013-03-13T02:32:07Z</dcterms:created>
  <dcterms:modified xsi:type="dcterms:W3CDTF">2013-03-14T18:53:38Z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TC103367939990</vt:lpwstr>
  </property>
</Properties>
</file>