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7315200" cx="10058400"/>
  <p:notesSz cx="9296400" cy="7010400"/>
  <p:embeddedFontLst>
    <p:embeddedFont>
      <p:font typeface="Palatino Linotyp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  <p:ext uri="GoogleSlidesCustomDataVersion2">
      <go:slidesCustomData xmlns:go="http://customooxmlschemas.google.com/" r:id="rId39" roundtripDataSignature="AMtx7mh9Ixx5qlH9fvmLjeCtDxzPc5w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04" orient="horz"/>
        <p:guide pos="316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208" orient="horz"/>
        <p:guide pos="292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latinoLinotype-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PalatinoLinotyp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5267960" y="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10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1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11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2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12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3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4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6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7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8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8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9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9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0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20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1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21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22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3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23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4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24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25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26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27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:notes"/>
          <p:cNvSpPr txBox="1"/>
          <p:nvPr>
            <p:ph idx="12" type="sldNum"/>
          </p:nvPr>
        </p:nvSpPr>
        <p:spPr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28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28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29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30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4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5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6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8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:notes"/>
          <p:cNvSpPr txBox="1"/>
          <p:nvPr>
            <p:ph idx="1" type="body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9:notes"/>
          <p:cNvSpPr/>
          <p:nvPr>
            <p:ph idx="2" type="sldImg"/>
          </p:nvPr>
        </p:nvSpPr>
        <p:spPr>
          <a:xfrm>
            <a:off x="2841625" y="525463"/>
            <a:ext cx="361315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/>
          <p:nvPr/>
        </p:nvSpPr>
        <p:spPr>
          <a:xfrm>
            <a:off x="0" y="6518275"/>
            <a:ext cx="10058400" cy="812800"/>
          </a:xfrm>
          <a:prstGeom prst="rect">
            <a:avLst/>
          </a:prstGeom>
          <a:solidFill>
            <a:srgbClr val="B7DAB8"/>
          </a:solidFill>
          <a:ln>
            <a:noFill/>
          </a:ln>
        </p:spPr>
        <p:txBody>
          <a:bodyPr anchorCtr="0" anchor="ctr" bIns="49625" lIns="99275" spcFirstLastPara="1" rIns="99275" wrap="square" tIns="49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2"/>
          <p:cNvSpPr/>
          <p:nvPr/>
        </p:nvSpPr>
        <p:spPr>
          <a:xfrm>
            <a:off x="0" y="0"/>
            <a:ext cx="10058400" cy="1625600"/>
          </a:xfrm>
          <a:prstGeom prst="rect">
            <a:avLst/>
          </a:prstGeom>
          <a:solidFill>
            <a:srgbClr val="008D91"/>
          </a:solidFill>
          <a:ln>
            <a:noFill/>
          </a:ln>
        </p:spPr>
        <p:txBody>
          <a:bodyPr anchorCtr="0" anchor="ctr" bIns="49625" lIns="99275" spcFirstLastPara="1" rIns="99275" wrap="square" tIns="49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2"/>
          <p:cNvSpPr txBox="1"/>
          <p:nvPr/>
        </p:nvSpPr>
        <p:spPr>
          <a:xfrm>
            <a:off x="303213" y="6973888"/>
            <a:ext cx="46196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© 2005 Pearson Education, Inc. publishing as Benjamin Cummings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32"/>
          <p:cNvSpPr txBox="1"/>
          <p:nvPr/>
        </p:nvSpPr>
        <p:spPr>
          <a:xfrm>
            <a:off x="285750" y="4957763"/>
            <a:ext cx="955675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PowerPoint Lectures for </a:t>
            </a:r>
            <a:br>
              <a:rPr b="1" i="0" lang="en-US" sz="2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Biology, Seventh Edition</a:t>
            </a:r>
            <a:endParaRPr b="1" i="0" sz="2000" u="none" cap="none" strike="noStrike">
              <a:solidFill>
                <a:srgbClr val="00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 txBox="1"/>
          <p:nvPr/>
        </p:nvSpPr>
        <p:spPr>
          <a:xfrm>
            <a:off x="819150" y="5656263"/>
            <a:ext cx="3036888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en-US" sz="1700" u="none" cap="none" strike="noStrike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Neil Campbell and Jane Reece</a:t>
            </a:r>
            <a:endParaRPr b="1" i="1" sz="1700" u="none" cap="none" strike="noStrike">
              <a:solidFill>
                <a:srgbClr val="99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32"/>
          <p:cNvSpPr txBox="1"/>
          <p:nvPr/>
        </p:nvSpPr>
        <p:spPr>
          <a:xfrm>
            <a:off x="260350" y="6502400"/>
            <a:ext cx="3103563" cy="4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Lectures by Chris Romero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2"/>
          <p:cNvSpPr txBox="1"/>
          <p:nvPr>
            <p:ph idx="1" type="subTitle"/>
          </p:nvPr>
        </p:nvSpPr>
        <p:spPr>
          <a:xfrm>
            <a:off x="261938" y="1634067"/>
            <a:ext cx="9545003" cy="1946905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0"/>
              <a:buFont typeface="Times New Roman"/>
              <a:buNone/>
              <a:defRPr sz="60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810"/>
              </a:spcBef>
              <a:spcAft>
                <a:spcPts val="36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type="ctrTitle"/>
          </p:nvPr>
        </p:nvSpPr>
        <p:spPr>
          <a:xfrm>
            <a:off x="227013" y="167641"/>
            <a:ext cx="9579928" cy="159604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rgbClr val="808080"/>
            </a:outerShdw>
          </a:effectLst>
        </p:spPr>
        <p:txBody>
          <a:bodyPr anchorCtr="0" anchor="ctr" bIns="49625" lIns="99275" spcFirstLastPara="1" rIns="99275" wrap="square" tIns="496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334963" y="990600"/>
            <a:ext cx="9388475" cy="2285459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>
            <a:lvl1pPr indent="-4191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000"/>
              <a:buFont typeface="Palatino Linotype"/>
              <a:buChar char="•"/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937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–"/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683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  <a:defRPr sz="2200"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683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–"/>
              <a:defRPr sz="2200"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683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Char char="•"/>
              <a:defRPr sz="2200"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42900" lvl="5" marL="274320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810"/>
              </a:spcBef>
              <a:spcAft>
                <a:spcPts val="36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334963" y="80963"/>
            <a:ext cx="9388475" cy="7650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334963" y="990600"/>
            <a:ext cx="9388475" cy="2377792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tino Linotype"/>
              <a:buChar char="•"/>
              <a:defRPr b="0" i="0" sz="3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imes New Roman"/>
              <a:buChar char="–"/>
              <a:defRPr b="0" i="0" sz="2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1260"/>
              </a:spcBef>
              <a:spcAft>
                <a:spcPts val="560"/>
              </a:spcAft>
              <a:buClr>
                <a:schemeClr val="dk2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31"/>
          <p:cNvCxnSpPr/>
          <p:nvPr/>
        </p:nvCxnSpPr>
        <p:spPr>
          <a:xfrm>
            <a:off x="334963" y="6989763"/>
            <a:ext cx="9388475" cy="0"/>
          </a:xfrm>
          <a:prstGeom prst="straightConnector1">
            <a:avLst/>
          </a:prstGeom>
          <a:noFill/>
          <a:ln cap="flat" cmpd="sng" w="25400">
            <a:solidFill>
              <a:schemeClr val="hlink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nedrive.live.com/redir?resid=9749e9be7e20f004!13764&amp;authkey=!AJdyBlOB4VqTdAI&amp;ithint=video,avi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/>
          <p:nvPr>
            <p:ph idx="1" type="subTitle"/>
          </p:nvPr>
        </p:nvSpPr>
        <p:spPr>
          <a:xfrm>
            <a:off x="152400" y="0"/>
            <a:ext cx="95457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None/>
            </a:pPr>
            <a:r>
              <a:rPr lang="en-US" sz="5400"/>
              <a:t>Unit 1: Cells</a:t>
            </a:r>
            <a:endParaRPr sz="5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None/>
            </a:pPr>
            <a:r>
              <a:rPr lang="en-US" sz="5400"/>
              <a:t>Part 1: </a:t>
            </a:r>
            <a:r>
              <a:rPr lang="en-US" sz="5400"/>
              <a:t>Organic Chemistry:</a:t>
            </a:r>
            <a:br>
              <a:rPr lang="en-US" sz="5400"/>
            </a:br>
            <a:r>
              <a:rPr lang="en-US" sz="5400"/>
              <a:t>Macromolecules and Enzymes</a:t>
            </a:r>
            <a:endParaRPr/>
          </a:p>
        </p:txBody>
      </p:sp>
      <p:pic>
        <p:nvPicPr>
          <p:cNvPr descr="http://www.webcastle.com/Projects/Biology/Cells/Potato_01.jpg" id="30" name="Google Shape;3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202575"/>
            <a:ext cx="7475275" cy="488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334963" y="304800"/>
            <a:ext cx="9388475" cy="296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Disaccharides</a:t>
            </a:r>
            <a:r>
              <a:rPr lang="en-US"/>
              <a:t> are double-sugars, made of two monosaccharides chemically bonded together.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“Di” means two.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Sucrose is table sugar (glucose + fructose), maltose is malt sugar (glucose + glucose), and lactose is milk sugar (glucose + galactose).</a:t>
            </a:r>
            <a:endParaRPr/>
          </a:p>
        </p:txBody>
      </p:sp>
      <p:pic>
        <p:nvPicPr>
          <p:cNvPr descr="http://www.ot.co.id/images/research/disakarida1.gif" id="87" name="Google Shape;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5148" y="3733800"/>
            <a:ext cx="7208104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477520" y="304800"/>
            <a:ext cx="9103360" cy="4435022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b="1" lang="en-US" sz="2987"/>
              <a:t>Polysaccharides</a:t>
            </a:r>
            <a:r>
              <a:rPr lang="en-US" sz="2987"/>
              <a:t> are polymers of sugars.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“Poly” means many.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Polysaccharides are an example of a </a:t>
            </a:r>
            <a:r>
              <a:rPr b="1" lang="en-US" sz="2987"/>
              <a:t>polymer</a:t>
            </a:r>
            <a:r>
              <a:rPr lang="en-US" sz="2987"/>
              <a:t> --  a molecule that has a large number of repeating similar units bonded together.</a:t>
            </a:r>
            <a:endParaRPr sz="2987"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Polysaccharides in living organisms fill one of two roles: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–"/>
            </a:pPr>
            <a:r>
              <a:rPr lang="en-US" sz="2560"/>
              <a:t>Providing structure.</a:t>
            </a:r>
            <a:endParaRPr sz="2560"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–"/>
            </a:pPr>
            <a:r>
              <a:rPr lang="en-US" sz="2560"/>
              <a:t>Energy storage.</a:t>
            </a:r>
            <a:endParaRPr sz="25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477520" y="304801"/>
            <a:ext cx="9103360" cy="1951971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b="1" lang="en-US" sz="2987"/>
              <a:t>Starch</a:t>
            </a:r>
            <a:r>
              <a:rPr lang="en-US"/>
              <a:t> is </a:t>
            </a:r>
            <a:r>
              <a:rPr lang="en-US" sz="2987"/>
              <a:t>an energy storage polysaccharide of </a:t>
            </a:r>
            <a:r>
              <a:rPr lang="en-US" sz="2987" u="sng"/>
              <a:t>plants.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73"/>
              <a:buChar char="–"/>
            </a:pPr>
            <a:r>
              <a:rPr lang="en-US" sz="2773"/>
              <a:t>Made of 300-1000 glucose molecules joined together.</a:t>
            </a:r>
            <a:endParaRPr sz="2773"/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819400"/>
            <a:ext cx="2600960" cy="260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590800"/>
            <a:ext cx="4876800" cy="335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58800" y="609601"/>
            <a:ext cx="8813800" cy="637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norm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b="1" lang="en-US" sz="2987"/>
              <a:t>Glycogen </a:t>
            </a:r>
            <a:r>
              <a:rPr lang="en-US" sz="2987"/>
              <a:t>is a storage polysaccharide in animals.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73"/>
              <a:buChar char="–"/>
            </a:pPr>
            <a:r>
              <a:rPr lang="en-US" sz="2773"/>
              <a:t>Nearly identical to starch, except that the molecule branches off more.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Humans and other vertebrates store glycogen mainly in liver and muscle cells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–"/>
            </a:pPr>
            <a:r>
              <a:rPr lang="en-US" sz="2560"/>
              <a:t>This is an energy reserve utilized for quick bursts of activity.</a:t>
            </a:r>
            <a:endParaRPr sz="2560"/>
          </a:p>
        </p:txBody>
      </p:sp>
      <p:pic>
        <p:nvPicPr>
          <p:cNvPr descr="http://bioserv.fiu.edu/~walterm/FallSpring/chemfoundcomplete/starch-glycogen.jpg" id="108" name="Google Shape;1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0745" y="4343400"/>
            <a:ext cx="4489909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558801" y="457200"/>
            <a:ext cx="4455842" cy="685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normAutofit lnSpcReduction="10000"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b="1" lang="en-US" sz="2987"/>
              <a:t>Cellulose </a:t>
            </a:r>
            <a:r>
              <a:rPr lang="en-US" sz="2987"/>
              <a:t>is a structural polysaccharide that makes the strongest part of the cell wall of plants.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–"/>
            </a:pPr>
            <a:r>
              <a:rPr lang="en-US" sz="2560"/>
              <a:t>Allows plants to be sturdy and rigid.</a:t>
            </a:r>
            <a:endParaRPr/>
          </a:p>
          <a:p>
            <a:pPr indent="-379413" lvl="0" marL="379413" rtl="0" algn="l">
              <a:lnSpc>
                <a:spcPct val="96000"/>
              </a:lnSpc>
              <a:spcBef>
                <a:spcPts val="94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Cellulose is very similar to starch and is also made from glucose molecules.</a:t>
            </a:r>
            <a:endParaRPr/>
          </a:p>
          <a:p>
            <a:pPr indent="-487363" lvl="1" marL="992188" rtl="0" algn="l">
              <a:lnSpc>
                <a:spcPct val="96000"/>
              </a:lnSpc>
              <a:spcBef>
                <a:spcPts val="940"/>
              </a:spcBef>
              <a:spcAft>
                <a:spcPts val="0"/>
              </a:spcAft>
              <a:buSzPts val="2560"/>
              <a:buChar char="–"/>
            </a:pPr>
            <a:r>
              <a:rPr lang="en-US" sz="2560"/>
              <a:t>The bonds between the glucose molecules are slightly different and only digestible for certain animals.</a:t>
            </a:r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333" y="2293108"/>
            <a:ext cx="4716667" cy="392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2.bp.blogspot.com/-xPuNVM4cKX8/UWnyfXlVm2I/AAAAAAAAAGM/XsOazwduK9I/s1600/three+parts+of+nucleotide.jp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3200400"/>
            <a:ext cx="4343400" cy="3331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Nucleic Acids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228600" y="929106"/>
            <a:ext cx="9388475" cy="516317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The genetic material of our cells, DNA and RNA, are made of a class of macromolecule called </a:t>
            </a:r>
            <a:r>
              <a:rPr b="1" lang="en-US"/>
              <a:t>nucleic acids</a:t>
            </a:r>
            <a:r>
              <a:rPr lang="en-US"/>
              <a:t>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A nucleic acid is a polymer made of repeating units called </a:t>
            </a:r>
            <a:r>
              <a:rPr b="1" lang="en-US"/>
              <a:t>nucleotides.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Each nucleotide is made of: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A phosphate (PO4) group.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A nitrogen-containing base.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A sugar</a:t>
            </a:r>
            <a:endParaRPr/>
          </a:p>
          <a:p>
            <a:pPr indent="-371475" lvl="2" marL="14890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Ribose for RNA</a:t>
            </a:r>
            <a:endParaRPr/>
          </a:p>
          <a:p>
            <a:pPr indent="-371475" lvl="2" marL="148907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Deoxyribose for DNA.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640080" y="975361"/>
            <a:ext cx="4249357" cy="516317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DNA</a:t>
            </a:r>
            <a:r>
              <a:rPr lang="en-US"/>
              <a:t> is made of two strands of nucleotides that form a double-helix shape.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The nitrogenous bases form hydrogen bonds with each other.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RNA</a:t>
            </a:r>
            <a:r>
              <a:rPr lang="en-US"/>
              <a:t> is a single-stranded molecule.</a:t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descr="http://cyberbrethren.com/wp-content/uploads/2011/02/dna.jpg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437" y="980795"/>
            <a:ext cx="4594393" cy="5616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462962" y="372432"/>
            <a:ext cx="9103360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6773" lvl="0" marL="6096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Lipids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477520" y="1300480"/>
            <a:ext cx="9103360" cy="365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norm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b="1" lang="en-US" sz="2987"/>
              <a:t>Lipids</a:t>
            </a:r>
            <a:r>
              <a:rPr lang="en-US" sz="2987"/>
              <a:t>, like carbohydrates, are organic molecules made of carbon, hydrogen, and oxygen.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Unlike carbohydrates, lipids are the only class of macromolecule that do not form polymers.</a:t>
            </a:r>
            <a:endParaRPr sz="2773"/>
          </a:p>
          <a:p>
            <a:pPr indent="-379413" lvl="0" marL="379413" rtl="0" algn="l">
              <a:lnSpc>
                <a:spcPct val="96000"/>
              </a:lnSpc>
              <a:spcBef>
                <a:spcPts val="94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There are a wide variety of molecules in the lipid class, but they are all considered </a:t>
            </a:r>
            <a:r>
              <a:rPr b="1" lang="en-US" sz="2987"/>
              <a:t>hydrophobic </a:t>
            </a:r>
            <a:r>
              <a:rPr lang="en-US" sz="2987"/>
              <a:t>because they cannot dissolve in water.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c.allpostersimages.com/images/P-473-488-90/64/6471/PTPH100Z/posters/carol-mike-werner-molecular-model-of-the-omega-3-fatty-acid-docosahexaenoic-acid-dha.jpg"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4278" y="4251452"/>
            <a:ext cx="3741737" cy="280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>
            <p:ph type="title"/>
          </p:nvPr>
        </p:nvSpPr>
        <p:spPr>
          <a:xfrm>
            <a:off x="632802" y="160134"/>
            <a:ext cx="8778240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Triglycerides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77521" y="1137920"/>
            <a:ext cx="5701731" cy="5825595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norm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Triglycerides, </a:t>
            </a:r>
            <a:r>
              <a:rPr lang="en-US"/>
              <a:t>the biggest component of plant and animal fat, are a combination of two types of molecules: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A type of alcohol called </a:t>
            </a:r>
            <a:r>
              <a:rPr b="1" lang="en-US"/>
              <a:t>glycerol.</a:t>
            </a:r>
            <a:endParaRPr/>
          </a:p>
          <a:p>
            <a:pPr indent="0" lvl="1" marL="5048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/>
          </a:p>
          <a:p>
            <a:pPr indent="0" lvl="1" marL="50482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Long chains of carbon, hydrogen, and oxygen called </a:t>
            </a:r>
            <a:r>
              <a:rPr b="1" lang="en-US"/>
              <a:t>fatty acids</a:t>
            </a:r>
            <a:r>
              <a:rPr lang="en-US"/>
              <a:t>.</a:t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5044" y="13716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381000" y="829784"/>
            <a:ext cx="5638800" cy="6485416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normAutofit lnSpcReduction="10000"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Fatty acids vary in two ways: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73"/>
              <a:buChar char="–"/>
            </a:pPr>
            <a:r>
              <a:rPr lang="en-US" sz="2773"/>
              <a:t>Length (number of carbons). </a:t>
            </a:r>
            <a:endParaRPr sz="2773"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73"/>
              <a:buChar char="–"/>
            </a:pPr>
            <a:r>
              <a:rPr lang="en-US" sz="2773"/>
              <a:t>The presence of double bonds.</a:t>
            </a:r>
            <a:endParaRPr sz="2773"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b="1" lang="en-US" sz="2987"/>
              <a:t>Saturated fatty acids </a:t>
            </a:r>
            <a:r>
              <a:rPr lang="en-US" sz="2987"/>
              <a:t>have the </a:t>
            </a:r>
            <a:r>
              <a:rPr lang="en-US" sz="2987" u="sng"/>
              <a:t>maximum number of hydrogen atoms</a:t>
            </a:r>
            <a:r>
              <a:rPr lang="en-US" sz="2987"/>
              <a:t> possible and </a:t>
            </a:r>
            <a:r>
              <a:rPr lang="en-US" sz="2987" u="sng"/>
              <a:t>no double bonds</a:t>
            </a:r>
            <a:r>
              <a:rPr lang="en-US" sz="2987"/>
              <a:t>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Saturated fats most often come from animal sources and are solid at room temperature.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They have a straighter </a:t>
            </a:r>
            <a:br>
              <a:rPr lang="en-US"/>
            </a:br>
            <a:r>
              <a:rPr lang="en-US"/>
              <a:t>shape can be packed </a:t>
            </a:r>
            <a:br>
              <a:rPr lang="en-US"/>
            </a:br>
            <a:r>
              <a:rPr lang="en-US"/>
              <a:t>more tightly together.</a:t>
            </a:r>
            <a:endParaRPr/>
          </a:p>
          <a:p>
            <a:pPr indent="-189738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87"/>
              <a:buFont typeface="Palatino Linotype"/>
              <a:buNone/>
            </a:pPr>
            <a:r>
              <a:t/>
            </a:r>
            <a:endParaRPr sz="2987" u="sng"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7058" y="4267200"/>
            <a:ext cx="4111959" cy="2275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quick-weightloss-tips.com/images/peanut-butter-nutrition-label.jpg"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7318" y="829784"/>
            <a:ext cx="257175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Origin of Cellular Life</a:t>
            </a:r>
            <a:endParaRPr/>
          </a:p>
        </p:txBody>
      </p:sp>
      <p:sp>
        <p:nvSpPr>
          <p:cNvPr id="36" name="Google Shape;36;p2"/>
          <p:cNvSpPr txBox="1"/>
          <p:nvPr>
            <p:ph idx="1" type="body"/>
          </p:nvPr>
        </p:nvSpPr>
        <p:spPr>
          <a:xfrm>
            <a:off x="334963" y="990600"/>
            <a:ext cx="9388475" cy="63019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The Earth formed about 4.6 billion years ago.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For about 500 million years, the Earth was continually bombarded by chunks of rock and ice in the solar system.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Following this heavy bombardment, the early atmosphere of Earth contained: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Water vapor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Nitrogen N</a:t>
            </a:r>
            <a:r>
              <a:rPr baseline="-25000" lang="en-US"/>
              <a:t>2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Carbon dioxide CO</a:t>
            </a:r>
            <a:r>
              <a:rPr baseline="-25000" lang="en-US"/>
              <a:t>2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Methane CH</a:t>
            </a:r>
            <a:r>
              <a:rPr baseline="-25000" lang="en-US"/>
              <a:t>4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Ammonia NH</a:t>
            </a:r>
            <a:r>
              <a:rPr baseline="-25000" lang="en-US"/>
              <a:t>3</a:t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558800" y="381000"/>
            <a:ext cx="9103360" cy="3433659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b="1" lang="en-US" sz="2987"/>
              <a:t>Unsaturated fatty acids </a:t>
            </a:r>
            <a:r>
              <a:rPr lang="en-US" sz="2987"/>
              <a:t>have </a:t>
            </a:r>
            <a:r>
              <a:rPr lang="en-US" sz="2987" u="sng"/>
              <a:t>one or more double bonds.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Unsaturated fats usually come from plant sources or fish and are liquid at room temperature.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Curved shape due to the presence of one or more double bonds.</a:t>
            </a:r>
            <a:endParaRPr/>
          </a:p>
          <a:p>
            <a:pPr indent="-189738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87"/>
              <a:buFont typeface="Palatino Linotype"/>
              <a:buNone/>
            </a:pPr>
            <a:r>
              <a:t/>
            </a:r>
            <a:endParaRPr sz="2987" u="sng"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3886200"/>
            <a:ext cx="4271601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640080" y="381001"/>
            <a:ext cx="8778240" cy="3650452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Trans fats </a:t>
            </a:r>
            <a:r>
              <a:rPr lang="en-US"/>
              <a:t>are unsaturated fatty acids that have been changed to have fewer double bonds.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Gives them desirable properties, such as being solid at room temperature, melting when baked, etc.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Increases risk </a:t>
            </a:r>
            <a:br>
              <a:rPr lang="en-US"/>
            </a:br>
            <a:r>
              <a:rPr lang="en-US"/>
              <a:t>of heart disease.</a:t>
            </a:r>
            <a:endParaRPr/>
          </a:p>
        </p:txBody>
      </p:sp>
      <p:pic>
        <p:nvPicPr>
          <p:cNvPr descr="http://www.examiner.com/images/blog/EXID7423/images/partially_hydrogentated_label_resized.jpg"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3100493"/>
            <a:ext cx="4572000" cy="342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609600" y="152400"/>
            <a:ext cx="877824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Phospholipids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396240" y="1300480"/>
            <a:ext cx="9103360" cy="247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In a </a:t>
            </a:r>
            <a:r>
              <a:rPr b="1" lang="en-US" sz="2987"/>
              <a:t>phospholipid</a:t>
            </a:r>
            <a:r>
              <a:rPr lang="en-US" sz="2987"/>
              <a:t>, one of the fatty acids is replaced by a phosphate (PO</a:t>
            </a:r>
            <a:r>
              <a:rPr baseline="-25000" lang="en-US" sz="2987"/>
              <a:t>4</a:t>
            </a:r>
            <a:r>
              <a:rPr lang="en-US" sz="2987"/>
              <a:t>).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The two fatty acid </a:t>
            </a:r>
            <a:r>
              <a:rPr lang="en-US" sz="2987" u="sng"/>
              <a:t>tails</a:t>
            </a:r>
            <a:r>
              <a:rPr lang="en-US" sz="2987"/>
              <a:t> are hydrophobic, but the phosphate </a:t>
            </a:r>
            <a:r>
              <a:rPr lang="en-US" sz="2987" u="sng"/>
              <a:t>head</a:t>
            </a:r>
            <a:r>
              <a:rPr lang="en-US" sz="2987"/>
              <a:t> is </a:t>
            </a:r>
            <a:r>
              <a:rPr b="1" lang="en-US" sz="2987"/>
              <a:t>hydrophilic, </a:t>
            </a:r>
            <a:r>
              <a:rPr lang="en-US" sz="2987"/>
              <a:t>meaning it will dissolve in water.</a:t>
            </a:r>
            <a:endParaRPr/>
          </a:p>
        </p:txBody>
      </p:sp>
      <p:pic>
        <p:nvPicPr>
          <p:cNvPr descr="http://kvhs.nbed.nb.ca/gallant/biology/phospholipid_structure.jpg"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4022547"/>
            <a:ext cx="5442401" cy="329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457200" y="381000"/>
            <a:ext cx="9103360" cy="33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87"/>
              <a:buFont typeface="Palatino Linotype"/>
              <a:buChar char="•"/>
            </a:pPr>
            <a:r>
              <a:rPr lang="en-US" sz="2987"/>
              <a:t>When phospholipids are added to water, they self-assemble into a double-layered film of molecules called a </a:t>
            </a:r>
            <a:r>
              <a:rPr b="1" lang="en-US" sz="2987"/>
              <a:t>bilayer.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73"/>
              <a:buChar char="–"/>
            </a:pPr>
            <a:r>
              <a:rPr lang="en-US" sz="2773"/>
              <a:t>This property has resulted in them becoming the most abundant lipid component of cell membranes.</a:t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descr="http://www.bioteach.ubc.ca/Bio-industry/Inex/graphics/lipidbilayer.gif"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880" y="3505200"/>
            <a:ext cx="3048000" cy="242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Steroids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34963" y="990600"/>
            <a:ext cx="9388475" cy="2485514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Steroids</a:t>
            </a:r>
            <a:r>
              <a:rPr lang="en-US"/>
              <a:t> have a structure completely different than other lipids – the chains of carbon and hydrogen form four interlocking rings.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Steroids include cholesterol, cortisone, and the sex hormones.</a:t>
            </a:r>
            <a:endParaRPr/>
          </a:p>
        </p:txBody>
      </p:sp>
      <p:pic>
        <p:nvPicPr>
          <p:cNvPr descr="http://images.huffingtonpost.com/2013-08-08-Molecules.jpg"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3537608"/>
            <a:ext cx="4876800" cy="325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640080" y="189249"/>
            <a:ext cx="8778240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Proteins</a:t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477520" y="1143000"/>
            <a:ext cx="9103360" cy="3842808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Proteins</a:t>
            </a:r>
            <a:r>
              <a:rPr lang="en-US"/>
              <a:t> are made of chains of </a:t>
            </a:r>
            <a:r>
              <a:rPr lang="en-US" u="sng"/>
              <a:t>amino acids</a:t>
            </a:r>
            <a:r>
              <a:rPr lang="en-US"/>
              <a:t>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There are only 20 amino acids, but they can be combined in nearly infinite ways.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The sequence of amino acids determines the shape of the protein.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–"/>
            </a:pPr>
            <a:r>
              <a:rPr lang="en-US" sz="2560"/>
              <a:t>The </a:t>
            </a:r>
            <a:r>
              <a:rPr lang="en-US" sz="2560" u="sng"/>
              <a:t>shape of the protein </a:t>
            </a:r>
            <a:r>
              <a:rPr lang="en-US" sz="2560"/>
              <a:t>is the biggest factor that determines its </a:t>
            </a:r>
            <a:r>
              <a:rPr lang="en-US" sz="2560" u="sng"/>
              <a:t>function</a:t>
            </a:r>
            <a:r>
              <a:rPr lang="en-US" sz="2560"/>
              <a:t>.</a:t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4254731"/>
            <a:ext cx="2600960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4803752"/>
            <a:ext cx="3027680" cy="102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/>
          <p:nvPr/>
        </p:nvSpPr>
        <p:spPr>
          <a:xfrm>
            <a:off x="762000" y="5785884"/>
            <a:ext cx="31038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Keratin, a linear protein.</a:t>
            </a:r>
            <a:endParaRPr b="0" i="0" sz="20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6215380" y="6642331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Hemoglobin, a globular protein.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640080" y="858900"/>
            <a:ext cx="8778240" cy="437834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Morphine has a similar chemical structure to the neurotransmitter endorphin. 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Endorphin is a protein that </a:t>
            </a:r>
            <a:br>
              <a:rPr lang="en-US"/>
            </a:br>
            <a:r>
              <a:rPr lang="en-US"/>
              <a:t>reduces pain and stimulates </a:t>
            </a:r>
            <a:br>
              <a:rPr lang="en-US"/>
            </a:br>
            <a:r>
              <a:rPr lang="en-US"/>
              <a:t>feelings of euphoria in the </a:t>
            </a:r>
            <a:br>
              <a:rPr lang="en-US"/>
            </a:br>
            <a:r>
              <a:rPr lang="en-US"/>
              <a:t>nervous system.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Morphine, activates many of the </a:t>
            </a:r>
            <a:br>
              <a:rPr lang="en-US"/>
            </a:br>
            <a:r>
              <a:rPr lang="en-US"/>
              <a:t>same protein receptors on cell </a:t>
            </a:r>
            <a:br>
              <a:rPr lang="en-US"/>
            </a:br>
            <a:r>
              <a:rPr lang="en-US"/>
              <a:t>membranes and causes similar </a:t>
            </a:r>
            <a:br>
              <a:rPr lang="en-US"/>
            </a:br>
            <a:r>
              <a:rPr lang="en-US"/>
              <a:t>effects.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1600200"/>
            <a:ext cx="3073933" cy="270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8915" y="4544175"/>
            <a:ext cx="2021356" cy="2576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astol.com/~renkwitz/endorphin-receptor.gif" id="205" name="Google Shape;20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00" y="5237240"/>
            <a:ext cx="4591050" cy="192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334963" y="152400"/>
            <a:ext cx="9388475" cy="490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Proteins account for 20% of total body weight, and perform a variety of important functions: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Protein functions include 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Structural support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Movement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Transportation within cells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Buffering against changes in pH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Regulation of chemical reactions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Control (via hormones)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Defense (e.g. antibodies)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Enzymes</a:t>
            </a:r>
            <a:endParaRPr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509695" y="1056640"/>
            <a:ext cx="9396305" cy="2854846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Enzymes</a:t>
            </a:r>
            <a:r>
              <a:rPr lang="en-US"/>
              <a:t> are special proteins that catalyze, or speed up the rate of chemical reactions in the body.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The reactants, or inputs, are called </a:t>
            </a:r>
            <a:r>
              <a:rPr b="1" lang="en-US"/>
              <a:t>substrates</a:t>
            </a:r>
            <a:r>
              <a:rPr lang="en-US"/>
              <a:t>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The </a:t>
            </a:r>
            <a:r>
              <a:rPr b="1" lang="en-US"/>
              <a:t>products</a:t>
            </a:r>
            <a:r>
              <a:rPr lang="en-US"/>
              <a:t> are the substances that are produced following the reaction.</a:t>
            </a:r>
            <a:endParaRPr/>
          </a:p>
          <a:p>
            <a:pPr indent="0" lvl="1" marL="43892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040" y="3789681"/>
            <a:ext cx="9164320" cy="352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640080" y="894081"/>
            <a:ext cx="8778240" cy="391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Enzymes, like other proteins, must maintain a certain shape to be functional.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A change in shape that disables a protein’s function is called </a:t>
            </a:r>
            <a:r>
              <a:rPr b="1" lang="en-US"/>
              <a:t>denaturation</a:t>
            </a:r>
            <a:r>
              <a:rPr lang="en-US"/>
              <a:t>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Protein denaturation is most often caused by heat or exposure to acid.</a:t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-3222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191000"/>
            <a:ext cx="9089813" cy="174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Origin of Cellular Life</a:t>
            </a:r>
            <a:endParaRPr/>
          </a:p>
        </p:txBody>
      </p:sp>
      <p:sp>
        <p:nvSpPr>
          <p:cNvPr id="42" name="Google Shape;42;p3"/>
          <p:cNvSpPr txBox="1"/>
          <p:nvPr>
            <p:ph idx="1" type="body"/>
          </p:nvPr>
        </p:nvSpPr>
        <p:spPr>
          <a:xfrm>
            <a:off x="334963" y="990600"/>
            <a:ext cx="9388475" cy="2577847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How did life arise from such a harsh environment?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Two scientists designed a model of what conditions were like on Earth at this time.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This is called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Miller-Urey Apparatus</a:t>
            </a:r>
            <a:r>
              <a:rPr lang="en-US"/>
              <a:t>.</a:t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idx="1" type="body"/>
          </p:nvPr>
        </p:nvSpPr>
        <p:spPr>
          <a:xfrm>
            <a:off x="228600" y="304800"/>
            <a:ext cx="3505200" cy="7407706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This apparatus simulated three important conditions on Earth: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The high amount of lightning.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Heat and gases released by volcanic activity.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Water vapor present in the atmosphere.</a:t>
            </a:r>
            <a:endParaRPr/>
          </a:p>
          <a:p>
            <a:pPr indent="-1889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descr="http://stuckondarwin.blog.com/files/2011/09/Miller-Urey-Experiment.jpg" id="48" name="Google Shape;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1526" y="838200"/>
            <a:ext cx="609821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idx="1" type="body"/>
          </p:nvPr>
        </p:nvSpPr>
        <p:spPr>
          <a:xfrm>
            <a:off x="334963" y="457200"/>
            <a:ext cx="9388475" cy="276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After 2 weeks, 10-15% of the carbon had been used to form sugars, amino acids, and parts of nucleic acids.  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These simple organic compounds could have produced the proteins, lipids, and carbohydrates that make up life today.</a:t>
            </a:r>
            <a:endParaRPr/>
          </a:p>
        </p:txBody>
      </p:sp>
      <p:pic>
        <p:nvPicPr>
          <p:cNvPr descr="http://41.media.tumblr.com/tumblr_lxejc996Dc1qc5raro1_500.jpg" id="54" name="Google Shape;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219713"/>
            <a:ext cx="5257800" cy="389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Organic Chemistry</a:t>
            </a:r>
            <a:endParaRPr/>
          </a:p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334963" y="990600"/>
            <a:ext cx="9388475" cy="2485514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Organic chemistry </a:t>
            </a:r>
            <a:r>
              <a:rPr lang="en-US"/>
              <a:t>is the study of the carbon compounds that make up living organisms.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Carbon is considered the backbone of all organic compounds because of its unusual ability to form </a:t>
            </a:r>
            <a:r>
              <a:rPr lang="en-US" u="sng"/>
              <a:t>four</a:t>
            </a:r>
            <a:r>
              <a:rPr lang="en-US"/>
              <a:t> covalent bonds with other atoms.</a:t>
            </a:r>
            <a:endParaRPr/>
          </a:p>
        </p:txBody>
      </p:sp>
      <p:pic>
        <p:nvPicPr>
          <p:cNvPr descr="http://media.web.britannica.com/eb-media/93/112493-004-C7E1159C.gif" id="61" name="Google Shape;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381" y="3657600"/>
            <a:ext cx="6751637" cy="3454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Macromolecules</a:t>
            </a:r>
            <a:endParaRPr/>
          </a:p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334963" y="990600"/>
            <a:ext cx="9388475" cy="362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The most common organic molecules found in living organisms are huge – as many as thousands of atoms of carbon and other atoms bonded together.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Due to their size, </a:t>
            </a:r>
            <a:br>
              <a:rPr lang="en-US"/>
            </a:br>
            <a:r>
              <a:rPr lang="en-US"/>
              <a:t>they are referred </a:t>
            </a:r>
            <a:br>
              <a:rPr lang="en-US"/>
            </a:br>
            <a:r>
              <a:rPr lang="en-US"/>
              <a:t>to as </a:t>
            </a:r>
            <a:br>
              <a:rPr lang="en-US"/>
            </a:br>
            <a:r>
              <a:rPr b="1" lang="en-US"/>
              <a:t>macromolecules</a:t>
            </a:r>
            <a:r>
              <a:rPr lang="en-US"/>
              <a:t>.</a:t>
            </a:r>
            <a:endParaRPr/>
          </a:p>
        </p:txBody>
      </p:sp>
      <p:pic>
        <p:nvPicPr>
          <p:cNvPr descr="http://desertbruchid.net/Scanned_download_f_Fall2010_f/03_F3_9_Cellulose_90.jpg" id="68" name="Google Shape;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2939871"/>
            <a:ext cx="5735237" cy="3994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334963" y="80963"/>
            <a:ext cx="9388475" cy="84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488950" lvl="0" marL="488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Carbohydrates</a:t>
            </a:r>
            <a:endParaRPr/>
          </a:p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334963" y="990600"/>
            <a:ext cx="9388500" cy="4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Carbohydrates</a:t>
            </a:r>
            <a:r>
              <a:rPr lang="en-US"/>
              <a:t> are organic molecules consisting of carbon, hydrogen, and oxygen.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The simplest sugars are referred to as </a:t>
            </a:r>
            <a:r>
              <a:rPr b="1" lang="en-US"/>
              <a:t>monosaccharides</a:t>
            </a:r>
            <a:r>
              <a:rPr lang="en-US"/>
              <a:t>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“Mono” means one or single.</a:t>
            </a:r>
            <a:endParaRPr/>
          </a:p>
          <a:p>
            <a:pPr indent="-487363" lvl="1" marL="99218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–"/>
            </a:pPr>
            <a:r>
              <a:rPr lang="en-US"/>
              <a:t>“Saccharide” means sugar.</a:t>
            </a:r>
            <a:endParaRPr/>
          </a:p>
          <a:p>
            <a:pPr indent="-379412" lvl="0" marL="37941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lang="en-US"/>
              <a:t>There many different types of monosaccharides.</a:t>
            </a:r>
            <a:endParaRPr/>
          </a:p>
          <a:p>
            <a:pPr indent="-379412" lvl="0" marL="37941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Specific Ratio: 1 Carbon: 2 Hydrogen: 1 Oxygen</a:t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•"/>
            </a:pPr>
            <a:r>
              <a:rPr lang="en-US"/>
              <a:t>Extra Tip: End in the letters -ose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34963" y="228600"/>
            <a:ext cx="9388475" cy="6178833"/>
          </a:xfrm>
          <a:prstGeom prst="rect">
            <a:avLst/>
          </a:prstGeom>
          <a:noFill/>
          <a:ln>
            <a:noFill/>
          </a:ln>
        </p:spPr>
        <p:txBody>
          <a:bodyPr anchorCtr="0" anchor="t" bIns="49625" lIns="99275" spcFirstLastPara="1" rIns="99275" wrap="square" tIns="49625">
            <a:spAutoFit/>
          </a:bodyPr>
          <a:lstStyle/>
          <a:p>
            <a:pPr indent="-379413" lvl="0" marL="3794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Glucose</a:t>
            </a:r>
            <a:r>
              <a:rPr lang="en-US"/>
              <a:t> (blood sugar), </a:t>
            </a:r>
            <a:r>
              <a:rPr b="1" lang="en-US"/>
              <a:t>galactose</a:t>
            </a:r>
            <a:r>
              <a:rPr lang="en-US"/>
              <a:t>, and </a:t>
            </a:r>
            <a:r>
              <a:rPr b="1" lang="en-US"/>
              <a:t>fructose </a:t>
            </a:r>
            <a:r>
              <a:rPr lang="en-US"/>
              <a:t>(fruit sugar) are found in both structural and energy-storage molecules.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  <a:p>
            <a:pPr indent="-379413" lvl="0" marL="379413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Char char="•"/>
            </a:pPr>
            <a:r>
              <a:rPr b="1" lang="en-US"/>
              <a:t>Ribose</a:t>
            </a:r>
            <a:r>
              <a:rPr lang="en-US"/>
              <a:t> and </a:t>
            </a:r>
            <a:r>
              <a:rPr b="1" lang="en-US"/>
              <a:t>deoxyribose</a:t>
            </a:r>
            <a:r>
              <a:rPr lang="en-US"/>
              <a:t> are sugars </a:t>
            </a:r>
            <a:br>
              <a:rPr lang="en-US"/>
            </a:br>
            <a:r>
              <a:rPr lang="en-US"/>
              <a:t>that are primarily found in DNA </a:t>
            </a:r>
            <a:br>
              <a:rPr lang="en-US"/>
            </a:br>
            <a:r>
              <a:rPr lang="en-US"/>
              <a:t>and RNA.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alatino Linotype"/>
              <a:buNone/>
            </a:pPr>
            <a:r>
              <a:t/>
            </a:r>
            <a:endParaRPr/>
          </a:p>
        </p:txBody>
      </p:sp>
      <p:pic>
        <p:nvPicPr>
          <p:cNvPr descr="http://www.cegep-ste-foy.qc.ca/profs/gbourbonnais/pascal/fya/chimcell/notesmolecules/imagesmolecules/monosac.gif" id="80" name="Google Shape;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828800"/>
            <a:ext cx="717931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.bp.blogspot.com/_207DNIaL-gc/TBd2uo9tsNI/AAAAAAAAAIo/FyQLxTgaVW8/s1600/deoxyribose.jpg" id="81" name="Google Shape;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0400" y="4267200"/>
            <a:ext cx="1695450" cy="280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ology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