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Lst>
  <p:notesMasterIdLst>
    <p:notesMasterId r:id="rId42"/>
  </p:notesMasterIdLst>
  <p:handoutMasterIdLst>
    <p:handoutMasterId r:id="rId43"/>
  </p:handoutMasterIdLst>
  <p:sldIdLst>
    <p:sldId id="256" r:id="rId2"/>
    <p:sldId id="417" r:id="rId3"/>
    <p:sldId id="302" r:id="rId4"/>
    <p:sldId id="308" r:id="rId5"/>
    <p:sldId id="303" r:id="rId6"/>
    <p:sldId id="307" r:id="rId7"/>
    <p:sldId id="304" r:id="rId8"/>
    <p:sldId id="305" r:id="rId9"/>
    <p:sldId id="315" r:id="rId10"/>
    <p:sldId id="306" r:id="rId11"/>
    <p:sldId id="310" r:id="rId12"/>
    <p:sldId id="311" r:id="rId13"/>
    <p:sldId id="405" r:id="rId14"/>
    <p:sldId id="406" r:id="rId15"/>
    <p:sldId id="458" r:id="rId16"/>
    <p:sldId id="408" r:id="rId17"/>
    <p:sldId id="409" r:id="rId18"/>
    <p:sldId id="410" r:id="rId19"/>
    <p:sldId id="411" r:id="rId20"/>
    <p:sldId id="412" r:id="rId21"/>
    <p:sldId id="413" r:id="rId22"/>
    <p:sldId id="414" r:id="rId23"/>
    <p:sldId id="415" r:id="rId24"/>
    <p:sldId id="261" r:id="rId25"/>
    <p:sldId id="344" r:id="rId26"/>
    <p:sldId id="416" r:id="rId27"/>
    <p:sldId id="266" r:id="rId28"/>
    <p:sldId id="270" r:id="rId29"/>
    <p:sldId id="271" r:id="rId30"/>
    <p:sldId id="273" r:id="rId31"/>
    <p:sldId id="347" r:id="rId32"/>
    <p:sldId id="348" r:id="rId33"/>
    <p:sldId id="349" r:id="rId34"/>
    <p:sldId id="357" r:id="rId35"/>
    <p:sldId id="350" r:id="rId36"/>
    <p:sldId id="418" r:id="rId37"/>
    <p:sldId id="345" r:id="rId38"/>
    <p:sldId id="450" r:id="rId39"/>
    <p:sldId id="452" r:id="rId40"/>
    <p:sldId id="451"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3399"/>
    <a:srgbClr val="9C246B"/>
    <a:srgbClr val="E6970A"/>
    <a:srgbClr val="CC0099"/>
    <a:srgbClr val="6E7DBE"/>
    <a:srgbClr val="80B0DC"/>
    <a:srgbClr val="A5AF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autoAdjust="0"/>
    <p:restoredTop sz="94673" autoAdjust="0"/>
  </p:normalViewPr>
  <p:slideViewPr>
    <p:cSldViewPr>
      <p:cViewPr>
        <p:scale>
          <a:sx n="62" d="100"/>
          <a:sy n="62" d="100"/>
        </p:scale>
        <p:origin x="1452" y="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3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17203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17203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r>
              <a:rPr lang="en-US" altLang="en-US"/>
              <a:t>Dr. Mihelcic--Honors Chemistry</a:t>
            </a:r>
          </a:p>
        </p:txBody>
      </p:sp>
      <p:sp>
        <p:nvSpPr>
          <p:cNvPr id="17203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D4BA12C-3E26-4DE6-BABC-D2F6677ED1E3}" type="slidenum">
              <a:rPr lang="en-US" altLang="en-US"/>
              <a:pPr>
                <a:defRPr/>
              </a:pPr>
              <a:t>‹#›</a:t>
            </a:fld>
            <a:endParaRPr lang="en-US" altLang="en-US"/>
          </a:p>
        </p:txBody>
      </p:sp>
    </p:spTree>
    <p:extLst>
      <p:ext uri="{BB962C8B-B14F-4D97-AF65-F5344CB8AC3E}">
        <p14:creationId xmlns:p14="http://schemas.microsoft.com/office/powerpoint/2010/main" val="3325739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r>
              <a:rPr lang="en-US" altLang="en-US"/>
              <a:t>Dr. Mihelcic--Honors Chemistry</a:t>
            </a:r>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84F718B-71A6-483A-B0EA-EB3836F13324}" type="slidenum">
              <a:rPr lang="en-US" altLang="en-US"/>
              <a:pPr>
                <a:defRPr/>
              </a:pPr>
              <a:t>‹#›</a:t>
            </a:fld>
            <a:endParaRPr lang="en-US" altLang="en-US"/>
          </a:p>
        </p:txBody>
      </p:sp>
    </p:spTree>
    <p:extLst>
      <p:ext uri="{BB962C8B-B14F-4D97-AF65-F5344CB8AC3E}">
        <p14:creationId xmlns:p14="http://schemas.microsoft.com/office/powerpoint/2010/main" val="3249413508"/>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ftr" sz="quarter" idx="4"/>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Dr. Mihelcic--Honors Chemistry</a:t>
            </a:r>
          </a:p>
        </p:txBody>
      </p:sp>
      <p:sp>
        <p:nvSpPr>
          <p:cNvPr id="12291"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8112A7-C37E-4C6C-AB3D-C76F3CAF325E}" type="slidenum">
              <a:rPr lang="en-US" altLang="en-US" smtClean="0"/>
              <a:pPr/>
              <a:t>1</a:t>
            </a:fld>
            <a:endParaRPr lang="en-US" altLang="en-US"/>
          </a:p>
        </p:txBody>
      </p:sp>
      <p:sp>
        <p:nvSpPr>
          <p:cNvPr id="12292" name="Rectangle 2"/>
          <p:cNvSpPr>
            <a:spLocks noGrp="1" noRot="1" noChangeAspect="1" noChangeArrowheads="1" noTextEdit="1"/>
          </p:cNvSpPr>
          <p:nvPr>
            <p:ph type="sldImg"/>
          </p:nvPr>
        </p:nvSpPr>
        <p:spPr>
          <a:ln/>
        </p:spPr>
      </p:sp>
      <p:sp>
        <p:nvSpPr>
          <p:cNvPr id="12293"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987284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ftr" sz="quarter" idx="4"/>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Dr. Mihelcic--Honors Chemistry</a:t>
            </a:r>
          </a:p>
        </p:txBody>
      </p:sp>
      <p:sp>
        <p:nvSpPr>
          <p:cNvPr id="17411"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74EC207-2EFA-414C-85C5-A18485633CBE}" type="slidenum">
              <a:rPr lang="en-US" altLang="en-US" smtClean="0"/>
              <a:pPr/>
              <a:t>5</a:t>
            </a:fld>
            <a:endParaRPr lang="en-US" altLang="en-US"/>
          </a:p>
        </p:txBody>
      </p:sp>
      <p:sp>
        <p:nvSpPr>
          <p:cNvPr id="17412" name="Rectangle 2"/>
          <p:cNvSpPr>
            <a:spLocks noGrp="1" noRot="1" noChangeAspect="1" noChangeArrowheads="1" noTextEdit="1"/>
          </p:cNvSpPr>
          <p:nvPr>
            <p:ph type="sldImg"/>
          </p:nvPr>
        </p:nvSpPr>
        <p:spPr>
          <a:ln/>
        </p:spPr>
      </p:sp>
      <p:sp>
        <p:nvSpPr>
          <p:cNvPr id="17413"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89669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r>
              <a:rPr lang="en-US" altLang="en-US"/>
              <a:t>Dr. Mihelcic--Honors Chemistry</a:t>
            </a:r>
          </a:p>
        </p:txBody>
      </p:sp>
      <p:sp>
        <p:nvSpPr>
          <p:cNvPr id="9" name="Slide Number Placeholder 5"/>
          <p:cNvSpPr>
            <a:spLocks noGrp="1"/>
          </p:cNvSpPr>
          <p:nvPr>
            <p:ph type="sldNum" sz="quarter" idx="12"/>
          </p:nvPr>
        </p:nvSpPr>
        <p:spPr/>
        <p:txBody>
          <a:bodyPr/>
          <a:lstStyle>
            <a:lvl1pPr>
              <a:defRPr/>
            </a:lvl1pPr>
          </a:lstStyle>
          <a:p>
            <a:pPr>
              <a:defRPr/>
            </a:pPr>
            <a:fld id="{8D7F85C0-2F15-45A5-984A-C991D5F8965B}" type="slidenum">
              <a:rPr lang="en-US" altLang="en-US"/>
              <a:pPr>
                <a:defRPr/>
              </a:pPr>
              <a:t>‹#›</a:t>
            </a:fld>
            <a:endParaRPr lang="en-US" altLang="en-US"/>
          </a:p>
        </p:txBody>
      </p:sp>
    </p:spTree>
    <p:extLst>
      <p:ext uri="{BB962C8B-B14F-4D97-AF65-F5344CB8AC3E}">
        <p14:creationId xmlns:p14="http://schemas.microsoft.com/office/powerpoint/2010/main" val="3492312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a:t>Dr. Mihelcic--Honors Chemistry</a:t>
            </a:r>
          </a:p>
        </p:txBody>
      </p:sp>
      <p:sp>
        <p:nvSpPr>
          <p:cNvPr id="6" name="Slide Number Placeholder 5"/>
          <p:cNvSpPr>
            <a:spLocks noGrp="1"/>
          </p:cNvSpPr>
          <p:nvPr>
            <p:ph type="sldNum" sz="quarter" idx="12"/>
          </p:nvPr>
        </p:nvSpPr>
        <p:spPr/>
        <p:txBody>
          <a:bodyPr/>
          <a:lstStyle>
            <a:lvl1pPr>
              <a:defRPr/>
            </a:lvl1pPr>
          </a:lstStyle>
          <a:p>
            <a:pPr>
              <a:defRPr/>
            </a:pPr>
            <a:fld id="{CD6C9A86-9CE6-4E2B-AD92-094E4D876B17}" type="slidenum">
              <a:rPr lang="en-US" altLang="en-US"/>
              <a:pPr>
                <a:defRPr/>
              </a:pPr>
              <a:t>‹#›</a:t>
            </a:fld>
            <a:endParaRPr lang="en-US" altLang="en-US"/>
          </a:p>
        </p:txBody>
      </p:sp>
    </p:spTree>
    <p:extLst>
      <p:ext uri="{BB962C8B-B14F-4D97-AF65-F5344CB8AC3E}">
        <p14:creationId xmlns:p14="http://schemas.microsoft.com/office/powerpoint/2010/main" val="534312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ltLang="en-US"/>
          </a:p>
        </p:txBody>
      </p:sp>
      <p:sp>
        <p:nvSpPr>
          <p:cNvPr id="7" name="Footer Placeholder 4"/>
          <p:cNvSpPr>
            <a:spLocks noGrp="1"/>
          </p:cNvSpPr>
          <p:nvPr>
            <p:ph type="ftr" sz="quarter" idx="11"/>
          </p:nvPr>
        </p:nvSpPr>
        <p:spPr/>
        <p:txBody>
          <a:bodyPr/>
          <a:lstStyle>
            <a:lvl1pPr>
              <a:defRPr/>
            </a:lvl1pPr>
          </a:lstStyle>
          <a:p>
            <a:pPr>
              <a:defRPr/>
            </a:pPr>
            <a:r>
              <a:rPr lang="en-US" altLang="en-US"/>
              <a:t>Dr. Mihelcic--Honors Chemistry</a:t>
            </a:r>
          </a:p>
        </p:txBody>
      </p:sp>
      <p:sp>
        <p:nvSpPr>
          <p:cNvPr id="8" name="Slide Number Placeholder 5"/>
          <p:cNvSpPr>
            <a:spLocks noGrp="1"/>
          </p:cNvSpPr>
          <p:nvPr>
            <p:ph type="sldNum" sz="quarter" idx="12"/>
          </p:nvPr>
        </p:nvSpPr>
        <p:spPr/>
        <p:txBody>
          <a:bodyPr/>
          <a:lstStyle>
            <a:lvl1pPr>
              <a:defRPr/>
            </a:lvl1pPr>
          </a:lstStyle>
          <a:p>
            <a:pPr>
              <a:defRPr/>
            </a:pPr>
            <a:fld id="{F7BDB0B4-3B9B-442F-B06A-15566C1A1A58}" type="slidenum">
              <a:rPr lang="en-US" altLang="en-US"/>
              <a:pPr>
                <a:defRPr/>
              </a:pPr>
              <a:t>‹#›</a:t>
            </a:fld>
            <a:endParaRPr lang="en-US" altLang="en-US"/>
          </a:p>
        </p:txBody>
      </p:sp>
    </p:spTree>
    <p:extLst>
      <p:ext uri="{BB962C8B-B14F-4D97-AF65-F5344CB8AC3E}">
        <p14:creationId xmlns:p14="http://schemas.microsoft.com/office/powerpoint/2010/main" val="3026578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22325" y="6459538"/>
            <a:ext cx="1854200" cy="365125"/>
          </a:xfrm>
        </p:spPr>
        <p:txBody>
          <a:bodyPr/>
          <a:lstStyle>
            <a:lvl1pPr>
              <a:defRPr/>
            </a:lvl1pPr>
          </a:lstStyle>
          <a:p>
            <a:pPr>
              <a:defRPr/>
            </a:pPr>
            <a:endParaRPr lang="en-US" altLang="en-US"/>
          </a:p>
        </p:txBody>
      </p:sp>
      <p:sp>
        <p:nvSpPr>
          <p:cNvPr id="3" name="Footer Placeholder 2"/>
          <p:cNvSpPr>
            <a:spLocks noGrp="1"/>
          </p:cNvSpPr>
          <p:nvPr>
            <p:ph type="ftr" sz="quarter" idx="11"/>
          </p:nvPr>
        </p:nvSpPr>
        <p:spPr>
          <a:xfrm>
            <a:off x="2765425" y="6459538"/>
            <a:ext cx="3616325" cy="365125"/>
          </a:xfrm>
        </p:spPr>
        <p:txBody>
          <a:bodyPr/>
          <a:lstStyle>
            <a:lvl1pPr>
              <a:defRPr smtClean="0"/>
            </a:lvl1pPr>
          </a:lstStyle>
          <a:p>
            <a:pPr>
              <a:defRPr/>
            </a:pPr>
            <a:r>
              <a:rPr lang="en-US" altLang="en-US"/>
              <a:t>Dr. Mihelcic--Honors Chemistry</a:t>
            </a:r>
          </a:p>
        </p:txBody>
      </p:sp>
      <p:sp>
        <p:nvSpPr>
          <p:cNvPr id="4" name="Slide Number Placeholder 3"/>
          <p:cNvSpPr>
            <a:spLocks noGrp="1"/>
          </p:cNvSpPr>
          <p:nvPr>
            <p:ph type="sldNum" sz="quarter" idx="12"/>
          </p:nvPr>
        </p:nvSpPr>
        <p:spPr>
          <a:xfrm>
            <a:off x="7424738" y="6459538"/>
            <a:ext cx="984250" cy="365125"/>
          </a:xfrm>
        </p:spPr>
        <p:txBody>
          <a:bodyPr/>
          <a:lstStyle>
            <a:lvl1pPr>
              <a:defRPr smtClean="0"/>
            </a:lvl1pPr>
          </a:lstStyle>
          <a:p>
            <a:pPr>
              <a:defRPr/>
            </a:pPr>
            <a:fld id="{591D4EA7-F035-4DB5-A509-F3CD9E598902}" type="slidenum">
              <a:rPr lang="en-US" altLang="en-US"/>
              <a:pPr>
                <a:defRPr/>
              </a:pPr>
              <a:t>‹#›</a:t>
            </a:fld>
            <a:endParaRPr lang="en-US" altLang="en-US"/>
          </a:p>
        </p:txBody>
      </p:sp>
    </p:spTree>
    <p:extLst>
      <p:ext uri="{BB962C8B-B14F-4D97-AF65-F5344CB8AC3E}">
        <p14:creationId xmlns:p14="http://schemas.microsoft.com/office/powerpoint/2010/main" val="1579640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a:t>Dr. Mihelcic--Honors Chemistry</a:t>
            </a:r>
          </a:p>
        </p:txBody>
      </p:sp>
      <p:sp>
        <p:nvSpPr>
          <p:cNvPr id="6" name="Slide Number Placeholder 5"/>
          <p:cNvSpPr>
            <a:spLocks noGrp="1"/>
          </p:cNvSpPr>
          <p:nvPr>
            <p:ph type="sldNum" sz="quarter" idx="12"/>
          </p:nvPr>
        </p:nvSpPr>
        <p:spPr/>
        <p:txBody>
          <a:bodyPr/>
          <a:lstStyle>
            <a:lvl1pPr>
              <a:defRPr/>
            </a:lvl1pPr>
          </a:lstStyle>
          <a:p>
            <a:pPr>
              <a:defRPr/>
            </a:pPr>
            <a:fld id="{E1E46D24-6015-4C9D-9C21-BF5AC29A6B88}" type="slidenum">
              <a:rPr lang="en-US" altLang="en-US"/>
              <a:pPr>
                <a:defRPr/>
              </a:pPr>
              <a:t>‹#›</a:t>
            </a:fld>
            <a:endParaRPr lang="en-US" altLang="en-US"/>
          </a:p>
        </p:txBody>
      </p:sp>
    </p:spTree>
    <p:extLst>
      <p:ext uri="{BB962C8B-B14F-4D97-AF65-F5344CB8AC3E}">
        <p14:creationId xmlns:p14="http://schemas.microsoft.com/office/powerpoint/2010/main" val="2855119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r>
              <a:rPr lang="en-US" altLang="en-US"/>
              <a:t>Dr. Mihelcic--Honors Chemistry</a:t>
            </a:r>
          </a:p>
        </p:txBody>
      </p:sp>
      <p:sp>
        <p:nvSpPr>
          <p:cNvPr id="9" name="Slide Number Placeholder 5"/>
          <p:cNvSpPr>
            <a:spLocks noGrp="1"/>
          </p:cNvSpPr>
          <p:nvPr>
            <p:ph type="sldNum" sz="quarter" idx="12"/>
          </p:nvPr>
        </p:nvSpPr>
        <p:spPr/>
        <p:txBody>
          <a:bodyPr/>
          <a:lstStyle>
            <a:lvl1pPr>
              <a:defRPr/>
            </a:lvl1pPr>
          </a:lstStyle>
          <a:p>
            <a:pPr>
              <a:defRPr/>
            </a:pPr>
            <a:fld id="{31C3E66C-2647-4649-8E45-D28CEF410BDA}" type="slidenum">
              <a:rPr lang="en-US" altLang="en-US"/>
              <a:pPr>
                <a:defRPr/>
              </a:pPr>
              <a:t>‹#›</a:t>
            </a:fld>
            <a:endParaRPr lang="en-US" altLang="en-US"/>
          </a:p>
        </p:txBody>
      </p:sp>
    </p:spTree>
    <p:extLst>
      <p:ext uri="{BB962C8B-B14F-4D97-AF65-F5344CB8AC3E}">
        <p14:creationId xmlns:p14="http://schemas.microsoft.com/office/powerpoint/2010/main" val="259446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ltLang="en-US"/>
              <a:t>Dr. Mihelcic--Honors Chemistry</a:t>
            </a:r>
          </a:p>
        </p:txBody>
      </p:sp>
      <p:sp>
        <p:nvSpPr>
          <p:cNvPr id="7" name="Slide Number Placeholder 5"/>
          <p:cNvSpPr>
            <a:spLocks noGrp="1"/>
          </p:cNvSpPr>
          <p:nvPr>
            <p:ph type="sldNum" sz="quarter" idx="12"/>
          </p:nvPr>
        </p:nvSpPr>
        <p:spPr/>
        <p:txBody>
          <a:bodyPr/>
          <a:lstStyle>
            <a:lvl1pPr>
              <a:defRPr/>
            </a:lvl1pPr>
          </a:lstStyle>
          <a:p>
            <a:pPr>
              <a:defRPr/>
            </a:pPr>
            <a:fld id="{CB5AB81F-A0A7-4BB9-BED3-4CF0AA400941}" type="slidenum">
              <a:rPr lang="en-US" altLang="en-US"/>
              <a:pPr>
                <a:defRPr/>
              </a:pPr>
              <a:t>‹#›</a:t>
            </a:fld>
            <a:endParaRPr lang="en-US" altLang="en-US"/>
          </a:p>
        </p:txBody>
      </p:sp>
    </p:spTree>
    <p:extLst>
      <p:ext uri="{BB962C8B-B14F-4D97-AF65-F5344CB8AC3E}">
        <p14:creationId xmlns:p14="http://schemas.microsoft.com/office/powerpoint/2010/main" val="3845358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r>
              <a:rPr lang="en-US" altLang="en-US"/>
              <a:t>Dr. Mihelcic--Honors Chemistry</a:t>
            </a:r>
          </a:p>
        </p:txBody>
      </p:sp>
      <p:sp>
        <p:nvSpPr>
          <p:cNvPr id="9" name="Slide Number Placeholder 5"/>
          <p:cNvSpPr>
            <a:spLocks noGrp="1"/>
          </p:cNvSpPr>
          <p:nvPr>
            <p:ph type="sldNum" sz="quarter" idx="12"/>
          </p:nvPr>
        </p:nvSpPr>
        <p:spPr/>
        <p:txBody>
          <a:bodyPr/>
          <a:lstStyle>
            <a:lvl1pPr>
              <a:defRPr/>
            </a:lvl1pPr>
          </a:lstStyle>
          <a:p>
            <a:pPr>
              <a:defRPr/>
            </a:pPr>
            <a:fld id="{0FC7588E-5228-419E-BC33-353E31009624}" type="slidenum">
              <a:rPr lang="en-US" altLang="en-US"/>
              <a:pPr>
                <a:defRPr/>
              </a:pPr>
              <a:t>‹#›</a:t>
            </a:fld>
            <a:endParaRPr lang="en-US" altLang="en-US"/>
          </a:p>
        </p:txBody>
      </p:sp>
    </p:spTree>
    <p:extLst>
      <p:ext uri="{BB962C8B-B14F-4D97-AF65-F5344CB8AC3E}">
        <p14:creationId xmlns:p14="http://schemas.microsoft.com/office/powerpoint/2010/main" val="342923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r>
              <a:rPr lang="en-US" altLang="en-US"/>
              <a:t>Dr. Mihelcic--Honors Chemistry</a:t>
            </a:r>
          </a:p>
        </p:txBody>
      </p:sp>
      <p:sp>
        <p:nvSpPr>
          <p:cNvPr id="5" name="Slide Number Placeholder 5"/>
          <p:cNvSpPr>
            <a:spLocks noGrp="1"/>
          </p:cNvSpPr>
          <p:nvPr>
            <p:ph type="sldNum" sz="quarter" idx="12"/>
          </p:nvPr>
        </p:nvSpPr>
        <p:spPr/>
        <p:txBody>
          <a:bodyPr/>
          <a:lstStyle>
            <a:lvl1pPr>
              <a:defRPr/>
            </a:lvl1pPr>
          </a:lstStyle>
          <a:p>
            <a:pPr>
              <a:defRPr/>
            </a:pPr>
            <a:fld id="{A4361993-4A1E-45F5-B0A3-F0D0848396F7}" type="slidenum">
              <a:rPr lang="en-US" altLang="en-US"/>
              <a:pPr>
                <a:defRPr/>
              </a:pPr>
              <a:t>‹#›</a:t>
            </a:fld>
            <a:endParaRPr lang="en-US" altLang="en-US"/>
          </a:p>
        </p:txBody>
      </p:sp>
    </p:spTree>
    <p:extLst>
      <p:ext uri="{BB962C8B-B14F-4D97-AF65-F5344CB8AC3E}">
        <p14:creationId xmlns:p14="http://schemas.microsoft.com/office/powerpoint/2010/main" val="2368893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endParaRPr lang="en-US" altLang="en-US"/>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r>
              <a:rPr lang="en-US" altLang="en-US"/>
              <a:t>Dr. Mihelcic--Honors Chemistry</a:t>
            </a:r>
          </a:p>
        </p:txBody>
      </p:sp>
      <p:sp>
        <p:nvSpPr>
          <p:cNvPr id="6" name="Slide Number Placeholder 8"/>
          <p:cNvSpPr>
            <a:spLocks noGrp="1"/>
          </p:cNvSpPr>
          <p:nvPr>
            <p:ph type="sldNum" sz="quarter" idx="12"/>
          </p:nvPr>
        </p:nvSpPr>
        <p:spPr/>
        <p:txBody>
          <a:bodyPr/>
          <a:lstStyle>
            <a:lvl1pPr>
              <a:defRPr/>
            </a:lvl1pPr>
          </a:lstStyle>
          <a:p>
            <a:pPr>
              <a:defRPr/>
            </a:pPr>
            <a:fld id="{7C909865-9EB9-44F3-840D-C6E64F4F29CC}" type="slidenum">
              <a:rPr lang="en-US" altLang="en-US"/>
              <a:pPr>
                <a:defRPr/>
              </a:pPr>
              <a:t>‹#›</a:t>
            </a:fld>
            <a:endParaRPr lang="en-US" altLang="en-US"/>
          </a:p>
        </p:txBody>
      </p:sp>
    </p:spTree>
    <p:extLst>
      <p:ext uri="{BB962C8B-B14F-4D97-AF65-F5344CB8AC3E}">
        <p14:creationId xmlns:p14="http://schemas.microsoft.com/office/powerpoint/2010/main" val="65585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349250" y="6459538"/>
            <a:ext cx="1963738" cy="365125"/>
          </a:xfrm>
        </p:spPr>
        <p:txBody>
          <a:bodyPr/>
          <a:lstStyle>
            <a:lvl1pPr algn="l">
              <a:defRPr/>
            </a:lvl1pPr>
          </a:lstStyle>
          <a:p>
            <a:pPr>
              <a:defRPr/>
            </a:pPr>
            <a:endParaRPr lang="en-US" altLang="en-US"/>
          </a:p>
        </p:txBody>
      </p:sp>
      <p:sp>
        <p:nvSpPr>
          <p:cNvPr id="8" name="Footer Placeholder 5"/>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r>
              <a:rPr lang="en-US" altLang="en-US"/>
              <a:t>Dr. Mihelcic--Honors Chemistry</a:t>
            </a:r>
          </a:p>
        </p:txBody>
      </p:sp>
      <p:sp>
        <p:nvSpPr>
          <p:cNvPr id="9" name="Slide Number Placeholder 6"/>
          <p:cNvSpPr>
            <a:spLocks noGrp="1"/>
          </p:cNvSpPr>
          <p:nvPr>
            <p:ph type="sldNum" sz="quarter" idx="12"/>
          </p:nvPr>
        </p:nvSpPr>
        <p:spPr/>
        <p:txBody>
          <a:bodyPr/>
          <a:lstStyle>
            <a:lvl1pPr>
              <a:defRPr>
                <a:solidFill>
                  <a:schemeClr val="tx2"/>
                </a:solidFill>
              </a:defRPr>
            </a:lvl1pPr>
          </a:lstStyle>
          <a:p>
            <a:pPr>
              <a:defRPr/>
            </a:pPr>
            <a:fld id="{22ADA32C-61F9-4D90-91D6-FAFFA60D6D15}" type="slidenum">
              <a:rPr lang="en-US" altLang="en-US"/>
              <a:pPr>
                <a:defRPr/>
              </a:pPr>
              <a:t>‹#›</a:t>
            </a:fld>
            <a:endParaRPr lang="en-US" altLang="en-US"/>
          </a:p>
        </p:txBody>
      </p:sp>
    </p:spTree>
    <p:extLst>
      <p:ext uri="{BB962C8B-B14F-4D97-AF65-F5344CB8AC3E}">
        <p14:creationId xmlns:p14="http://schemas.microsoft.com/office/powerpoint/2010/main" val="294150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ltLang="en-US"/>
          </a:p>
        </p:txBody>
      </p:sp>
      <p:sp>
        <p:nvSpPr>
          <p:cNvPr id="8" name="Footer Placeholder 5"/>
          <p:cNvSpPr>
            <a:spLocks noGrp="1"/>
          </p:cNvSpPr>
          <p:nvPr>
            <p:ph type="ftr" sz="quarter" idx="11"/>
          </p:nvPr>
        </p:nvSpPr>
        <p:spPr/>
        <p:txBody>
          <a:bodyPr/>
          <a:lstStyle>
            <a:lvl1pPr>
              <a:defRPr/>
            </a:lvl1pPr>
          </a:lstStyle>
          <a:p>
            <a:pPr>
              <a:defRPr/>
            </a:pPr>
            <a:r>
              <a:rPr lang="en-US" altLang="en-US"/>
              <a:t>Dr. Mihelcic--Honors Chemistry</a:t>
            </a:r>
          </a:p>
        </p:txBody>
      </p:sp>
      <p:sp>
        <p:nvSpPr>
          <p:cNvPr id="9" name="Slide Number Placeholder 6"/>
          <p:cNvSpPr>
            <a:spLocks noGrp="1"/>
          </p:cNvSpPr>
          <p:nvPr>
            <p:ph type="sldNum" sz="quarter" idx="12"/>
          </p:nvPr>
        </p:nvSpPr>
        <p:spPr/>
        <p:txBody>
          <a:bodyPr/>
          <a:lstStyle>
            <a:lvl1pPr>
              <a:defRPr/>
            </a:lvl1pPr>
          </a:lstStyle>
          <a:p>
            <a:pPr>
              <a:defRPr/>
            </a:pPr>
            <a:fld id="{9E55DE68-BE19-484E-ADB1-7057DD15B9DD}" type="slidenum">
              <a:rPr lang="en-US" altLang="en-US"/>
              <a:pPr>
                <a:defRPr/>
              </a:pPr>
              <a:t>‹#›</a:t>
            </a:fld>
            <a:endParaRPr lang="en-US" altLang="en-US"/>
          </a:p>
        </p:txBody>
      </p:sp>
    </p:spTree>
    <p:extLst>
      <p:ext uri="{BB962C8B-B14F-4D97-AF65-F5344CB8AC3E}">
        <p14:creationId xmlns:p14="http://schemas.microsoft.com/office/powerpoint/2010/main" val="151394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325" y="287338"/>
            <a:ext cx="75438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p:cNvSpPr>
            <a:spLocks noGrp="1"/>
          </p:cNvSpPr>
          <p:nvPr>
            <p:ph type="body" idx="1"/>
          </p:nvPr>
        </p:nvSpPr>
        <p:spPr bwMode="auto">
          <a:xfrm>
            <a:off x="822325" y="1846263"/>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eaLnBrk="1" hangingPunct="1">
              <a:defRPr sz="900">
                <a:solidFill>
                  <a:srgbClr val="FFFFFF"/>
                </a:solidFill>
              </a:defRPr>
            </a:lvl1pPr>
          </a:lstStyle>
          <a:p>
            <a:pPr>
              <a:defRPr/>
            </a:pPr>
            <a:endParaRPr lang="en-US" altLang="en-US"/>
          </a:p>
        </p:txBody>
      </p:sp>
      <p:sp>
        <p:nvSpPr>
          <p:cNvPr id="5" name="Footer Placeholder 4"/>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eaLnBrk="1" hangingPunct="1">
              <a:defRPr sz="900" cap="all" baseline="0">
                <a:solidFill>
                  <a:srgbClr val="FFFFFF"/>
                </a:solidFill>
              </a:defRPr>
            </a:lvl1pPr>
          </a:lstStyle>
          <a:p>
            <a:pPr>
              <a:defRPr/>
            </a:pPr>
            <a:r>
              <a:rPr lang="en-US" altLang="en-US"/>
              <a:t>Dr. Mihelcic--Honors Chemistry</a:t>
            </a:r>
          </a:p>
        </p:txBody>
      </p:sp>
      <p:sp>
        <p:nvSpPr>
          <p:cNvPr id="6" name="Slide Number Placeholder 5"/>
          <p:cNvSpPr>
            <a:spLocks noGrp="1"/>
          </p:cNvSpPr>
          <p:nvPr>
            <p:ph type="sldNum" sz="quarter" idx="4"/>
          </p:nvPr>
        </p:nvSpPr>
        <p:spPr>
          <a:xfrm>
            <a:off x="7424738" y="6459538"/>
            <a:ext cx="984250" cy="365125"/>
          </a:xfrm>
          <a:prstGeom prst="rect">
            <a:avLst/>
          </a:prstGeom>
        </p:spPr>
        <p:txBody>
          <a:bodyPr vert="horz" lIns="91440" tIns="45720" rIns="91440" bIns="45720" rtlCol="0" anchor="ctr"/>
          <a:lstStyle>
            <a:lvl1pPr algn="r" eaLnBrk="1" hangingPunct="1">
              <a:defRPr sz="1050">
                <a:solidFill>
                  <a:srgbClr val="FFFFFF"/>
                </a:solidFill>
              </a:defRPr>
            </a:lvl1pPr>
          </a:lstStyle>
          <a:p>
            <a:pPr>
              <a:defRPr/>
            </a:pPr>
            <a:fld id="{FD0C992E-F1A1-4FDD-B059-7914832AD572}" type="slidenum">
              <a:rPr lang="en-US" altLang="en-US"/>
              <a:pPr>
                <a:defRPr/>
              </a:pPr>
              <a:t>‹#›</a:t>
            </a:fld>
            <a:endParaRPr lang="en-US" altLang="en-US"/>
          </a:p>
        </p:txBody>
      </p:sp>
      <p:cxnSp>
        <p:nvCxnSpPr>
          <p:cNvPr id="10" name="Straight Connector 9"/>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46" r:id="rId1"/>
    <p:sldLayoutId id="2147483718" r:id="rId2"/>
    <p:sldLayoutId id="2147483747" r:id="rId3"/>
    <p:sldLayoutId id="2147483719" r:id="rId4"/>
    <p:sldLayoutId id="2147483720" r:id="rId5"/>
    <p:sldLayoutId id="2147483721" r:id="rId6"/>
    <p:sldLayoutId id="2147483748" r:id="rId7"/>
    <p:sldLayoutId id="2147483749" r:id="rId8"/>
    <p:sldLayoutId id="2147483750" r:id="rId9"/>
    <p:sldLayoutId id="2147483722" r:id="rId10"/>
    <p:sldLayoutId id="2147483751" r:id="rId11"/>
    <p:sldLayoutId id="2147483745" r:id="rId12"/>
  </p:sldLayoutIdLst>
  <p:hf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XU8nMKkzbT8"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www.youtube.com/watch?v=UFiPWv03f6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file:///D:\Media\Movies\02M11AN2.MOV" TargetMode="External"/><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hyperlink" Target="file:///F:\Documents%20and%20Settings\Jean%20Mihelcic\My%20Documents\Movies\02M11AN1.MOV" TargetMode="External"/><Relationship Id="rId1" Type="http://schemas.openxmlformats.org/officeDocument/2006/relationships/slideLayout" Target="../slideLayouts/slideLayout2.xml"/><Relationship Id="rId6" Type="http://schemas.openxmlformats.org/officeDocument/2006/relationships/hyperlink" Target="file:///F:\Documents%20and%20Settings\Jean%20Mihelcic\My%20Documents\Movies\02M11AN2.MOV" TargetMode="External"/><Relationship Id="rId5" Type="http://schemas.openxmlformats.org/officeDocument/2006/relationships/image" Target="../media/image14.jpeg"/><Relationship Id="rId4" Type="http://schemas.openxmlformats.org/officeDocument/2006/relationships/hyperlink" Target="file:///D:\Media\Movies\02M11AN1.MOV" TargetMode="External"/><Relationship Id="rId9" Type="http://schemas.openxmlformats.org/officeDocument/2006/relationships/hyperlink" Target="https://www.youtube.com/watch?v=5pZj0u_XMbc"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file:///F:\Documents%20and%20Settings\Jean%20Mihelcic\My%20Documents\Movies\02M14AN1.MO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962400"/>
            <a:ext cx="80010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0" name="Rectangle 2"/>
          <p:cNvSpPr>
            <a:spLocks noGrp="1" noChangeArrowheads="1"/>
          </p:cNvSpPr>
          <p:nvPr>
            <p:ph type="ctrTitle"/>
          </p:nvPr>
        </p:nvSpPr>
        <p:spPr>
          <a:xfrm>
            <a:off x="304800" y="381000"/>
            <a:ext cx="8382000" cy="990600"/>
          </a:xfrm>
        </p:spPr>
        <p:txBody>
          <a:bodyPr>
            <a:normAutofit fontScale="90000"/>
          </a:bodyPr>
          <a:lstStyle/>
          <a:p>
            <a:pPr eaLnBrk="1" fontAlgn="auto" hangingPunct="1">
              <a:spcAft>
                <a:spcPts val="0"/>
              </a:spcAft>
              <a:defRPr/>
            </a:pPr>
            <a:r>
              <a:rPr lang="en-US" altLang="en-US" sz="5600" b="1" u="sng" dirty="0">
                <a:solidFill>
                  <a:srgbClr val="0070C0"/>
                </a:solidFill>
              </a:rPr>
              <a:t>Unit 1</a:t>
            </a:r>
            <a:r>
              <a:rPr lang="en-US" altLang="en-US" sz="5600" b="1" u="sng">
                <a:solidFill>
                  <a:srgbClr val="0070C0"/>
                </a:solidFill>
              </a:rPr>
              <a:t>: Lecture 2:</a:t>
            </a:r>
            <a:br>
              <a:rPr lang="en-US" altLang="en-US" sz="4400" b="1" dirty="0">
                <a:solidFill>
                  <a:srgbClr val="0070C0"/>
                </a:solidFill>
              </a:rPr>
            </a:br>
            <a:r>
              <a:rPr lang="en-US" altLang="en-US" sz="4400" b="1" dirty="0">
                <a:solidFill>
                  <a:srgbClr val="0070C0"/>
                </a:solidFill>
              </a:rPr>
              <a:t>Atoms, Molecules and Ions</a:t>
            </a:r>
          </a:p>
        </p:txBody>
      </p:sp>
      <p:pic>
        <p:nvPicPr>
          <p:cNvPr id="11268" name="Picture 4" descr="j04024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1371600"/>
            <a:ext cx="4800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533400" y="168275"/>
            <a:ext cx="7543800" cy="1449388"/>
          </a:xfrm>
        </p:spPr>
        <p:txBody>
          <a:bodyPr/>
          <a:lstStyle/>
          <a:p>
            <a:pPr eaLnBrk="1" fontAlgn="auto" hangingPunct="1">
              <a:spcAft>
                <a:spcPts val="0"/>
              </a:spcAft>
              <a:defRPr/>
            </a:pPr>
            <a:r>
              <a:rPr lang="en-US" altLang="en-US" sz="3600" b="1" u="sng" dirty="0">
                <a:solidFill>
                  <a:schemeClr val="hlink"/>
                </a:solidFill>
                <a:latin typeface="+mn-lt"/>
              </a:rPr>
              <a:t>Another Important Law</a:t>
            </a:r>
            <a:endParaRPr lang="en-US" altLang="en-US" sz="3600" dirty="0">
              <a:solidFill>
                <a:schemeClr val="hlink"/>
              </a:solidFill>
              <a:latin typeface="+mn-lt"/>
            </a:endParaRPr>
          </a:p>
        </p:txBody>
      </p:sp>
      <p:sp>
        <p:nvSpPr>
          <p:cNvPr id="22531" name="Rectangle 3"/>
          <p:cNvSpPr>
            <a:spLocks noGrp="1" noChangeArrowheads="1"/>
          </p:cNvSpPr>
          <p:nvPr>
            <p:ph idx="1"/>
          </p:nvPr>
        </p:nvSpPr>
        <p:spPr>
          <a:xfrm>
            <a:off x="228600" y="1905000"/>
            <a:ext cx="8480425" cy="4267200"/>
          </a:xfrm>
        </p:spPr>
        <p:txBody>
          <a:bodyPr/>
          <a:lstStyle/>
          <a:p>
            <a:pPr marL="609600" indent="-609600" eaLnBrk="1" hangingPunct="1">
              <a:buFontTx/>
              <a:buNone/>
              <a:defRPr/>
            </a:pPr>
            <a:r>
              <a:rPr lang="en-US" altLang="en-US" sz="3400" b="1" dirty="0">
                <a:solidFill>
                  <a:srgbClr val="FF3399"/>
                </a:solidFill>
              </a:rPr>
              <a:t>Law of Multiple Proportions</a:t>
            </a:r>
          </a:p>
          <a:p>
            <a:pPr marL="609600" indent="-609600" eaLnBrk="1" hangingPunct="1">
              <a:defRPr/>
            </a:pPr>
            <a:r>
              <a:rPr lang="en-US" altLang="en-US" sz="2800" dirty="0"/>
              <a:t>	A given set of </a:t>
            </a:r>
            <a:r>
              <a:rPr lang="en-US" altLang="en-US" sz="2800" b="1" dirty="0">
                <a:solidFill>
                  <a:schemeClr val="accent6">
                    <a:lumMod val="75000"/>
                  </a:schemeClr>
                </a:solidFill>
              </a:rPr>
              <a:t>elements</a:t>
            </a:r>
            <a:r>
              <a:rPr lang="en-US" altLang="en-US" sz="2800" dirty="0">
                <a:solidFill>
                  <a:srgbClr val="FFFF66"/>
                </a:solidFill>
              </a:rPr>
              <a:t> </a:t>
            </a:r>
            <a:r>
              <a:rPr lang="en-US" altLang="en-US" sz="2800" dirty="0"/>
              <a:t>may </a:t>
            </a:r>
            <a:r>
              <a:rPr lang="en-US" altLang="en-US" sz="2800" b="1" dirty="0">
                <a:solidFill>
                  <a:schemeClr val="accent6">
                    <a:lumMod val="75000"/>
                  </a:schemeClr>
                </a:solidFill>
              </a:rPr>
              <a:t>combine</a:t>
            </a:r>
            <a:r>
              <a:rPr lang="en-US" altLang="en-US" sz="2800" dirty="0">
                <a:solidFill>
                  <a:srgbClr val="FFFF66"/>
                </a:solidFill>
              </a:rPr>
              <a:t> </a:t>
            </a:r>
            <a:r>
              <a:rPr lang="en-US" altLang="en-US" sz="2800" dirty="0"/>
              <a:t>to produce two or more different </a:t>
            </a:r>
            <a:r>
              <a:rPr lang="en-US" altLang="en-US" sz="2800" b="1" dirty="0">
                <a:solidFill>
                  <a:schemeClr val="accent6">
                    <a:lumMod val="75000"/>
                  </a:schemeClr>
                </a:solidFill>
              </a:rPr>
              <a:t>compounds,</a:t>
            </a:r>
            <a:r>
              <a:rPr lang="en-US" altLang="en-US" sz="2800" b="1" dirty="0">
                <a:solidFill>
                  <a:schemeClr val="accent3">
                    <a:lumMod val="60000"/>
                    <a:lumOff val="40000"/>
                  </a:schemeClr>
                </a:solidFill>
              </a:rPr>
              <a:t> </a:t>
            </a:r>
            <a:r>
              <a:rPr lang="en-US" altLang="en-US" sz="2800" dirty="0"/>
              <a:t>each with a </a:t>
            </a:r>
            <a:r>
              <a:rPr lang="en-US" altLang="en-US" sz="2800" b="1" dirty="0">
                <a:solidFill>
                  <a:schemeClr val="accent6">
                    <a:lumMod val="75000"/>
                  </a:schemeClr>
                </a:solidFill>
              </a:rPr>
              <a:t>unique</a:t>
            </a:r>
            <a:r>
              <a:rPr lang="en-US" altLang="en-US" sz="2800" b="1" dirty="0">
                <a:solidFill>
                  <a:schemeClr val="accent3">
                    <a:lumMod val="60000"/>
                    <a:lumOff val="40000"/>
                  </a:schemeClr>
                </a:solidFill>
              </a:rPr>
              <a:t> </a:t>
            </a:r>
            <a:r>
              <a:rPr lang="en-US" altLang="en-US" sz="2800" b="1" dirty="0">
                <a:solidFill>
                  <a:schemeClr val="accent6">
                    <a:lumMod val="75000"/>
                  </a:schemeClr>
                </a:solidFill>
              </a:rPr>
              <a:t>composition</a:t>
            </a:r>
            <a:r>
              <a:rPr lang="en-US" altLang="en-US" sz="2800" b="1" i="1" dirty="0">
                <a:latin typeface="Comic Sans MS" panose="030F0702030302020204" pitchFamily="66" charset="0"/>
              </a:rPr>
              <a:t>.</a:t>
            </a:r>
          </a:p>
          <a:p>
            <a:pPr marL="0" indent="0" eaLnBrk="1" hangingPunct="1">
              <a:buFont typeface="Calibri" panose="020F0502020204030204" pitchFamily="34" charset="0"/>
              <a:buNone/>
              <a:defRPr/>
            </a:pPr>
            <a:endParaRPr lang="en-US" altLang="en-US" sz="2800" b="1" i="1" dirty="0">
              <a:latin typeface="Comic Sans MS" panose="030F0702030302020204" pitchFamily="66" charset="0"/>
            </a:endParaRPr>
          </a:p>
          <a:p>
            <a:pPr marL="0" indent="0" eaLnBrk="1" hangingPunct="1">
              <a:buFont typeface="Calibri" panose="020F0502020204030204" pitchFamily="34" charset="0"/>
              <a:buNone/>
              <a:defRPr/>
            </a:pPr>
            <a:r>
              <a:rPr lang="en-US" altLang="en-US" sz="2800" b="1" i="1" u="sng" dirty="0">
                <a:latin typeface="Comic Sans MS" panose="030F0702030302020204" pitchFamily="66" charset="0"/>
              </a:rPr>
              <a:t>Example</a:t>
            </a:r>
            <a:r>
              <a:rPr lang="en-US" altLang="en-US" sz="2800" b="1" i="1" dirty="0">
                <a:latin typeface="Comic Sans MS" panose="030F0702030302020204" pitchFamily="66" charset="0"/>
              </a:rPr>
              <a:t>:  H</a:t>
            </a:r>
            <a:r>
              <a:rPr lang="en-US" altLang="en-US" sz="2800" b="1" i="1" baseline="-25000" dirty="0">
                <a:latin typeface="Comic Sans MS" panose="030F0702030302020204" pitchFamily="66" charset="0"/>
              </a:rPr>
              <a:t>2</a:t>
            </a:r>
            <a:r>
              <a:rPr lang="en-US" altLang="en-US" sz="2800" b="1" i="1" dirty="0">
                <a:latin typeface="Comic Sans MS" panose="030F0702030302020204" pitchFamily="66" charset="0"/>
              </a:rPr>
              <a:t>O (water) &amp;</a:t>
            </a:r>
          </a:p>
          <a:p>
            <a:pPr marL="0" indent="0" eaLnBrk="1" hangingPunct="1">
              <a:buFont typeface="Calibri" panose="020F0502020204030204" pitchFamily="34" charset="0"/>
              <a:buNone/>
              <a:defRPr/>
            </a:pPr>
            <a:r>
              <a:rPr lang="en-US" altLang="en-US" sz="2800" b="1" i="1" dirty="0">
                <a:latin typeface="Comic Sans MS" panose="030F0702030302020204" pitchFamily="66" charset="0"/>
              </a:rPr>
              <a:t>				H</a:t>
            </a:r>
            <a:r>
              <a:rPr lang="en-US" altLang="en-US" sz="2800" b="1" i="1" baseline="-25000" dirty="0">
                <a:latin typeface="Comic Sans MS" panose="030F0702030302020204" pitchFamily="66" charset="0"/>
              </a:rPr>
              <a:t>2</a:t>
            </a:r>
            <a:r>
              <a:rPr lang="en-US" altLang="en-US" sz="2800" b="1" i="1" dirty="0">
                <a:latin typeface="Comic Sans MS" panose="030F0702030302020204" pitchFamily="66" charset="0"/>
              </a:rPr>
              <a:t>O</a:t>
            </a:r>
            <a:r>
              <a:rPr lang="en-US" altLang="en-US" sz="2800" b="1" i="1" baseline="-25000" dirty="0">
                <a:latin typeface="Comic Sans MS" panose="030F0702030302020204" pitchFamily="66" charset="0"/>
              </a:rPr>
              <a:t>2</a:t>
            </a:r>
            <a:r>
              <a:rPr lang="en-US" altLang="en-US" sz="2800" b="1" i="1" dirty="0">
                <a:latin typeface="Comic Sans MS" panose="030F0702030302020204" pitchFamily="66" charset="0"/>
              </a:rPr>
              <a:t> (hydrogen peroxide)</a:t>
            </a:r>
            <a:endParaRPr lang="en-US" altLang="en-US" sz="2800" b="1" i="1" baseline="-25000" dirty="0">
              <a:latin typeface="Comic Sans MS" panose="030F0702030302020204" pitchFamily="66" charset="0"/>
            </a:endParaRPr>
          </a:p>
          <a:p>
            <a:pPr marL="2209800" lvl="4" indent="-381000" eaLnBrk="1" hangingPunct="1">
              <a:buFontTx/>
              <a:buNone/>
              <a:defRPr/>
            </a:pPr>
            <a:r>
              <a:rPr lang="en-US" altLang="en-US" b="1" i="1" dirty="0">
                <a:latin typeface="Comic Sans MS" panose="030F0702030302020204" pitchFamily="66" charset="0"/>
              </a:rPr>
              <a:t>		</a:t>
            </a:r>
          </a:p>
          <a:p>
            <a:pPr marL="2209800" lvl="4" indent="-381000" eaLnBrk="1" hangingPunct="1">
              <a:buFontTx/>
              <a:buNone/>
              <a:defRPr/>
            </a:pPr>
            <a:r>
              <a:rPr lang="en-US" altLang="en-US" b="1" i="1" dirty="0">
                <a:latin typeface="Comic Sans MS" panose="030F0702030302020204" pitchFamily="66" charset="0"/>
              </a:rPr>
              <a:t>		</a:t>
            </a:r>
          </a:p>
          <a:p>
            <a:pPr marL="609600" indent="-609600" eaLnBrk="1" hangingPunct="1">
              <a:buFontTx/>
              <a:buNone/>
              <a:defRPr/>
            </a:pPr>
            <a:endParaRPr lang="en-US" altLang="en-US" b="1" i="1" dirty="0">
              <a:latin typeface="Comic Sans MS" panose="030F0702030302020204" pitchFamily="66" charset="0"/>
            </a:endParaRPr>
          </a:p>
        </p:txBody>
      </p:sp>
      <p:sp>
        <p:nvSpPr>
          <p:cNvPr id="4" name="Slide Number Placeholder 5"/>
          <p:cNvSpPr>
            <a:spLocks noGrp="1"/>
          </p:cNvSpPr>
          <p:nvPr>
            <p:ph type="sldNum" sz="quarter" idx="12"/>
          </p:nvPr>
        </p:nvSpPr>
        <p:spPr/>
        <p:txBody>
          <a:bodyPr/>
          <a:lstStyle/>
          <a:p>
            <a:pPr>
              <a:defRPr/>
            </a:pPr>
            <a:fld id="{8065A4BB-99EB-4AAA-AD38-095084B29931}" type="slidenum">
              <a:rPr lang="en-US" altLang="en-US"/>
              <a:pPr>
                <a:defRPr/>
              </a:pPr>
              <a:t>10</a:t>
            </a:fld>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381000"/>
            <a:ext cx="7772400" cy="990600"/>
          </a:xfrm>
        </p:spPr>
        <p:txBody>
          <a:bodyPr/>
          <a:lstStyle/>
          <a:p>
            <a:pPr eaLnBrk="1" fontAlgn="auto" hangingPunct="1">
              <a:spcAft>
                <a:spcPts val="0"/>
              </a:spcAft>
              <a:defRPr/>
            </a:pPr>
            <a:r>
              <a:rPr lang="en-US" altLang="en-US" b="1" dirty="0">
                <a:solidFill>
                  <a:srgbClr val="7030A0"/>
                </a:solidFill>
              </a:rPr>
              <a:t>Law of Multiple Proportions </a:t>
            </a:r>
            <a:r>
              <a:rPr lang="en-US" altLang="en-US" sz="2000" dirty="0">
                <a:solidFill>
                  <a:schemeClr val="tx1">
                    <a:lumMod val="75000"/>
                    <a:lumOff val="25000"/>
                  </a:schemeClr>
                </a:solidFill>
              </a:rPr>
              <a:t>(cont’d)</a:t>
            </a:r>
          </a:p>
        </p:txBody>
      </p:sp>
      <p:sp>
        <p:nvSpPr>
          <p:cNvPr id="23555" name="Rectangle 3"/>
          <p:cNvSpPr>
            <a:spLocks noGrp="1" noChangeArrowheads="1"/>
          </p:cNvSpPr>
          <p:nvPr>
            <p:ph idx="1"/>
          </p:nvPr>
        </p:nvSpPr>
        <p:spPr>
          <a:xfrm>
            <a:off x="457200" y="1933575"/>
            <a:ext cx="8229600" cy="3248025"/>
          </a:xfrm>
        </p:spPr>
        <p:txBody>
          <a:bodyPr/>
          <a:lstStyle/>
          <a:p>
            <a:pPr eaLnBrk="1" hangingPunct="1"/>
            <a:r>
              <a:rPr lang="en-US" altLang="en-US" sz="2800" i="1"/>
              <a:t>Four different</a:t>
            </a:r>
            <a:r>
              <a:rPr lang="en-US" altLang="en-US" sz="2800"/>
              <a:t> oxides of nitrogen can be formed by combining 28 g of nitrogen with:</a:t>
            </a:r>
          </a:p>
          <a:p>
            <a:pPr eaLnBrk="1" hangingPunct="1"/>
            <a:r>
              <a:rPr lang="en-US" altLang="en-US" sz="2800"/>
              <a:t>16 g oxygen, forming Compound I</a:t>
            </a:r>
          </a:p>
          <a:p>
            <a:pPr eaLnBrk="1" hangingPunct="1"/>
            <a:r>
              <a:rPr lang="en-US" altLang="en-US" sz="2800"/>
              <a:t>48 g oxygen, forming Compound II</a:t>
            </a:r>
          </a:p>
          <a:p>
            <a:pPr eaLnBrk="1" hangingPunct="1"/>
            <a:r>
              <a:rPr lang="en-US" altLang="en-US" sz="2800"/>
              <a:t>64 g oxygen, forming Compound III</a:t>
            </a:r>
          </a:p>
          <a:p>
            <a:pPr eaLnBrk="1" hangingPunct="1"/>
            <a:r>
              <a:rPr lang="en-US" altLang="en-US" sz="2800"/>
              <a:t>80 g oxygen, forming Compound IV</a:t>
            </a:r>
          </a:p>
        </p:txBody>
      </p:sp>
      <p:sp>
        <p:nvSpPr>
          <p:cNvPr id="6" name="Slide Number Placeholder 5"/>
          <p:cNvSpPr>
            <a:spLocks noGrp="1"/>
          </p:cNvSpPr>
          <p:nvPr>
            <p:ph type="sldNum" sz="quarter" idx="12"/>
          </p:nvPr>
        </p:nvSpPr>
        <p:spPr/>
        <p:txBody>
          <a:bodyPr/>
          <a:lstStyle/>
          <a:p>
            <a:pPr>
              <a:defRPr/>
            </a:pPr>
            <a:fld id="{12CEBB9D-0967-49EB-9DE5-92487E372434}" type="slidenum">
              <a:rPr lang="en-US" altLang="en-US"/>
              <a:pPr>
                <a:defRPr/>
              </a:pPr>
              <a:t>11</a:t>
            </a:fld>
            <a:endParaRPr lang="en-US" altLang="en-US"/>
          </a:p>
        </p:txBody>
      </p:sp>
      <p:sp>
        <p:nvSpPr>
          <p:cNvPr id="68612" name="Rectangle 4"/>
          <p:cNvSpPr>
            <a:spLocks noChangeArrowheads="1"/>
          </p:cNvSpPr>
          <p:nvPr/>
        </p:nvSpPr>
        <p:spPr bwMode="auto">
          <a:xfrm>
            <a:off x="5900738" y="2819400"/>
            <a:ext cx="3048000"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ctr" eaLnBrk="1" hangingPunct="1">
              <a:spcBef>
                <a:spcPct val="20000"/>
              </a:spcBef>
              <a:defRPr/>
            </a:pPr>
            <a:r>
              <a:rPr lang="en-US" altLang="en-US" sz="3200" dirty="0">
                <a:solidFill>
                  <a:schemeClr val="accent3"/>
                </a:solidFill>
                <a:latin typeface="+mn-lt"/>
              </a:rPr>
              <a:t>Compounds I–IV are N</a:t>
            </a:r>
            <a:r>
              <a:rPr lang="en-US" altLang="en-US" sz="3200" baseline="-25000" dirty="0">
                <a:solidFill>
                  <a:schemeClr val="accent3"/>
                </a:solidFill>
                <a:latin typeface="+mn-lt"/>
              </a:rPr>
              <a:t>2</a:t>
            </a:r>
            <a:r>
              <a:rPr lang="en-US" altLang="en-US" sz="3200" dirty="0">
                <a:solidFill>
                  <a:schemeClr val="accent3"/>
                </a:solidFill>
                <a:latin typeface="+mn-lt"/>
              </a:rPr>
              <a:t>O, N</a:t>
            </a:r>
            <a:r>
              <a:rPr lang="en-US" altLang="en-US" sz="3200" baseline="-25000" dirty="0">
                <a:solidFill>
                  <a:schemeClr val="accent3"/>
                </a:solidFill>
                <a:latin typeface="+mn-lt"/>
              </a:rPr>
              <a:t>2</a:t>
            </a:r>
            <a:r>
              <a:rPr lang="en-US" altLang="en-US" sz="3200" dirty="0">
                <a:solidFill>
                  <a:schemeClr val="accent3"/>
                </a:solidFill>
                <a:latin typeface="+mn-lt"/>
              </a:rPr>
              <a:t>O</a:t>
            </a:r>
            <a:r>
              <a:rPr lang="en-US" altLang="en-US" sz="3200" baseline="-25000" dirty="0">
                <a:solidFill>
                  <a:schemeClr val="accent3"/>
                </a:solidFill>
                <a:latin typeface="+mn-lt"/>
              </a:rPr>
              <a:t>3</a:t>
            </a:r>
            <a:r>
              <a:rPr lang="en-US" altLang="en-US" sz="3200" dirty="0">
                <a:solidFill>
                  <a:schemeClr val="accent3"/>
                </a:solidFill>
                <a:latin typeface="+mn-lt"/>
              </a:rPr>
              <a:t>, N</a:t>
            </a:r>
            <a:r>
              <a:rPr lang="en-US" altLang="en-US" sz="3200" baseline="-25000" dirty="0">
                <a:solidFill>
                  <a:schemeClr val="accent3"/>
                </a:solidFill>
                <a:latin typeface="+mn-lt"/>
              </a:rPr>
              <a:t>2</a:t>
            </a:r>
            <a:r>
              <a:rPr lang="en-US" altLang="en-US" sz="3200" dirty="0">
                <a:solidFill>
                  <a:schemeClr val="accent3"/>
                </a:solidFill>
                <a:latin typeface="+mn-lt"/>
              </a:rPr>
              <a:t>O</a:t>
            </a:r>
            <a:r>
              <a:rPr lang="en-US" altLang="en-US" sz="3200" baseline="-25000" dirty="0">
                <a:solidFill>
                  <a:schemeClr val="accent3"/>
                </a:solidFill>
                <a:latin typeface="+mn-lt"/>
              </a:rPr>
              <a:t>4</a:t>
            </a:r>
            <a:r>
              <a:rPr lang="en-US" altLang="en-US" sz="3200" dirty="0">
                <a:solidFill>
                  <a:schemeClr val="accent3"/>
                </a:solidFill>
                <a:latin typeface="+mn-lt"/>
              </a:rPr>
              <a:t>, N</a:t>
            </a:r>
            <a:r>
              <a:rPr lang="en-US" altLang="en-US" sz="3200" baseline="-25000" dirty="0">
                <a:solidFill>
                  <a:schemeClr val="accent3"/>
                </a:solidFill>
                <a:latin typeface="+mn-lt"/>
              </a:rPr>
              <a:t>2</a:t>
            </a:r>
            <a:r>
              <a:rPr lang="en-US" altLang="en-US" sz="3200" dirty="0">
                <a:solidFill>
                  <a:schemeClr val="accent3"/>
                </a:solidFill>
                <a:latin typeface="+mn-lt"/>
              </a:rPr>
              <a:t>O</a:t>
            </a:r>
            <a:r>
              <a:rPr lang="en-US" altLang="en-US" sz="3200" baseline="-25000" dirty="0">
                <a:solidFill>
                  <a:schemeClr val="accent3"/>
                </a:solidFill>
                <a:latin typeface="+mn-lt"/>
              </a:rPr>
              <a:t>5</a:t>
            </a:r>
            <a:endParaRPr lang="en-US" altLang="en-US" sz="3200" dirty="0">
              <a:solidFill>
                <a:schemeClr val="accent3"/>
              </a:solidFill>
              <a:latin typeface="+mn-lt"/>
            </a:endParaRPr>
          </a:p>
        </p:txBody>
      </p:sp>
      <p:sp>
        <p:nvSpPr>
          <p:cNvPr id="68613" name="AutoShape 5"/>
          <p:cNvSpPr>
            <a:spLocks noChangeArrowheads="1"/>
          </p:cNvSpPr>
          <p:nvPr/>
        </p:nvSpPr>
        <p:spPr bwMode="auto">
          <a:xfrm>
            <a:off x="4535488" y="5414963"/>
            <a:ext cx="3886200" cy="685800"/>
          </a:xfrm>
          <a:prstGeom prst="wedgeRectCallout">
            <a:avLst>
              <a:gd name="adj1" fmla="val -56861"/>
              <a:gd name="adj2" fmla="val -106481"/>
            </a:avLst>
          </a:prstGeom>
          <a:solidFill>
            <a:srgbClr val="AEE5B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000000"/>
                </a:solidFill>
                <a:latin typeface="Times New Roman" panose="02020603050405020304" pitchFamily="18" charset="0"/>
              </a:rPr>
              <a:t>What is the ratio 16:48:64:80 expressed as small whole numbers?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686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6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build="p" autoUpdateAnimBg="0"/>
      <p:bldP spid="68613"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marL="762000" indent="-762000" eaLnBrk="1" fontAlgn="auto" hangingPunct="1">
              <a:spcAft>
                <a:spcPts val="0"/>
              </a:spcAft>
              <a:defRPr/>
            </a:pPr>
            <a:r>
              <a:rPr lang="en-US" altLang="en-US" b="1" dirty="0">
                <a:solidFill>
                  <a:schemeClr val="hlink"/>
                </a:solidFill>
              </a:rPr>
              <a:t>Dalton’s Model of the Atom</a:t>
            </a:r>
          </a:p>
        </p:txBody>
      </p:sp>
      <p:sp>
        <p:nvSpPr>
          <p:cNvPr id="24579" name="Rectangle 3"/>
          <p:cNvSpPr>
            <a:spLocks noGrp="1" noChangeArrowheads="1"/>
          </p:cNvSpPr>
          <p:nvPr>
            <p:ph idx="1"/>
          </p:nvPr>
        </p:nvSpPr>
        <p:spPr>
          <a:xfrm>
            <a:off x="838200" y="1905000"/>
            <a:ext cx="7848600" cy="685800"/>
          </a:xfrm>
        </p:spPr>
        <p:txBody>
          <a:bodyPr/>
          <a:lstStyle/>
          <a:p>
            <a:pPr algn="ctr" eaLnBrk="1" hangingPunct="1">
              <a:buFontTx/>
              <a:buNone/>
            </a:pPr>
            <a:r>
              <a:rPr lang="en-US" altLang="en-US" sz="3200">
                <a:solidFill>
                  <a:srgbClr val="80B0DC"/>
                </a:solidFill>
              </a:rPr>
              <a:t>NO subatomic particles!</a:t>
            </a:r>
          </a:p>
        </p:txBody>
      </p:sp>
      <p:sp>
        <p:nvSpPr>
          <p:cNvPr id="6" name="Slide Number Placeholder 5"/>
          <p:cNvSpPr>
            <a:spLocks noGrp="1"/>
          </p:cNvSpPr>
          <p:nvPr>
            <p:ph type="sldNum" sz="quarter" idx="12"/>
          </p:nvPr>
        </p:nvSpPr>
        <p:spPr/>
        <p:txBody>
          <a:bodyPr/>
          <a:lstStyle/>
          <a:p>
            <a:pPr>
              <a:defRPr/>
            </a:pPr>
            <a:fld id="{3E76ADBD-B1EB-4B85-8148-F1C729EE78FF}" type="slidenum">
              <a:rPr lang="en-US" altLang="en-US"/>
              <a:pPr>
                <a:defRPr/>
              </a:pPr>
              <a:t>12</a:t>
            </a:fld>
            <a:endParaRPr lang="en-US" altLang="en-US"/>
          </a:p>
        </p:txBody>
      </p:sp>
      <p:sp>
        <p:nvSpPr>
          <p:cNvPr id="24581" name="Oval 4"/>
          <p:cNvSpPr>
            <a:spLocks noChangeArrowheads="1"/>
          </p:cNvSpPr>
          <p:nvPr/>
        </p:nvSpPr>
        <p:spPr bwMode="auto">
          <a:xfrm>
            <a:off x="3657600" y="2514600"/>
            <a:ext cx="1752600" cy="1600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582" name="Text Box 5"/>
          <p:cNvSpPr txBox="1">
            <a:spLocks noChangeArrowheads="1"/>
          </p:cNvSpPr>
          <p:nvPr/>
        </p:nvSpPr>
        <p:spPr bwMode="auto">
          <a:xfrm>
            <a:off x="457200" y="4265613"/>
            <a:ext cx="8305800" cy="175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t>In modern atomic theory, the atom is divided into protons, neutrons and electrons.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422275" y="427038"/>
            <a:ext cx="7543800" cy="655637"/>
          </a:xfrm>
        </p:spPr>
        <p:txBody>
          <a:bodyPr>
            <a:normAutofit fontScale="90000"/>
          </a:bodyPr>
          <a:lstStyle/>
          <a:p>
            <a:pPr eaLnBrk="1" fontAlgn="auto" hangingPunct="1">
              <a:spcAft>
                <a:spcPts val="0"/>
              </a:spcAft>
              <a:defRPr/>
            </a:pPr>
            <a:r>
              <a:rPr lang="en-US" altLang="en-US" b="1" dirty="0">
                <a:solidFill>
                  <a:schemeClr val="accent4">
                    <a:lumMod val="75000"/>
                  </a:schemeClr>
                </a:solidFill>
              </a:rPr>
              <a:t>1897 JJ Thomson</a:t>
            </a:r>
          </a:p>
        </p:txBody>
      </p:sp>
      <p:sp>
        <p:nvSpPr>
          <p:cNvPr id="6" name="Slide Number Placeholder 5"/>
          <p:cNvSpPr>
            <a:spLocks noGrp="1"/>
          </p:cNvSpPr>
          <p:nvPr>
            <p:ph type="sldNum" sz="quarter" idx="12"/>
          </p:nvPr>
        </p:nvSpPr>
        <p:spPr/>
        <p:txBody>
          <a:bodyPr/>
          <a:lstStyle/>
          <a:p>
            <a:pPr>
              <a:defRPr/>
            </a:pPr>
            <a:fld id="{E096FD55-D739-4F0F-B157-F1B1BB12C449}" type="slidenum">
              <a:rPr lang="en-US" altLang="en-US"/>
              <a:pPr>
                <a:defRPr/>
              </a:pPr>
              <a:t>13</a:t>
            </a:fld>
            <a:endParaRPr lang="en-US" altLang="en-US"/>
          </a:p>
        </p:txBody>
      </p:sp>
      <p:pic>
        <p:nvPicPr>
          <p:cNvPr id="25604" name="Picture 3" descr="Fig 02-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63" y="1524000"/>
            <a:ext cx="5029200"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4"/>
          <p:cNvSpPr txBox="1">
            <a:spLocks noChangeArrowheads="1"/>
          </p:cNvSpPr>
          <p:nvPr/>
        </p:nvSpPr>
        <p:spPr bwMode="auto">
          <a:xfrm>
            <a:off x="5454650" y="3041650"/>
            <a:ext cx="361315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a:latin typeface="Calibri "/>
              </a:rPr>
              <a:t>-Caused stream of negative particles that were always the same, no matter what gas was used</a:t>
            </a:r>
          </a:p>
        </p:txBody>
      </p:sp>
      <p:sp>
        <p:nvSpPr>
          <p:cNvPr id="25606" name="Text Box 5"/>
          <p:cNvSpPr txBox="1">
            <a:spLocks noChangeArrowheads="1"/>
          </p:cNvSpPr>
          <p:nvPr/>
        </p:nvSpPr>
        <p:spPr bwMode="auto">
          <a:xfrm>
            <a:off x="5105400" y="914400"/>
            <a:ext cx="3810000" cy="2062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t>Thomson experimented with </a:t>
            </a:r>
            <a:r>
              <a:rPr lang="en-US" altLang="en-US" sz="3200" b="1">
                <a:solidFill>
                  <a:srgbClr val="FFC000"/>
                </a:solidFill>
              </a:rPr>
              <a:t>CATHODE RAY TUBES</a:t>
            </a:r>
          </a:p>
        </p:txBody>
      </p:sp>
      <p:sp>
        <p:nvSpPr>
          <p:cNvPr id="25607" name="TextBox 1"/>
          <p:cNvSpPr txBox="1">
            <a:spLocks noChangeArrowheads="1"/>
          </p:cNvSpPr>
          <p:nvPr/>
        </p:nvSpPr>
        <p:spPr bwMode="auto">
          <a:xfrm>
            <a:off x="422275" y="5486400"/>
            <a:ext cx="3768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hlinkClick r:id="rId3"/>
              </a:rPr>
              <a:t>Cathode Ray Tube Demonstration</a:t>
            </a:r>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0626B4E-33B8-48B4-92FB-71362A7AF69F}" type="slidenum">
              <a:rPr lang="en-US" altLang="en-US"/>
              <a:pPr>
                <a:defRPr/>
              </a:pPr>
              <a:t>14</a:t>
            </a:fld>
            <a:endParaRPr lang="en-US" altLang="en-US"/>
          </a:p>
        </p:txBody>
      </p:sp>
      <p:sp>
        <p:nvSpPr>
          <p:cNvPr id="174083" name="Text Box 3"/>
          <p:cNvSpPr txBox="1">
            <a:spLocks noChangeArrowheads="1"/>
          </p:cNvSpPr>
          <p:nvPr/>
        </p:nvSpPr>
        <p:spPr bwMode="auto">
          <a:xfrm>
            <a:off x="304800" y="1290638"/>
            <a:ext cx="8718550" cy="1754187"/>
          </a:xfrm>
          <a:prstGeom prst="rect">
            <a:avLst/>
          </a:prstGeom>
          <a:solidFill>
            <a:schemeClr val="bg1"/>
          </a:solidFill>
          <a:ln>
            <a:noFill/>
          </a:ln>
          <a:effectLst/>
        </p:spPr>
        <p:txBody>
          <a:bodyPr>
            <a:spAutoFit/>
          </a:bodyPr>
          <a:lstStyle/>
          <a:p>
            <a:pPr eaLnBrk="1" hangingPunct="1">
              <a:spcBef>
                <a:spcPct val="50000"/>
              </a:spcBef>
              <a:defRPr/>
            </a:pPr>
            <a:r>
              <a:rPr lang="en-US" altLang="en-US" sz="3600" dirty="0">
                <a:latin typeface="+mn-lt"/>
              </a:rPr>
              <a:t>Thomson known as discoverer of the </a:t>
            </a:r>
            <a:r>
              <a:rPr lang="en-US" altLang="en-US" sz="3600" b="1" dirty="0">
                <a:solidFill>
                  <a:srgbClr val="C00000"/>
                </a:solidFill>
                <a:latin typeface="+mn-lt"/>
              </a:rPr>
              <a:t>ELECTRON</a:t>
            </a:r>
            <a:r>
              <a:rPr lang="en-US" altLang="en-US" sz="3600" dirty="0">
                <a:latin typeface="+mn-lt"/>
              </a:rPr>
              <a:t>—led to the “plum pudding model” of the atom</a:t>
            </a:r>
          </a:p>
        </p:txBody>
      </p:sp>
      <p:sp>
        <p:nvSpPr>
          <p:cNvPr id="26629" name="Text Box 4"/>
          <p:cNvSpPr txBox="1">
            <a:spLocks noRot="1" noChangeAspect="1" noMove="1" noResize="1" noEditPoints="1" noAdjustHandles="1" noChangeArrowheads="1" noChangeShapeType="1" noTextEdit="1"/>
          </p:cNvSpPr>
          <p:nvPr/>
        </p:nvSpPr>
        <p:spPr bwMode="auto">
          <a:xfrm>
            <a:off x="4038599" y="3286275"/>
            <a:ext cx="4985463" cy="2065694"/>
          </a:xfrm>
          <a:prstGeom prst="rect">
            <a:avLst/>
          </a:prstGeom>
          <a:blipFill rotWithShape="0">
            <a:blip r:embed="rId2"/>
            <a:stretch>
              <a:fillRect l="-3056" t="-3835" b="-3245"/>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p:pic>
        <p:nvPicPr>
          <p:cNvPr id="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267075"/>
            <a:ext cx="3276600" cy="257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a:spLocks noGrp="1" noChangeArrowheads="1"/>
          </p:cNvSpPr>
          <p:nvPr>
            <p:ph type="title"/>
          </p:nvPr>
        </p:nvSpPr>
        <p:spPr>
          <a:xfrm>
            <a:off x="422275" y="427038"/>
            <a:ext cx="7543800" cy="655637"/>
          </a:xfrm>
        </p:spPr>
        <p:txBody>
          <a:bodyPr>
            <a:normAutofit fontScale="90000"/>
          </a:bodyPr>
          <a:lstStyle/>
          <a:p>
            <a:pPr eaLnBrk="1" fontAlgn="auto" hangingPunct="1">
              <a:spcAft>
                <a:spcPts val="0"/>
              </a:spcAft>
              <a:defRPr/>
            </a:pPr>
            <a:r>
              <a:rPr lang="en-US" altLang="en-US" b="1" dirty="0">
                <a:solidFill>
                  <a:schemeClr val="accent4">
                    <a:lumMod val="75000"/>
                  </a:schemeClr>
                </a:solidFill>
              </a:rPr>
              <a:t>1897 JJ Thomson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idx="4294967295"/>
          </p:nvPr>
        </p:nvSpPr>
        <p:spPr/>
        <p:txBody>
          <a:bodyPr/>
          <a:lstStyle/>
          <a:p>
            <a:pPr eaLnBrk="1" fontAlgn="auto" hangingPunct="1">
              <a:spcAft>
                <a:spcPts val="0"/>
              </a:spcAft>
              <a:defRPr/>
            </a:pPr>
            <a:endParaRPr lang="en-US" altLang="en-US">
              <a:solidFill>
                <a:schemeClr val="tx1">
                  <a:lumMod val="75000"/>
                  <a:lumOff val="25000"/>
                </a:schemeClr>
              </a:solidFill>
            </a:endParaRPr>
          </a:p>
        </p:txBody>
      </p:sp>
      <p:sp>
        <p:nvSpPr>
          <p:cNvPr id="117763" name="Rectangle 3"/>
          <p:cNvSpPr>
            <a:spLocks noGrp="1" noChangeArrowheads="1"/>
          </p:cNvSpPr>
          <p:nvPr>
            <p:ph idx="4294967295"/>
          </p:nvPr>
        </p:nvSpPr>
        <p:spPr/>
        <p:txBody>
          <a:bodyPr/>
          <a:lstStyle/>
          <a:p>
            <a:pPr eaLnBrk="1" hangingPunct="1"/>
            <a:endParaRPr lang="en-US" altLang="en-US"/>
          </a:p>
        </p:txBody>
      </p:sp>
      <p:sp>
        <p:nvSpPr>
          <p:cNvPr id="5" name="Slide Number Placeholder 5"/>
          <p:cNvSpPr txBox="1">
            <a:spLocks noGrp="1"/>
          </p:cNvSpPr>
          <p:nvPr/>
        </p:nvSpPr>
        <p:spPr>
          <a:xfrm>
            <a:off x="7424738" y="6459538"/>
            <a:ext cx="984250" cy="365125"/>
          </a:xfrm>
          <a:prstGeom prst="rect">
            <a:avLst/>
          </a:prstGeom>
          <a:noFill/>
        </p:spPr>
        <p:txBody>
          <a:bodyPr anchor="ctr"/>
          <a:lstStyle/>
          <a:p>
            <a:pPr algn="r" eaLnBrk="1" hangingPunct="1">
              <a:defRPr/>
            </a:pPr>
            <a:fld id="{B406EBCA-1C67-4151-B368-EDB40C0162DB}" type="slidenum">
              <a:rPr lang="en-US" altLang="en-US" sz="1050">
                <a:solidFill>
                  <a:srgbClr val="FFFFFF"/>
                </a:solidFill>
              </a:rPr>
              <a:pPr algn="r" eaLnBrk="1" hangingPunct="1">
                <a:defRPr/>
              </a:pPr>
              <a:t>15</a:t>
            </a:fld>
            <a:endParaRPr lang="en-US" altLang="en-US" sz="1050">
              <a:solidFill>
                <a:srgbClr val="FFFFFF"/>
              </a:solidFill>
            </a:endParaRPr>
          </a:p>
        </p:txBody>
      </p:sp>
      <p:pic>
        <p:nvPicPr>
          <p:cNvPr id="11776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9372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1676400" y="274638"/>
            <a:ext cx="6858000" cy="1335087"/>
          </a:xfrm>
        </p:spPr>
        <p:txBody>
          <a:bodyPr/>
          <a:lstStyle/>
          <a:p>
            <a:pPr eaLnBrk="1" fontAlgn="auto" hangingPunct="1">
              <a:spcAft>
                <a:spcPts val="0"/>
              </a:spcAft>
              <a:defRPr/>
            </a:pPr>
            <a:r>
              <a:rPr lang="en-US" altLang="en-US" dirty="0">
                <a:solidFill>
                  <a:schemeClr val="accent3"/>
                </a:solidFill>
              </a:rPr>
              <a:t>Robert Millikan:</a:t>
            </a:r>
            <a:br>
              <a:rPr lang="en-US" altLang="en-US" dirty="0">
                <a:solidFill>
                  <a:schemeClr val="accent3"/>
                </a:solidFill>
              </a:rPr>
            </a:br>
            <a:r>
              <a:rPr lang="en-US" altLang="en-US" u="sng" dirty="0">
                <a:solidFill>
                  <a:schemeClr val="accent3"/>
                </a:solidFill>
              </a:rPr>
              <a:t>Oil Drop Experiment</a:t>
            </a:r>
          </a:p>
        </p:txBody>
      </p:sp>
      <p:sp>
        <p:nvSpPr>
          <p:cNvPr id="27651" name="Rectangle 3"/>
          <p:cNvSpPr>
            <a:spLocks noGrp="1" noChangeArrowheads="1"/>
          </p:cNvSpPr>
          <p:nvPr>
            <p:ph idx="1"/>
          </p:nvPr>
        </p:nvSpPr>
        <p:spPr>
          <a:xfrm>
            <a:off x="304800" y="1801813"/>
            <a:ext cx="8763000" cy="4830762"/>
          </a:xfrm>
        </p:spPr>
        <p:txBody>
          <a:bodyPr/>
          <a:lstStyle/>
          <a:p>
            <a:pPr eaLnBrk="1" hangingPunct="1"/>
            <a:r>
              <a:rPr lang="en-US" altLang="en-US" sz="3200"/>
              <a:t>Obtained the </a:t>
            </a:r>
            <a:r>
              <a:rPr lang="en-US" altLang="en-US" sz="3200">
                <a:solidFill>
                  <a:srgbClr val="FF0000"/>
                </a:solidFill>
              </a:rPr>
              <a:t>charge</a:t>
            </a:r>
            <a:r>
              <a:rPr lang="en-US" altLang="en-US" sz="3200"/>
              <a:t> of an electron, which coupled with Thomson’s work, allowed the calculation of the </a:t>
            </a:r>
            <a:r>
              <a:rPr lang="en-US" altLang="en-US" sz="3200">
                <a:solidFill>
                  <a:srgbClr val="FF0000"/>
                </a:solidFill>
              </a:rPr>
              <a:t>mass</a:t>
            </a:r>
            <a:r>
              <a:rPr lang="en-US" altLang="en-US" sz="3200"/>
              <a:t> of an electron.</a:t>
            </a:r>
          </a:p>
          <a:p>
            <a:pPr eaLnBrk="1" hangingPunct="1">
              <a:buFontTx/>
              <a:buNone/>
            </a:pPr>
            <a:endParaRPr lang="en-US" altLang="en-US"/>
          </a:p>
        </p:txBody>
      </p:sp>
      <p:sp>
        <p:nvSpPr>
          <p:cNvPr id="6" name="Slide Number Placeholder 5"/>
          <p:cNvSpPr>
            <a:spLocks noGrp="1"/>
          </p:cNvSpPr>
          <p:nvPr>
            <p:ph type="sldNum" sz="quarter" idx="12"/>
          </p:nvPr>
        </p:nvSpPr>
        <p:spPr/>
        <p:txBody>
          <a:bodyPr/>
          <a:lstStyle/>
          <a:p>
            <a:pPr>
              <a:defRPr/>
            </a:pPr>
            <a:fld id="{BF21E048-E732-428A-8F34-06F0F82668B2}" type="slidenum">
              <a:rPr lang="en-US" altLang="en-US"/>
              <a:pPr>
                <a:defRPr/>
              </a:pPr>
              <a:t>16</a:t>
            </a:fld>
            <a:endParaRPr lang="en-US" altLang="en-US"/>
          </a:p>
        </p:txBody>
      </p:sp>
      <p:pic>
        <p:nvPicPr>
          <p:cNvPr id="27653" name="Picture 4" descr="millikan.gif (19156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200400"/>
            <a:ext cx="4038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5" descr="Robert A. Millik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1318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Box 1"/>
          <p:cNvSpPr txBox="1">
            <a:spLocks noChangeArrowheads="1"/>
          </p:cNvSpPr>
          <p:nvPr/>
        </p:nvSpPr>
        <p:spPr bwMode="auto">
          <a:xfrm>
            <a:off x="331788" y="3810000"/>
            <a:ext cx="2057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a:hlinkClick r:id="rId4"/>
              </a:rPr>
              <a:t>Oil Drop Experiment Demo</a:t>
            </a:r>
            <a:endParaRPr lang="en-US" altLang="en-US" sz="2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fontAlgn="auto" hangingPunct="1">
              <a:spcAft>
                <a:spcPts val="0"/>
              </a:spcAft>
              <a:defRPr/>
            </a:pPr>
            <a:r>
              <a:rPr lang="en-US" altLang="en-US" b="1" dirty="0">
                <a:solidFill>
                  <a:schemeClr val="accent1"/>
                </a:solidFill>
              </a:rPr>
              <a:t>Millikan’s Conclusions</a:t>
            </a:r>
          </a:p>
        </p:txBody>
      </p:sp>
      <p:sp>
        <p:nvSpPr>
          <p:cNvPr id="28675" name="Rectangle 3"/>
          <p:cNvSpPr>
            <a:spLocks noGrp="1" noChangeArrowheads="1"/>
          </p:cNvSpPr>
          <p:nvPr>
            <p:ph idx="1"/>
          </p:nvPr>
        </p:nvSpPr>
        <p:spPr/>
        <p:txBody>
          <a:bodyPr/>
          <a:lstStyle/>
          <a:p>
            <a:pPr eaLnBrk="1" hangingPunct="1"/>
            <a:r>
              <a:rPr lang="en-US" altLang="en-US" sz="3200"/>
              <a:t>Measured the charge of an electron: </a:t>
            </a:r>
          </a:p>
          <a:p>
            <a:pPr algn="ctr" eaLnBrk="1" hangingPunct="1">
              <a:buFontTx/>
              <a:buNone/>
            </a:pPr>
            <a:r>
              <a:rPr lang="en-US" altLang="en-US" sz="3200"/>
              <a:t>	</a:t>
            </a:r>
            <a:r>
              <a:rPr lang="en-US" altLang="en-US" sz="3200" b="1">
                <a:solidFill>
                  <a:srgbClr val="7030A0"/>
                </a:solidFill>
              </a:rPr>
              <a:t>1.602 x 10</a:t>
            </a:r>
            <a:r>
              <a:rPr lang="en-US" altLang="en-US" sz="3200" b="1" baseline="30000">
                <a:solidFill>
                  <a:srgbClr val="7030A0"/>
                </a:solidFill>
              </a:rPr>
              <a:t>-19</a:t>
            </a:r>
            <a:r>
              <a:rPr lang="en-US" altLang="en-US" sz="3200" b="1">
                <a:solidFill>
                  <a:srgbClr val="7030A0"/>
                </a:solidFill>
              </a:rPr>
              <a:t> coulomb (C)</a:t>
            </a:r>
          </a:p>
          <a:p>
            <a:pPr eaLnBrk="1" hangingPunct="1"/>
            <a:endParaRPr lang="en-US" altLang="en-US" sz="3200"/>
          </a:p>
          <a:p>
            <a:pPr eaLnBrk="1" hangingPunct="1"/>
            <a:r>
              <a:rPr lang="en-US" altLang="en-US" sz="3200"/>
              <a:t>Calculated the mass of an electron: </a:t>
            </a:r>
          </a:p>
          <a:p>
            <a:pPr algn="ctr" eaLnBrk="1" hangingPunct="1">
              <a:buFontTx/>
              <a:buNone/>
            </a:pPr>
            <a:r>
              <a:rPr lang="en-US" altLang="en-US" sz="3200"/>
              <a:t>	</a:t>
            </a:r>
            <a:r>
              <a:rPr lang="en-US" altLang="en-US" sz="3200" b="1">
                <a:solidFill>
                  <a:srgbClr val="FFC000"/>
                </a:solidFill>
              </a:rPr>
              <a:t>9.109 x 10</a:t>
            </a:r>
            <a:r>
              <a:rPr lang="en-US" altLang="en-US" sz="3200" b="1" baseline="30000">
                <a:solidFill>
                  <a:srgbClr val="FFC000"/>
                </a:solidFill>
              </a:rPr>
              <a:t>-31</a:t>
            </a:r>
            <a:r>
              <a:rPr lang="en-US" altLang="en-US" sz="3200" b="1">
                <a:solidFill>
                  <a:srgbClr val="FFC000"/>
                </a:solidFill>
              </a:rPr>
              <a:t> kg</a:t>
            </a:r>
          </a:p>
        </p:txBody>
      </p:sp>
      <p:sp>
        <p:nvSpPr>
          <p:cNvPr id="4" name="Slide Number Placeholder 5"/>
          <p:cNvSpPr>
            <a:spLocks noGrp="1"/>
          </p:cNvSpPr>
          <p:nvPr>
            <p:ph type="sldNum" sz="quarter" idx="12"/>
          </p:nvPr>
        </p:nvSpPr>
        <p:spPr/>
        <p:txBody>
          <a:bodyPr/>
          <a:lstStyle/>
          <a:p>
            <a:pPr>
              <a:defRPr/>
            </a:pPr>
            <a:fld id="{6B89791C-4E4E-436B-BFCA-BDEE20550EF7}" type="slidenum">
              <a:rPr lang="en-US" altLang="en-US"/>
              <a:pPr>
                <a:defRPr/>
              </a:pPr>
              <a:t>17</a:t>
            </a:fld>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idx="1"/>
          </p:nvPr>
        </p:nvSpPr>
        <p:spPr>
          <a:xfrm>
            <a:off x="457200" y="762000"/>
            <a:ext cx="8153400" cy="2667000"/>
          </a:xfrm>
          <a:solidFill>
            <a:schemeClr val="bg1"/>
          </a:solidFill>
        </p:spPr>
        <p:txBody>
          <a:bodyPr lIns="90487" tIns="44450" rIns="90487" bIns="44450" rtlCol="0">
            <a:normAutofit/>
          </a:bodyPr>
          <a:lstStyle/>
          <a:p>
            <a:pPr marL="91440" indent="-91440" eaLnBrk="1" fontAlgn="auto" hangingPunct="1">
              <a:buFontTx/>
              <a:buNone/>
              <a:defRPr/>
            </a:pPr>
            <a:r>
              <a:rPr lang="en-US" altLang="en-US" sz="3600" dirty="0">
                <a:solidFill>
                  <a:schemeClr val="tx1">
                    <a:lumMod val="75000"/>
                    <a:lumOff val="25000"/>
                  </a:schemeClr>
                </a:solidFill>
                <a:effectLst>
                  <a:outerShdw blurRad="38100" dist="38100" dir="2700000" algn="tl">
                    <a:srgbClr val="000000"/>
                  </a:outerShdw>
                </a:effectLst>
              </a:rPr>
              <a:t>The modern view of the atom was developed by </a:t>
            </a:r>
            <a:r>
              <a:rPr lang="en-US" altLang="en-US" sz="4800" dirty="0">
                <a:solidFill>
                  <a:schemeClr val="hlink"/>
                </a:solidFill>
                <a:effectLst>
                  <a:outerShdw blurRad="38100" dist="38100" dir="2700000" algn="tl">
                    <a:srgbClr val="000000"/>
                  </a:outerShdw>
                </a:effectLst>
              </a:rPr>
              <a:t>Ernest Rutherford</a:t>
            </a:r>
            <a:r>
              <a:rPr lang="en-US" altLang="en-US" sz="3600" dirty="0">
                <a:solidFill>
                  <a:schemeClr val="tx1">
                    <a:lumMod val="75000"/>
                    <a:lumOff val="25000"/>
                  </a:schemeClr>
                </a:solidFill>
                <a:effectLst>
                  <a:outerShdw blurRad="38100" dist="38100" dir="2700000" algn="tl">
                    <a:srgbClr val="000000"/>
                  </a:outerShdw>
                </a:effectLst>
              </a:rPr>
              <a:t> of New Zealand</a:t>
            </a:r>
            <a:r>
              <a:rPr lang="en-US" altLang="en-US" sz="4400" dirty="0">
                <a:solidFill>
                  <a:schemeClr val="tx1">
                    <a:lumMod val="75000"/>
                    <a:lumOff val="25000"/>
                  </a:schemeClr>
                </a:solidFill>
                <a:effectLst>
                  <a:outerShdw blurRad="38100" dist="38100" dir="2700000" algn="tl">
                    <a:srgbClr val="000000"/>
                  </a:outerShdw>
                </a:effectLst>
              </a:rPr>
              <a:t> </a:t>
            </a:r>
            <a:r>
              <a:rPr lang="en-US" altLang="en-US" sz="3600" dirty="0">
                <a:solidFill>
                  <a:schemeClr val="tx1">
                    <a:lumMod val="75000"/>
                    <a:lumOff val="25000"/>
                  </a:schemeClr>
                </a:solidFill>
                <a:effectLst>
                  <a:outerShdw blurRad="38100" dist="38100" dir="2700000" algn="tl">
                    <a:srgbClr val="000000"/>
                  </a:outerShdw>
                </a:effectLst>
              </a:rPr>
              <a:t>(1871-1937).</a:t>
            </a:r>
            <a:endParaRPr lang="en-US" altLang="en-US" sz="2800" dirty="0">
              <a:solidFill>
                <a:schemeClr val="tx1">
                  <a:lumMod val="75000"/>
                  <a:lumOff val="25000"/>
                </a:schemeClr>
              </a:solidFill>
              <a:effectLst>
                <a:outerShdw blurRad="38100" dist="38100" dir="2700000" algn="tl">
                  <a:srgbClr val="000000"/>
                </a:outerShdw>
              </a:effectLst>
            </a:endParaRPr>
          </a:p>
        </p:txBody>
      </p:sp>
      <p:sp>
        <p:nvSpPr>
          <p:cNvPr id="4" name="Slide Number Placeholder 5"/>
          <p:cNvSpPr>
            <a:spLocks noGrp="1"/>
          </p:cNvSpPr>
          <p:nvPr>
            <p:ph type="sldNum" sz="quarter" idx="12"/>
          </p:nvPr>
        </p:nvSpPr>
        <p:spPr/>
        <p:txBody>
          <a:bodyPr/>
          <a:lstStyle/>
          <a:p>
            <a:pPr>
              <a:defRPr/>
            </a:pPr>
            <a:fld id="{235FD517-2267-4400-A8B1-94760FD39D05}" type="slidenum">
              <a:rPr lang="en-US" altLang="en-US"/>
              <a:pPr>
                <a:defRPr/>
              </a:pPr>
              <a:t>18</a:t>
            </a:fld>
            <a:endParaRPr lang="en-US" altLang="en-US"/>
          </a:p>
        </p:txBody>
      </p:sp>
      <p:pic>
        <p:nvPicPr>
          <p:cNvPr id="2970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200400"/>
            <a:ext cx="5105400" cy="2501900"/>
          </a:xfrm>
          <a:prstGeom prst="rect">
            <a:avLst/>
          </a:prstGeom>
          <a:noFill/>
          <a:ln w="3175">
            <a:solidFill>
              <a:schemeClr val="tx1"/>
            </a:solidFill>
            <a:miter lim="800000"/>
            <a:headEnd/>
            <a:tailEnd/>
          </a:ln>
          <a:effectLst>
            <a:outerShdw dist="71842" dir="2700000" algn="ctr" rotWithShape="0">
              <a:schemeClr val="bg2"/>
            </a:outerShdw>
          </a:effectLst>
          <a:extLst>
            <a:ext uri="{909E8E84-426E-40DD-AFC4-6F175D3DCCD1}">
              <a14:hiddenFill xmlns:a14="http://schemas.microsoft.com/office/drawing/2010/main">
                <a:solidFill>
                  <a:schemeClr val="bg1"/>
                </a:solidFill>
              </a14:hiddenFill>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5" name="Text Box 5"/>
          <p:cNvSpPr txBox="1">
            <a:spLocks noChangeArrowheads="1"/>
          </p:cNvSpPr>
          <p:nvPr/>
        </p:nvSpPr>
        <p:spPr bwMode="auto">
          <a:xfrm>
            <a:off x="4724400" y="1436688"/>
            <a:ext cx="3681413" cy="1373187"/>
          </a:xfrm>
          <a:prstGeom prst="rect">
            <a:avLst/>
          </a:prstGeom>
          <a:solidFill>
            <a:schemeClr val="bg1"/>
          </a:solidFill>
          <a:ln>
            <a:noFill/>
          </a:ln>
          <a:effectLst/>
        </p:spPr>
        <p:txBody>
          <a:bodyPr>
            <a:spAutoFit/>
          </a:bodyPr>
          <a:lstStyle/>
          <a:p>
            <a:pPr>
              <a:defRPr/>
            </a:pPr>
            <a:r>
              <a:rPr lang="en-US" altLang="en-US" sz="2800" b="1" dirty="0">
                <a:effectLst>
                  <a:outerShdw blurRad="38100" dist="38100" dir="2700000" algn="tl">
                    <a:srgbClr val="000000"/>
                  </a:outerShdw>
                </a:effectLst>
              </a:rPr>
              <a:t>Canterbury University in Christchurch, NZ </a:t>
            </a:r>
          </a:p>
        </p:txBody>
      </p:sp>
      <p:sp>
        <p:nvSpPr>
          <p:cNvPr id="179203" name="Rectangle 3"/>
          <p:cNvSpPr>
            <a:spLocks noGrp="1" noChangeArrowheads="1"/>
          </p:cNvSpPr>
          <p:nvPr>
            <p:ph type="title"/>
          </p:nvPr>
        </p:nvSpPr>
        <p:spPr>
          <a:xfrm>
            <a:off x="1600200" y="228600"/>
            <a:ext cx="5791200" cy="685800"/>
          </a:xfrm>
        </p:spPr>
        <p:txBody>
          <a:bodyPr>
            <a:normAutofit fontScale="90000"/>
          </a:bodyPr>
          <a:lstStyle/>
          <a:p>
            <a:pPr eaLnBrk="1" fontAlgn="auto" hangingPunct="1">
              <a:spcAft>
                <a:spcPts val="0"/>
              </a:spcAft>
              <a:defRPr/>
            </a:pPr>
            <a:r>
              <a:rPr lang="en-US" altLang="en-US">
                <a:solidFill>
                  <a:schemeClr val="hlink"/>
                </a:solidFill>
                <a:effectLst>
                  <a:outerShdw blurRad="38100" dist="38100" dir="2700000" algn="tl">
                    <a:srgbClr val="000000"/>
                  </a:outerShdw>
                </a:effectLst>
                <a:latin typeface="Comic Sans MS" panose="030F0702030302020204" pitchFamily="66" charset="0"/>
              </a:rPr>
              <a:t>Ernest Rutherford</a:t>
            </a:r>
            <a:endParaRPr lang="en-US" altLang="en-US">
              <a:solidFill>
                <a:schemeClr val="tx1">
                  <a:lumMod val="75000"/>
                  <a:lumOff val="25000"/>
                </a:schemeClr>
              </a:solidFill>
            </a:endParaRPr>
          </a:p>
        </p:txBody>
      </p:sp>
      <p:sp>
        <p:nvSpPr>
          <p:cNvPr id="8" name="Slide Number Placeholder 5"/>
          <p:cNvSpPr>
            <a:spLocks noGrp="1"/>
          </p:cNvSpPr>
          <p:nvPr>
            <p:ph type="sldNum" sz="quarter" idx="12"/>
          </p:nvPr>
        </p:nvSpPr>
        <p:spPr/>
        <p:txBody>
          <a:bodyPr/>
          <a:lstStyle/>
          <a:p>
            <a:pPr>
              <a:defRPr/>
            </a:pPr>
            <a:fld id="{25926D21-66D3-4ED6-A109-01628032EAD5}" type="slidenum">
              <a:rPr lang="en-US" altLang="en-US"/>
              <a:pPr>
                <a:defRPr/>
              </a:pPr>
              <a:t>19</a:t>
            </a:fld>
            <a:endParaRPr lang="en-US" altLang="en-US"/>
          </a:p>
        </p:txBody>
      </p:sp>
      <p:pic>
        <p:nvPicPr>
          <p:cNvPr id="307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4419600" cy="2844800"/>
          </a:xfrm>
          <a:prstGeom prst="rect">
            <a:avLst/>
          </a:prstGeom>
          <a:noFill/>
          <a:ln w="12700">
            <a:solidFill>
              <a:srgbClr val="00279F"/>
            </a:solidFill>
            <a:miter lim="800000"/>
            <a:headEnd/>
            <a:tailEnd/>
          </a:ln>
          <a:extLst>
            <a:ext uri="{909E8E84-426E-40DD-AFC4-6F175D3DCCD1}">
              <a14:hiddenFill xmlns:a14="http://schemas.microsoft.com/office/drawing/2010/main">
                <a:solidFill>
                  <a:srgbClr val="FFFFFF"/>
                </a:solidFill>
              </a14:hiddenFill>
            </a:ext>
          </a:extLst>
        </p:spPr>
      </p:pic>
      <p:pic>
        <p:nvPicPr>
          <p:cNvPr id="307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33800"/>
            <a:ext cx="3833813" cy="2474913"/>
          </a:xfrm>
          <a:prstGeom prst="rect">
            <a:avLst/>
          </a:prstGeom>
          <a:noFill/>
          <a:ln w="12700">
            <a:solidFill>
              <a:srgbClr val="00279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9206" name="Text Box 6"/>
          <p:cNvSpPr txBox="1">
            <a:spLocks noChangeArrowheads="1"/>
          </p:cNvSpPr>
          <p:nvPr/>
        </p:nvSpPr>
        <p:spPr bwMode="auto">
          <a:xfrm>
            <a:off x="685800" y="5257800"/>
            <a:ext cx="3581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en-US" sz="2400" b="1">
                <a:effectLst>
                  <a:outerShdw blurRad="38100" dist="38100" dir="2700000" algn="tl">
                    <a:srgbClr val="000000"/>
                  </a:outerShdw>
                </a:effectLst>
              </a:rPr>
              <a:t>Rutherford laboratory</a:t>
            </a:r>
          </a:p>
        </p:txBody>
      </p:sp>
      <p:sp>
        <p:nvSpPr>
          <p:cNvPr id="30728" name="Line 7"/>
          <p:cNvSpPr>
            <a:spLocks noChangeShapeType="1"/>
          </p:cNvSpPr>
          <p:nvPr/>
        </p:nvSpPr>
        <p:spPr bwMode="auto">
          <a:xfrm>
            <a:off x="381000" y="914400"/>
            <a:ext cx="7518400" cy="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eaLnBrk="1" fontAlgn="auto" hangingPunct="1">
              <a:spcAft>
                <a:spcPts val="0"/>
              </a:spcAft>
              <a:defRPr/>
            </a:pPr>
            <a:r>
              <a:rPr lang="en-US" altLang="en-US" dirty="0">
                <a:solidFill>
                  <a:schemeClr val="accent5">
                    <a:lumMod val="75000"/>
                  </a:schemeClr>
                </a:solidFill>
              </a:rPr>
              <a:t>The Language of Chemistry</a:t>
            </a:r>
          </a:p>
        </p:txBody>
      </p:sp>
      <p:sp>
        <p:nvSpPr>
          <p:cNvPr id="185347" name="Rectangle 3"/>
          <p:cNvSpPr>
            <a:spLocks noGrp="1" noChangeArrowheads="1"/>
          </p:cNvSpPr>
          <p:nvPr>
            <p:ph idx="1"/>
          </p:nvPr>
        </p:nvSpPr>
        <p:spPr/>
        <p:txBody>
          <a:bodyPr rtlCol="0">
            <a:normAutofit/>
          </a:bodyPr>
          <a:lstStyle/>
          <a:p>
            <a:pPr marL="91440" indent="-91440" eaLnBrk="1" fontAlgn="auto" hangingPunct="1">
              <a:defRPr/>
            </a:pPr>
            <a:r>
              <a:rPr lang="en-US" altLang="en-US" sz="3600" b="1" i="1" dirty="0">
                <a:solidFill>
                  <a:schemeClr val="accent4"/>
                </a:solidFill>
              </a:rPr>
              <a:t>Atoms</a:t>
            </a:r>
          </a:p>
          <a:p>
            <a:pPr marL="384048" lvl="1" indent="-182880" eaLnBrk="1" fontAlgn="auto" hangingPunct="1">
              <a:defRPr/>
            </a:pPr>
            <a:r>
              <a:rPr lang="en-US" altLang="en-US" sz="3200" dirty="0">
                <a:solidFill>
                  <a:schemeClr val="tx1">
                    <a:lumMod val="75000"/>
                    <a:lumOff val="25000"/>
                  </a:schemeClr>
                </a:solidFill>
              </a:rPr>
              <a:t>Composed of electrons, protons and neutrons</a:t>
            </a:r>
          </a:p>
          <a:p>
            <a:pPr marL="91440" indent="-91440" eaLnBrk="1" fontAlgn="auto" hangingPunct="1">
              <a:defRPr/>
            </a:pPr>
            <a:r>
              <a:rPr lang="en-US" altLang="en-US" sz="3600" b="1" i="1" dirty="0">
                <a:solidFill>
                  <a:srgbClr val="FF3399"/>
                </a:solidFill>
              </a:rPr>
              <a:t>Molecules</a:t>
            </a:r>
          </a:p>
          <a:p>
            <a:pPr marL="384048" lvl="1" indent="-182880" eaLnBrk="1" fontAlgn="auto" hangingPunct="1">
              <a:defRPr/>
            </a:pPr>
            <a:r>
              <a:rPr lang="en-US" altLang="en-US" sz="3200" dirty="0">
                <a:solidFill>
                  <a:schemeClr val="tx1">
                    <a:lumMod val="75000"/>
                    <a:lumOff val="25000"/>
                  </a:schemeClr>
                </a:solidFill>
              </a:rPr>
              <a:t>Combinations of atoms</a:t>
            </a:r>
          </a:p>
          <a:p>
            <a:pPr marL="91440" indent="-91440" eaLnBrk="1" fontAlgn="auto" hangingPunct="1">
              <a:defRPr/>
            </a:pPr>
            <a:r>
              <a:rPr lang="en-US" altLang="en-US" sz="3600" b="1" i="1" dirty="0">
                <a:solidFill>
                  <a:schemeClr val="accent5"/>
                </a:solidFill>
              </a:rPr>
              <a:t>Ions</a:t>
            </a:r>
          </a:p>
          <a:p>
            <a:pPr marL="384048" lvl="1" indent="-182880" eaLnBrk="1" fontAlgn="auto" hangingPunct="1">
              <a:defRPr/>
            </a:pPr>
            <a:r>
              <a:rPr lang="en-US" altLang="en-US" sz="3200" dirty="0">
                <a:solidFill>
                  <a:schemeClr val="tx1">
                    <a:lumMod val="75000"/>
                    <a:lumOff val="25000"/>
                  </a:schemeClr>
                </a:solidFill>
              </a:rPr>
              <a:t>Charged particles</a:t>
            </a:r>
          </a:p>
        </p:txBody>
      </p:sp>
      <p:sp>
        <p:nvSpPr>
          <p:cNvPr id="4" name="Slide Number Placeholder 5"/>
          <p:cNvSpPr>
            <a:spLocks noGrp="1"/>
          </p:cNvSpPr>
          <p:nvPr>
            <p:ph type="sldNum" sz="quarter" idx="12"/>
          </p:nvPr>
        </p:nvSpPr>
        <p:spPr/>
        <p:txBody>
          <a:bodyPr/>
          <a:lstStyle/>
          <a:p>
            <a:pPr>
              <a:defRPr/>
            </a:pPr>
            <a:fld id="{24081445-AA31-4F39-9D5E-6F2A4F644C1C}" type="slidenum">
              <a:rPr lang="en-US" altLang="en-US"/>
              <a:pPr>
                <a:defRPr/>
              </a:pPr>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idx="1"/>
          </p:nvPr>
        </p:nvSpPr>
        <p:spPr>
          <a:xfrm>
            <a:off x="990600" y="381000"/>
            <a:ext cx="7772400" cy="1143000"/>
          </a:xfrm>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rtlCol="0">
            <a:normAutofit/>
          </a:bodyPr>
          <a:lstStyle/>
          <a:p>
            <a:pPr marL="91440" indent="-91440" algn="ctr" eaLnBrk="1" fontAlgn="auto" hangingPunct="1">
              <a:buFontTx/>
              <a:buNone/>
              <a:defRPr/>
            </a:pPr>
            <a:r>
              <a:rPr lang="en-US" altLang="en-US" sz="4400">
                <a:solidFill>
                  <a:schemeClr val="hlink"/>
                </a:solidFill>
                <a:effectLst>
                  <a:outerShdw blurRad="38100" dist="38100" dir="2700000" algn="tl">
                    <a:srgbClr val="000000"/>
                  </a:outerShdw>
                </a:effectLst>
                <a:latin typeface="Comic Sans MS" panose="030F0702030302020204" pitchFamily="66" charset="0"/>
              </a:rPr>
              <a:t>Gold Foil Experiment</a:t>
            </a:r>
          </a:p>
        </p:txBody>
      </p:sp>
      <p:sp>
        <p:nvSpPr>
          <p:cNvPr id="8" name="Slide Number Placeholder 5"/>
          <p:cNvSpPr>
            <a:spLocks noGrp="1"/>
          </p:cNvSpPr>
          <p:nvPr>
            <p:ph type="sldNum" sz="quarter" idx="12"/>
          </p:nvPr>
        </p:nvSpPr>
        <p:spPr/>
        <p:txBody>
          <a:bodyPr/>
          <a:lstStyle/>
          <a:p>
            <a:pPr>
              <a:defRPr/>
            </a:pPr>
            <a:fld id="{A6060133-E97C-4B1E-9739-94FF95EE7A46}" type="slidenum">
              <a:rPr lang="en-US" altLang="en-US"/>
              <a:pPr>
                <a:defRPr/>
              </a:pPr>
              <a:t>20</a:t>
            </a:fld>
            <a:endParaRPr lang="en-US" altLang="en-US"/>
          </a:p>
        </p:txBody>
      </p:sp>
      <p:pic>
        <p:nvPicPr>
          <p:cNvPr id="31748" name="Picture 4">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76400"/>
            <a:ext cx="54102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876800"/>
            <a:ext cx="2159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a:hlinkClick r:id="rId6" action="ppaction://hlinkfi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6725" y="3676650"/>
            <a:ext cx="3124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7">
            <a:hlinkClick r:id="rId8"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1500" y="5661025"/>
            <a:ext cx="2159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867400" y="1524000"/>
            <a:ext cx="28956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53" name="TextBox 2"/>
          <p:cNvSpPr txBox="1">
            <a:spLocks noChangeArrowheads="1"/>
          </p:cNvSpPr>
          <p:nvPr/>
        </p:nvSpPr>
        <p:spPr bwMode="auto">
          <a:xfrm>
            <a:off x="6064250" y="1584325"/>
            <a:ext cx="272097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a:hlinkClick r:id="rId9"/>
              </a:rPr>
              <a:t>Gold Foil Experiment Demonstration</a:t>
            </a:r>
            <a:endParaRPr lang="en-US" altLang="en-US" sz="280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762000" y="304800"/>
            <a:ext cx="7696200" cy="7620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rgbClr val="000000">
                      <a:alpha val="50000"/>
                    </a:srgbClr>
                  </a:outerShdw>
                </a:effectLst>
              </a14:hiddenEffects>
            </a:ext>
          </a:extLst>
        </p:spPr>
        <p:txBody>
          <a:bodyPr lIns="90487" tIns="44450" rIns="90487" bIns="44450">
            <a:normAutofit fontScale="90000"/>
          </a:bodyPr>
          <a:lstStyle/>
          <a:p>
            <a:pPr eaLnBrk="1" fontAlgn="auto" hangingPunct="1">
              <a:spcAft>
                <a:spcPts val="0"/>
              </a:spcAft>
              <a:defRPr/>
            </a:pPr>
            <a:r>
              <a:rPr lang="en-US" altLang="en-US" dirty="0">
                <a:solidFill>
                  <a:schemeClr val="hlink"/>
                </a:solidFill>
                <a:effectLst>
                  <a:outerShdw blurRad="38100" dist="38100" dir="2700000" algn="tl">
                    <a:srgbClr val="000000"/>
                  </a:outerShdw>
                </a:effectLst>
                <a:latin typeface="Comic Sans MS" panose="030F0702030302020204" pitchFamily="66" charset="0"/>
              </a:rPr>
              <a:t>Rutherford’s Main Conclusions</a:t>
            </a:r>
            <a:endParaRPr lang="en-US" altLang="en-US" sz="4400" dirty="0">
              <a:solidFill>
                <a:schemeClr val="hlink"/>
              </a:solidFill>
              <a:effectLst>
                <a:outerShdw blurRad="38100" dist="38100" dir="2700000" algn="tl">
                  <a:srgbClr val="000000"/>
                </a:outerShdw>
              </a:effectLst>
            </a:endParaRPr>
          </a:p>
        </p:txBody>
      </p:sp>
      <p:sp>
        <p:nvSpPr>
          <p:cNvPr id="4" name="Slide Number Placeholder 5"/>
          <p:cNvSpPr>
            <a:spLocks noGrp="1"/>
          </p:cNvSpPr>
          <p:nvPr>
            <p:ph type="sldNum" sz="quarter" idx="12"/>
          </p:nvPr>
        </p:nvSpPr>
        <p:spPr/>
        <p:txBody>
          <a:bodyPr/>
          <a:lstStyle/>
          <a:p>
            <a:pPr>
              <a:defRPr/>
            </a:pPr>
            <a:fld id="{DE0AD1F3-883D-4D48-B573-E24BEC269C03}" type="slidenum">
              <a:rPr lang="en-US" altLang="en-US"/>
              <a:pPr>
                <a:defRPr/>
              </a:pPr>
              <a:t>21</a:t>
            </a:fld>
            <a:endParaRPr lang="en-US" altLang="en-US"/>
          </a:p>
        </p:txBody>
      </p:sp>
      <p:sp>
        <p:nvSpPr>
          <p:cNvPr id="181251" name="Rectangle 3"/>
          <p:cNvSpPr>
            <a:spLocks noChangeArrowheads="1"/>
          </p:cNvSpPr>
          <p:nvPr/>
        </p:nvSpPr>
        <p:spPr bwMode="auto">
          <a:xfrm>
            <a:off x="0" y="1339850"/>
            <a:ext cx="8915400" cy="4291013"/>
          </a:xfrm>
          <a:prstGeom prst="rect">
            <a:avLst/>
          </a:prstGeom>
          <a:solidFill>
            <a:schemeClr val="bg1"/>
          </a:solidFill>
          <a:ln>
            <a:noFill/>
          </a:ln>
          <a:effectLst/>
        </p:spPr>
        <p:txBody>
          <a:bodyPr lIns="90487" tIns="44450" rIns="90487" bIns="44450">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defRPr/>
            </a:pPr>
            <a:r>
              <a:rPr lang="en-US" altLang="en-US" sz="2800" b="1" dirty="0"/>
              <a:t>1. The atom is mostly empty space. </a:t>
            </a:r>
          </a:p>
          <a:p>
            <a:pPr>
              <a:defRPr/>
            </a:pPr>
            <a:endParaRPr lang="en-US" altLang="en-US" sz="2800" b="1" dirty="0"/>
          </a:p>
          <a:p>
            <a:pPr>
              <a:buFontTx/>
              <a:buAutoNum type="arabicPeriod" startAt="2"/>
              <a:defRPr/>
            </a:pPr>
            <a:r>
              <a:rPr lang="en-US" altLang="en-US" sz="2800" b="1" dirty="0"/>
              <a:t>All of the positive charge, and most of the mass, is concentrated in a very small volume: </a:t>
            </a:r>
          </a:p>
          <a:p>
            <a:pPr lvl="1">
              <a:defRPr/>
            </a:pPr>
            <a:r>
              <a:rPr lang="en-US" altLang="en-US" sz="2800" b="1" dirty="0"/>
              <a:t>				</a:t>
            </a:r>
          </a:p>
          <a:p>
            <a:pPr lvl="1" algn="ctr">
              <a:defRPr/>
            </a:pPr>
            <a:r>
              <a:rPr lang="en-US" altLang="en-US" sz="3600" b="1" dirty="0">
                <a:solidFill>
                  <a:srgbClr val="7030A0"/>
                </a:solidFill>
                <a:latin typeface="Comic Sans MS" panose="030F0702030302020204" pitchFamily="66" charset="0"/>
              </a:rPr>
              <a:t>THE NUCLEUS!</a:t>
            </a:r>
          </a:p>
          <a:p>
            <a:pPr>
              <a:spcBef>
                <a:spcPct val="50000"/>
              </a:spcBef>
              <a:defRPr/>
            </a:pPr>
            <a:endParaRPr lang="en-US" altLang="en-US" b="1" dirty="0"/>
          </a:p>
          <a:p>
            <a:pPr>
              <a:spcBef>
                <a:spcPct val="50000"/>
              </a:spcBef>
              <a:defRPr/>
            </a:pPr>
            <a:r>
              <a:rPr lang="en-US" altLang="en-US" b="1" dirty="0"/>
              <a:t> </a:t>
            </a:r>
            <a:r>
              <a:rPr lang="en-US" altLang="en-US" sz="2800" b="1" dirty="0"/>
              <a:t>3.  Electrons are outside the nucleus.</a:t>
            </a:r>
            <a:endParaRPr lang="en-US" altLang="en-US" b="1" dirty="0"/>
          </a:p>
          <a:p>
            <a:pPr>
              <a:defRPr/>
            </a:pPr>
            <a:endParaRPr lang="en-US" altLang="en-US" sz="2800" b="1" dirty="0">
              <a:effectLst>
                <a:outerShdw blurRad="38100" dist="38100" dir="2700000" algn="tl">
                  <a:srgbClr val="000000"/>
                </a:outerShdw>
              </a:effectLst>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447800"/>
            <a:ext cx="77724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2274" name="Rectangle 2"/>
          <p:cNvSpPr>
            <a:spLocks noGrp="1" noChangeArrowheads="1"/>
          </p:cNvSpPr>
          <p:nvPr>
            <p:ph type="title"/>
          </p:nvPr>
        </p:nvSpPr>
        <p:spPr>
          <a:xfrm>
            <a:off x="0" y="0"/>
            <a:ext cx="9144000" cy="7620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rgbClr val="000000">
                      <a:alpha val="50000"/>
                    </a:srgbClr>
                  </a:outerShdw>
                </a:effectLst>
              </a14:hiddenEffects>
            </a:ext>
          </a:extLst>
        </p:spPr>
        <p:txBody>
          <a:bodyPr lIns="90487" tIns="44450" rIns="90487" bIns="44450"/>
          <a:lstStyle/>
          <a:p>
            <a:pPr marL="762000" indent="-762000" eaLnBrk="1" fontAlgn="auto" hangingPunct="1">
              <a:spcAft>
                <a:spcPts val="0"/>
              </a:spcAft>
              <a:defRPr/>
            </a:pPr>
            <a:r>
              <a:rPr lang="en-US" altLang="en-US">
                <a:solidFill>
                  <a:schemeClr val="hlink"/>
                </a:solidFill>
                <a:effectLst>
                  <a:outerShdw blurRad="38100" dist="38100" dir="2700000" algn="tl">
                    <a:srgbClr val="000000"/>
                  </a:outerShdw>
                </a:effectLst>
              </a:rPr>
              <a:t>Protons</a:t>
            </a:r>
          </a:p>
        </p:txBody>
      </p:sp>
      <p:sp>
        <p:nvSpPr>
          <p:cNvPr id="6" name="Slide Number Placeholder 5"/>
          <p:cNvSpPr>
            <a:spLocks noGrp="1"/>
          </p:cNvSpPr>
          <p:nvPr>
            <p:ph type="sldNum" sz="quarter" idx="12"/>
          </p:nvPr>
        </p:nvSpPr>
        <p:spPr/>
        <p:txBody>
          <a:bodyPr/>
          <a:lstStyle/>
          <a:p>
            <a:pPr>
              <a:defRPr/>
            </a:pPr>
            <a:fld id="{41F3EAAF-F230-4D7D-8CA5-45931C674E82}" type="slidenum">
              <a:rPr lang="en-US" altLang="en-US"/>
              <a:pPr>
                <a:defRPr/>
              </a:pPr>
              <a:t>22</a:t>
            </a:fld>
            <a:endParaRPr lang="en-US" altLang="en-US"/>
          </a:p>
        </p:txBody>
      </p:sp>
      <p:sp>
        <p:nvSpPr>
          <p:cNvPr id="182275" name="Rectangle 3"/>
          <p:cNvSpPr>
            <a:spLocks noChangeArrowheads="1"/>
          </p:cNvSpPr>
          <p:nvPr/>
        </p:nvSpPr>
        <p:spPr bwMode="auto">
          <a:xfrm>
            <a:off x="228600" y="2133600"/>
            <a:ext cx="8686800" cy="39989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defRPr/>
            </a:pPr>
            <a:endParaRPr lang="en-US" altLang="en-US" sz="2800" dirty="0">
              <a:latin typeface="+mn-lt"/>
            </a:endParaRPr>
          </a:p>
          <a:p>
            <a:pPr>
              <a:defRPr/>
            </a:pPr>
            <a:r>
              <a:rPr lang="en-US" altLang="en-US" sz="3600" dirty="0">
                <a:latin typeface="+mn-lt"/>
              </a:rPr>
              <a:t>The mass of a proton is about the same as the mass of an H atom (1 atomic mass unit)</a:t>
            </a:r>
          </a:p>
          <a:p>
            <a:pPr>
              <a:defRPr/>
            </a:pPr>
            <a:endParaRPr lang="en-US" altLang="en-US" sz="3600" dirty="0">
              <a:latin typeface="+mn-lt"/>
            </a:endParaRPr>
          </a:p>
          <a:p>
            <a:pPr eaLnBrk="1" hangingPunct="1">
              <a:spcAft>
                <a:spcPts val="1200"/>
              </a:spcAft>
              <a:defRPr/>
            </a:pPr>
            <a:r>
              <a:rPr lang="en-US" altLang="en-US" sz="3600" dirty="0">
                <a:latin typeface="+mn-lt"/>
              </a:rPr>
              <a:t>In a neutral atom…</a:t>
            </a:r>
          </a:p>
          <a:p>
            <a:pPr eaLnBrk="1" hangingPunct="1">
              <a:defRPr/>
            </a:pPr>
            <a:r>
              <a:rPr lang="en-US" altLang="en-US" sz="3600" dirty="0">
                <a:latin typeface="+mn-lt"/>
              </a:rPr>
              <a:t>Positive charge from protons = </a:t>
            </a:r>
          </a:p>
          <a:p>
            <a:pPr eaLnBrk="1" hangingPunct="1">
              <a:defRPr/>
            </a:pPr>
            <a:r>
              <a:rPr lang="en-US" altLang="en-US" sz="3600" dirty="0">
                <a:latin typeface="+mn-lt"/>
              </a:rPr>
              <a:t>				negative charge from electrons</a:t>
            </a:r>
          </a:p>
        </p:txBody>
      </p:sp>
      <p:pic>
        <p:nvPicPr>
          <p:cNvPr id="34822" name="Picture 4">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0913" y="304800"/>
            <a:ext cx="374808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SMARTPenAnnotation0"/>
          <p:cNvSpPr>
            <a:spLocks/>
          </p:cNvSpPr>
          <p:nvPr/>
        </p:nvSpPr>
        <p:spPr bwMode="auto">
          <a:xfrm>
            <a:off x="4343400" y="1295400"/>
            <a:ext cx="457200" cy="457200"/>
          </a:xfrm>
          <a:custGeom>
            <a:avLst/>
            <a:gdLst>
              <a:gd name="T0" fmla="*/ 601171818 w 198"/>
              <a:gd name="T1" fmla="*/ 183361263 h 190"/>
              <a:gd name="T2" fmla="*/ 546187745 w 198"/>
              <a:gd name="T3" fmla="*/ 137520947 h 190"/>
              <a:gd name="T4" fmla="*/ 483870000 w 198"/>
              <a:gd name="T5" fmla="*/ 95501861 h 190"/>
              <a:gd name="T6" fmla="*/ 406891836 w 198"/>
              <a:gd name="T7" fmla="*/ 68760474 h 190"/>
              <a:gd name="T8" fmla="*/ 348240927 w 198"/>
              <a:gd name="T9" fmla="*/ 61120421 h 190"/>
              <a:gd name="T10" fmla="*/ 296921382 w 198"/>
              <a:gd name="T11" fmla="*/ 57301598 h 190"/>
              <a:gd name="T12" fmla="*/ 249266364 w 198"/>
              <a:gd name="T13" fmla="*/ 76400526 h 190"/>
              <a:gd name="T14" fmla="*/ 190615455 w 198"/>
              <a:gd name="T15" fmla="*/ 87861808 h 190"/>
              <a:gd name="T16" fmla="*/ 128300018 w 198"/>
              <a:gd name="T17" fmla="*/ 126062072 h 190"/>
              <a:gd name="T18" fmla="*/ 95307727 w 198"/>
              <a:gd name="T19" fmla="*/ 164262335 h 190"/>
              <a:gd name="T20" fmla="*/ 65982273 w 198"/>
              <a:gd name="T21" fmla="*/ 210102651 h 190"/>
              <a:gd name="T22" fmla="*/ 36656818 w 198"/>
              <a:gd name="T23" fmla="*/ 305602105 h 190"/>
              <a:gd name="T24" fmla="*/ 43988182 w 198"/>
              <a:gd name="T25" fmla="*/ 416384072 h 190"/>
              <a:gd name="T26" fmla="*/ 51319545 w 198"/>
              <a:gd name="T27" fmla="*/ 469864440 h 190"/>
              <a:gd name="T28" fmla="*/ 73313636 w 198"/>
              <a:gd name="T29" fmla="*/ 546264966 h 190"/>
              <a:gd name="T30" fmla="*/ 128300018 w 198"/>
              <a:gd name="T31" fmla="*/ 630305545 h 190"/>
              <a:gd name="T32" fmla="*/ 190615455 w 198"/>
              <a:gd name="T33" fmla="*/ 683785914 h 190"/>
              <a:gd name="T34" fmla="*/ 238270473 w 198"/>
              <a:gd name="T35" fmla="*/ 702884842 h 190"/>
              <a:gd name="T36" fmla="*/ 293254545 w 198"/>
              <a:gd name="T37" fmla="*/ 718164947 h 190"/>
              <a:gd name="T38" fmla="*/ 355572291 w 198"/>
              <a:gd name="T39" fmla="*/ 721986177 h 190"/>
              <a:gd name="T40" fmla="*/ 447213182 w 198"/>
              <a:gd name="T41" fmla="*/ 714346124 h 190"/>
              <a:gd name="T42" fmla="*/ 502199564 w 198"/>
              <a:gd name="T43" fmla="*/ 695244789 h 190"/>
              <a:gd name="T44" fmla="*/ 575513200 w 198"/>
              <a:gd name="T45" fmla="*/ 649404474 h 190"/>
              <a:gd name="T46" fmla="*/ 670820927 w 198"/>
              <a:gd name="T47" fmla="*/ 546264966 h 190"/>
              <a:gd name="T48" fmla="*/ 696479545 w 198"/>
              <a:gd name="T49" fmla="*/ 492784598 h 190"/>
              <a:gd name="T50" fmla="*/ 714809109 w 198"/>
              <a:gd name="T51" fmla="*/ 408744019 h 190"/>
              <a:gd name="T52" fmla="*/ 722140473 w 198"/>
              <a:gd name="T53" fmla="*/ 359082474 h 190"/>
              <a:gd name="T54" fmla="*/ 718473636 w 198"/>
              <a:gd name="T55" fmla="*/ 297962053 h 190"/>
              <a:gd name="T56" fmla="*/ 670820927 w 198"/>
              <a:gd name="T57" fmla="*/ 156622282 h 190"/>
              <a:gd name="T58" fmla="*/ 619501382 w 198"/>
              <a:gd name="T59" fmla="*/ 103141914 h 190"/>
              <a:gd name="T60" fmla="*/ 560850473 w 198"/>
              <a:gd name="T61" fmla="*/ 49661545 h 190"/>
              <a:gd name="T62" fmla="*/ 498532727 w 198"/>
              <a:gd name="T63" fmla="*/ 22920158 h 190"/>
              <a:gd name="T64" fmla="*/ 447213182 w 198"/>
              <a:gd name="T65" fmla="*/ 3821229 h 190"/>
              <a:gd name="T66" fmla="*/ 373899545 w 198"/>
              <a:gd name="T67" fmla="*/ 0 h 190"/>
              <a:gd name="T68" fmla="*/ 263929091 w 198"/>
              <a:gd name="T69" fmla="*/ 19101335 h 190"/>
              <a:gd name="T70" fmla="*/ 131964545 w 198"/>
              <a:gd name="T71" fmla="*/ 61120421 h 190"/>
              <a:gd name="T72" fmla="*/ 65982273 w 198"/>
              <a:gd name="T73" fmla="*/ 87861808 h 190"/>
              <a:gd name="T74" fmla="*/ 21994091 w 198"/>
              <a:gd name="T75" fmla="*/ 133702124 h 190"/>
              <a:gd name="T76" fmla="*/ 7331364 w 198"/>
              <a:gd name="T77" fmla="*/ 194822545 h 190"/>
              <a:gd name="T78" fmla="*/ 0 w 198"/>
              <a:gd name="T79" fmla="*/ 267401842 h 190"/>
              <a:gd name="T80" fmla="*/ 7331364 w 198"/>
              <a:gd name="T81" fmla="*/ 393463914 h 190"/>
              <a:gd name="T82" fmla="*/ 14662727 w 198"/>
              <a:gd name="T83" fmla="*/ 450763105 h 190"/>
              <a:gd name="T84" fmla="*/ 36656818 w 198"/>
              <a:gd name="T85" fmla="*/ 496603421 h 190"/>
              <a:gd name="T86" fmla="*/ 91643200 w 198"/>
              <a:gd name="T87" fmla="*/ 576825177 h 190"/>
              <a:gd name="T88" fmla="*/ 150294109 w 198"/>
              <a:gd name="T89" fmla="*/ 634124368 h 190"/>
              <a:gd name="T90" fmla="*/ 340909564 w 198"/>
              <a:gd name="T91" fmla="*/ 683785914 h 190"/>
              <a:gd name="T92" fmla="*/ 447213182 w 198"/>
              <a:gd name="T93" fmla="*/ 699066019 h 190"/>
              <a:gd name="T94" fmla="*/ 509530927 w 198"/>
              <a:gd name="T95" fmla="*/ 699066019 h 190"/>
              <a:gd name="T96" fmla="*/ 568181836 w 198"/>
              <a:gd name="T97" fmla="*/ 679964684 h 190"/>
              <a:gd name="T98" fmla="*/ 641495473 w 198"/>
              <a:gd name="T99" fmla="*/ 634124368 h 190"/>
              <a:gd name="T100" fmla="*/ 667154091 w 198"/>
              <a:gd name="T101" fmla="*/ 592105282 h 190"/>
              <a:gd name="T102" fmla="*/ 689148182 w 198"/>
              <a:gd name="T103" fmla="*/ 530984861 h 190"/>
              <a:gd name="T104" fmla="*/ 689148182 w 198"/>
              <a:gd name="T105" fmla="*/ 404922789 h 190"/>
              <a:gd name="T106" fmla="*/ 678152291 w 198"/>
              <a:gd name="T107" fmla="*/ 317063387 h 190"/>
              <a:gd name="T108" fmla="*/ 656158200 w 198"/>
              <a:gd name="T109" fmla="*/ 259761789 h 190"/>
              <a:gd name="T110" fmla="*/ 619501382 w 198"/>
              <a:gd name="T111" fmla="*/ 191001316 h 190"/>
              <a:gd name="T112" fmla="*/ 535189545 w 198"/>
              <a:gd name="T113" fmla="*/ 145161000 h 190"/>
              <a:gd name="T114" fmla="*/ 494868200 w 198"/>
              <a:gd name="T115" fmla="*/ 145161000 h 19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98" h="190">
                <a:moveTo>
                  <a:pt x="166" y="54"/>
                </a:moveTo>
                <a:lnTo>
                  <a:pt x="166" y="52"/>
                </a:lnTo>
                <a:lnTo>
                  <a:pt x="166" y="50"/>
                </a:lnTo>
                <a:lnTo>
                  <a:pt x="164" y="48"/>
                </a:lnTo>
                <a:lnTo>
                  <a:pt x="161" y="45"/>
                </a:lnTo>
                <a:lnTo>
                  <a:pt x="157" y="42"/>
                </a:lnTo>
                <a:lnTo>
                  <a:pt x="153" y="39"/>
                </a:lnTo>
                <a:lnTo>
                  <a:pt x="149" y="36"/>
                </a:lnTo>
                <a:lnTo>
                  <a:pt x="145" y="33"/>
                </a:lnTo>
                <a:lnTo>
                  <a:pt x="141" y="31"/>
                </a:lnTo>
                <a:lnTo>
                  <a:pt x="136" y="28"/>
                </a:lnTo>
                <a:lnTo>
                  <a:pt x="132" y="25"/>
                </a:lnTo>
                <a:lnTo>
                  <a:pt x="124" y="22"/>
                </a:lnTo>
                <a:lnTo>
                  <a:pt x="122" y="20"/>
                </a:lnTo>
                <a:lnTo>
                  <a:pt x="116" y="19"/>
                </a:lnTo>
                <a:lnTo>
                  <a:pt x="111" y="18"/>
                </a:lnTo>
                <a:lnTo>
                  <a:pt x="107" y="18"/>
                </a:lnTo>
                <a:lnTo>
                  <a:pt x="104" y="18"/>
                </a:lnTo>
                <a:lnTo>
                  <a:pt x="99" y="17"/>
                </a:lnTo>
                <a:lnTo>
                  <a:pt x="95" y="16"/>
                </a:lnTo>
                <a:lnTo>
                  <a:pt x="91" y="15"/>
                </a:lnTo>
                <a:lnTo>
                  <a:pt x="85" y="14"/>
                </a:lnTo>
                <a:lnTo>
                  <a:pt x="83" y="14"/>
                </a:lnTo>
                <a:lnTo>
                  <a:pt x="81" y="15"/>
                </a:lnTo>
                <a:lnTo>
                  <a:pt x="80" y="16"/>
                </a:lnTo>
                <a:lnTo>
                  <a:pt x="76" y="17"/>
                </a:lnTo>
                <a:lnTo>
                  <a:pt x="72" y="18"/>
                </a:lnTo>
                <a:lnTo>
                  <a:pt x="68" y="20"/>
                </a:lnTo>
                <a:lnTo>
                  <a:pt x="64" y="21"/>
                </a:lnTo>
                <a:lnTo>
                  <a:pt x="58" y="22"/>
                </a:lnTo>
                <a:lnTo>
                  <a:pt x="55" y="22"/>
                </a:lnTo>
                <a:lnTo>
                  <a:pt x="52" y="23"/>
                </a:lnTo>
                <a:lnTo>
                  <a:pt x="48" y="25"/>
                </a:lnTo>
                <a:lnTo>
                  <a:pt x="44" y="26"/>
                </a:lnTo>
                <a:lnTo>
                  <a:pt x="41" y="29"/>
                </a:lnTo>
                <a:lnTo>
                  <a:pt x="35" y="33"/>
                </a:lnTo>
                <a:lnTo>
                  <a:pt x="31" y="37"/>
                </a:lnTo>
                <a:lnTo>
                  <a:pt x="29" y="39"/>
                </a:lnTo>
                <a:lnTo>
                  <a:pt x="28" y="42"/>
                </a:lnTo>
                <a:lnTo>
                  <a:pt x="26" y="43"/>
                </a:lnTo>
                <a:lnTo>
                  <a:pt x="21" y="48"/>
                </a:lnTo>
                <a:lnTo>
                  <a:pt x="20" y="49"/>
                </a:lnTo>
                <a:lnTo>
                  <a:pt x="18" y="52"/>
                </a:lnTo>
                <a:lnTo>
                  <a:pt x="18" y="55"/>
                </a:lnTo>
                <a:lnTo>
                  <a:pt x="17" y="59"/>
                </a:lnTo>
                <a:lnTo>
                  <a:pt x="13" y="70"/>
                </a:lnTo>
                <a:lnTo>
                  <a:pt x="11" y="75"/>
                </a:lnTo>
                <a:lnTo>
                  <a:pt x="10" y="80"/>
                </a:lnTo>
                <a:lnTo>
                  <a:pt x="10" y="85"/>
                </a:lnTo>
                <a:lnTo>
                  <a:pt x="10" y="91"/>
                </a:lnTo>
                <a:lnTo>
                  <a:pt x="10" y="97"/>
                </a:lnTo>
                <a:lnTo>
                  <a:pt x="12" y="109"/>
                </a:lnTo>
                <a:lnTo>
                  <a:pt x="12" y="112"/>
                </a:lnTo>
                <a:lnTo>
                  <a:pt x="12" y="115"/>
                </a:lnTo>
                <a:lnTo>
                  <a:pt x="13" y="119"/>
                </a:lnTo>
                <a:lnTo>
                  <a:pt x="14" y="123"/>
                </a:lnTo>
                <a:lnTo>
                  <a:pt x="15" y="127"/>
                </a:lnTo>
                <a:lnTo>
                  <a:pt x="16" y="133"/>
                </a:lnTo>
                <a:lnTo>
                  <a:pt x="18" y="137"/>
                </a:lnTo>
                <a:lnTo>
                  <a:pt x="20" y="143"/>
                </a:lnTo>
                <a:lnTo>
                  <a:pt x="22" y="147"/>
                </a:lnTo>
                <a:lnTo>
                  <a:pt x="26" y="152"/>
                </a:lnTo>
                <a:lnTo>
                  <a:pt x="30" y="159"/>
                </a:lnTo>
                <a:lnTo>
                  <a:pt x="35" y="165"/>
                </a:lnTo>
                <a:lnTo>
                  <a:pt x="39" y="169"/>
                </a:lnTo>
                <a:lnTo>
                  <a:pt x="42" y="172"/>
                </a:lnTo>
                <a:lnTo>
                  <a:pt x="46" y="174"/>
                </a:lnTo>
                <a:lnTo>
                  <a:pt x="52" y="179"/>
                </a:lnTo>
                <a:lnTo>
                  <a:pt x="54" y="181"/>
                </a:lnTo>
                <a:lnTo>
                  <a:pt x="56" y="182"/>
                </a:lnTo>
                <a:lnTo>
                  <a:pt x="62" y="183"/>
                </a:lnTo>
                <a:lnTo>
                  <a:pt x="65" y="184"/>
                </a:lnTo>
                <a:lnTo>
                  <a:pt x="69" y="185"/>
                </a:lnTo>
                <a:lnTo>
                  <a:pt x="73" y="187"/>
                </a:lnTo>
                <a:lnTo>
                  <a:pt x="76" y="187"/>
                </a:lnTo>
                <a:lnTo>
                  <a:pt x="80" y="188"/>
                </a:lnTo>
                <a:lnTo>
                  <a:pt x="83" y="188"/>
                </a:lnTo>
                <a:lnTo>
                  <a:pt x="86" y="189"/>
                </a:lnTo>
                <a:lnTo>
                  <a:pt x="89" y="189"/>
                </a:lnTo>
                <a:lnTo>
                  <a:pt x="97" y="189"/>
                </a:lnTo>
                <a:lnTo>
                  <a:pt x="109" y="189"/>
                </a:lnTo>
                <a:lnTo>
                  <a:pt x="115" y="189"/>
                </a:lnTo>
                <a:lnTo>
                  <a:pt x="118" y="188"/>
                </a:lnTo>
                <a:lnTo>
                  <a:pt x="122" y="187"/>
                </a:lnTo>
                <a:lnTo>
                  <a:pt x="126" y="185"/>
                </a:lnTo>
                <a:lnTo>
                  <a:pt x="129" y="185"/>
                </a:lnTo>
                <a:lnTo>
                  <a:pt x="133" y="184"/>
                </a:lnTo>
                <a:lnTo>
                  <a:pt x="137" y="182"/>
                </a:lnTo>
                <a:lnTo>
                  <a:pt x="142" y="180"/>
                </a:lnTo>
                <a:lnTo>
                  <a:pt x="146" y="178"/>
                </a:lnTo>
                <a:lnTo>
                  <a:pt x="152" y="174"/>
                </a:lnTo>
                <a:lnTo>
                  <a:pt x="157" y="170"/>
                </a:lnTo>
                <a:lnTo>
                  <a:pt x="160" y="167"/>
                </a:lnTo>
                <a:lnTo>
                  <a:pt x="167" y="160"/>
                </a:lnTo>
                <a:lnTo>
                  <a:pt x="180" y="148"/>
                </a:lnTo>
                <a:lnTo>
                  <a:pt x="183" y="143"/>
                </a:lnTo>
                <a:lnTo>
                  <a:pt x="185" y="141"/>
                </a:lnTo>
                <a:lnTo>
                  <a:pt x="187" y="137"/>
                </a:lnTo>
                <a:lnTo>
                  <a:pt x="188" y="133"/>
                </a:lnTo>
                <a:lnTo>
                  <a:pt x="190" y="129"/>
                </a:lnTo>
                <a:lnTo>
                  <a:pt x="191" y="124"/>
                </a:lnTo>
                <a:lnTo>
                  <a:pt x="193" y="118"/>
                </a:lnTo>
                <a:lnTo>
                  <a:pt x="194" y="112"/>
                </a:lnTo>
                <a:lnTo>
                  <a:pt x="195" y="107"/>
                </a:lnTo>
                <a:lnTo>
                  <a:pt x="196" y="103"/>
                </a:lnTo>
                <a:lnTo>
                  <a:pt x="197" y="100"/>
                </a:lnTo>
                <a:lnTo>
                  <a:pt x="197" y="97"/>
                </a:lnTo>
                <a:lnTo>
                  <a:pt x="197" y="94"/>
                </a:lnTo>
                <a:lnTo>
                  <a:pt x="197" y="91"/>
                </a:lnTo>
                <a:lnTo>
                  <a:pt x="197" y="85"/>
                </a:lnTo>
                <a:lnTo>
                  <a:pt x="197" y="82"/>
                </a:lnTo>
                <a:lnTo>
                  <a:pt x="196" y="78"/>
                </a:lnTo>
                <a:lnTo>
                  <a:pt x="195" y="72"/>
                </a:lnTo>
                <a:lnTo>
                  <a:pt x="187" y="50"/>
                </a:lnTo>
                <a:lnTo>
                  <a:pt x="186" y="47"/>
                </a:lnTo>
                <a:lnTo>
                  <a:pt x="183" y="41"/>
                </a:lnTo>
                <a:lnTo>
                  <a:pt x="180" y="38"/>
                </a:lnTo>
                <a:lnTo>
                  <a:pt x="177" y="34"/>
                </a:lnTo>
                <a:lnTo>
                  <a:pt x="173" y="30"/>
                </a:lnTo>
                <a:lnTo>
                  <a:pt x="169" y="27"/>
                </a:lnTo>
                <a:lnTo>
                  <a:pt x="165" y="23"/>
                </a:lnTo>
                <a:lnTo>
                  <a:pt x="161" y="20"/>
                </a:lnTo>
                <a:lnTo>
                  <a:pt x="155" y="15"/>
                </a:lnTo>
                <a:lnTo>
                  <a:pt x="153" y="13"/>
                </a:lnTo>
                <a:lnTo>
                  <a:pt x="149" y="11"/>
                </a:lnTo>
                <a:lnTo>
                  <a:pt x="145" y="9"/>
                </a:lnTo>
                <a:lnTo>
                  <a:pt x="140" y="8"/>
                </a:lnTo>
                <a:lnTo>
                  <a:pt x="136" y="6"/>
                </a:lnTo>
                <a:lnTo>
                  <a:pt x="132" y="5"/>
                </a:lnTo>
                <a:lnTo>
                  <a:pt x="128" y="3"/>
                </a:lnTo>
                <a:lnTo>
                  <a:pt x="125" y="2"/>
                </a:lnTo>
                <a:lnTo>
                  <a:pt x="122" y="1"/>
                </a:lnTo>
                <a:lnTo>
                  <a:pt x="116" y="1"/>
                </a:lnTo>
                <a:lnTo>
                  <a:pt x="111" y="0"/>
                </a:lnTo>
                <a:lnTo>
                  <a:pt x="109" y="0"/>
                </a:lnTo>
                <a:lnTo>
                  <a:pt x="102" y="0"/>
                </a:lnTo>
                <a:lnTo>
                  <a:pt x="96" y="1"/>
                </a:lnTo>
                <a:lnTo>
                  <a:pt x="89" y="1"/>
                </a:lnTo>
                <a:lnTo>
                  <a:pt x="82" y="2"/>
                </a:lnTo>
                <a:lnTo>
                  <a:pt x="72" y="5"/>
                </a:lnTo>
                <a:lnTo>
                  <a:pt x="62" y="8"/>
                </a:lnTo>
                <a:lnTo>
                  <a:pt x="50" y="11"/>
                </a:lnTo>
                <a:lnTo>
                  <a:pt x="42" y="14"/>
                </a:lnTo>
                <a:lnTo>
                  <a:pt x="36" y="16"/>
                </a:lnTo>
                <a:lnTo>
                  <a:pt x="31" y="18"/>
                </a:lnTo>
                <a:lnTo>
                  <a:pt x="28" y="20"/>
                </a:lnTo>
                <a:lnTo>
                  <a:pt x="22" y="21"/>
                </a:lnTo>
                <a:lnTo>
                  <a:pt x="18" y="23"/>
                </a:lnTo>
                <a:lnTo>
                  <a:pt x="13" y="27"/>
                </a:lnTo>
                <a:lnTo>
                  <a:pt x="9" y="32"/>
                </a:lnTo>
                <a:lnTo>
                  <a:pt x="7" y="33"/>
                </a:lnTo>
                <a:lnTo>
                  <a:pt x="6" y="35"/>
                </a:lnTo>
                <a:lnTo>
                  <a:pt x="5" y="40"/>
                </a:lnTo>
                <a:lnTo>
                  <a:pt x="4" y="43"/>
                </a:lnTo>
                <a:lnTo>
                  <a:pt x="3" y="47"/>
                </a:lnTo>
                <a:lnTo>
                  <a:pt x="2" y="51"/>
                </a:lnTo>
                <a:lnTo>
                  <a:pt x="1" y="55"/>
                </a:lnTo>
                <a:lnTo>
                  <a:pt x="1" y="59"/>
                </a:lnTo>
                <a:lnTo>
                  <a:pt x="0" y="63"/>
                </a:lnTo>
                <a:lnTo>
                  <a:pt x="0" y="70"/>
                </a:lnTo>
                <a:lnTo>
                  <a:pt x="0" y="86"/>
                </a:lnTo>
                <a:lnTo>
                  <a:pt x="0" y="93"/>
                </a:lnTo>
                <a:lnTo>
                  <a:pt x="1" y="98"/>
                </a:lnTo>
                <a:lnTo>
                  <a:pt x="2" y="103"/>
                </a:lnTo>
                <a:lnTo>
                  <a:pt x="3" y="107"/>
                </a:lnTo>
                <a:lnTo>
                  <a:pt x="3" y="111"/>
                </a:lnTo>
                <a:lnTo>
                  <a:pt x="3" y="115"/>
                </a:lnTo>
                <a:lnTo>
                  <a:pt x="4" y="118"/>
                </a:lnTo>
                <a:lnTo>
                  <a:pt x="5" y="121"/>
                </a:lnTo>
                <a:lnTo>
                  <a:pt x="6" y="124"/>
                </a:lnTo>
                <a:lnTo>
                  <a:pt x="8" y="127"/>
                </a:lnTo>
                <a:lnTo>
                  <a:pt x="10" y="130"/>
                </a:lnTo>
                <a:lnTo>
                  <a:pt x="13" y="133"/>
                </a:lnTo>
                <a:lnTo>
                  <a:pt x="15" y="137"/>
                </a:lnTo>
                <a:lnTo>
                  <a:pt x="21" y="145"/>
                </a:lnTo>
                <a:lnTo>
                  <a:pt x="25" y="151"/>
                </a:lnTo>
                <a:lnTo>
                  <a:pt x="29" y="155"/>
                </a:lnTo>
                <a:lnTo>
                  <a:pt x="34" y="160"/>
                </a:lnTo>
                <a:lnTo>
                  <a:pt x="37" y="163"/>
                </a:lnTo>
                <a:lnTo>
                  <a:pt x="41" y="166"/>
                </a:lnTo>
                <a:lnTo>
                  <a:pt x="44" y="168"/>
                </a:lnTo>
                <a:lnTo>
                  <a:pt x="49" y="169"/>
                </a:lnTo>
                <a:lnTo>
                  <a:pt x="55" y="171"/>
                </a:lnTo>
                <a:lnTo>
                  <a:pt x="93" y="179"/>
                </a:lnTo>
                <a:lnTo>
                  <a:pt x="103" y="181"/>
                </a:lnTo>
                <a:lnTo>
                  <a:pt x="110" y="182"/>
                </a:lnTo>
                <a:lnTo>
                  <a:pt x="117" y="183"/>
                </a:lnTo>
                <a:lnTo>
                  <a:pt x="122" y="183"/>
                </a:lnTo>
                <a:lnTo>
                  <a:pt x="127" y="184"/>
                </a:lnTo>
                <a:lnTo>
                  <a:pt x="131" y="184"/>
                </a:lnTo>
                <a:lnTo>
                  <a:pt x="135" y="184"/>
                </a:lnTo>
                <a:lnTo>
                  <a:pt x="139" y="183"/>
                </a:lnTo>
                <a:lnTo>
                  <a:pt x="144" y="182"/>
                </a:lnTo>
                <a:lnTo>
                  <a:pt x="148" y="181"/>
                </a:lnTo>
                <a:lnTo>
                  <a:pt x="151" y="180"/>
                </a:lnTo>
                <a:lnTo>
                  <a:pt x="155" y="178"/>
                </a:lnTo>
                <a:lnTo>
                  <a:pt x="158" y="177"/>
                </a:lnTo>
                <a:lnTo>
                  <a:pt x="164" y="174"/>
                </a:lnTo>
                <a:lnTo>
                  <a:pt x="169" y="171"/>
                </a:lnTo>
                <a:lnTo>
                  <a:pt x="175" y="166"/>
                </a:lnTo>
                <a:lnTo>
                  <a:pt x="176" y="165"/>
                </a:lnTo>
                <a:lnTo>
                  <a:pt x="177" y="163"/>
                </a:lnTo>
                <a:lnTo>
                  <a:pt x="180" y="158"/>
                </a:lnTo>
                <a:lnTo>
                  <a:pt x="182" y="155"/>
                </a:lnTo>
                <a:lnTo>
                  <a:pt x="184" y="151"/>
                </a:lnTo>
                <a:lnTo>
                  <a:pt x="185" y="148"/>
                </a:lnTo>
                <a:lnTo>
                  <a:pt x="186" y="145"/>
                </a:lnTo>
                <a:lnTo>
                  <a:pt x="188" y="139"/>
                </a:lnTo>
                <a:lnTo>
                  <a:pt x="188" y="134"/>
                </a:lnTo>
                <a:lnTo>
                  <a:pt x="188" y="130"/>
                </a:lnTo>
                <a:lnTo>
                  <a:pt x="188" y="121"/>
                </a:lnTo>
                <a:lnTo>
                  <a:pt x="188" y="106"/>
                </a:lnTo>
                <a:lnTo>
                  <a:pt x="188" y="100"/>
                </a:lnTo>
                <a:lnTo>
                  <a:pt x="187" y="94"/>
                </a:lnTo>
                <a:lnTo>
                  <a:pt x="186" y="88"/>
                </a:lnTo>
                <a:lnTo>
                  <a:pt x="185" y="83"/>
                </a:lnTo>
                <a:lnTo>
                  <a:pt x="184" y="79"/>
                </a:lnTo>
                <a:lnTo>
                  <a:pt x="182" y="75"/>
                </a:lnTo>
                <a:lnTo>
                  <a:pt x="181" y="72"/>
                </a:lnTo>
                <a:lnTo>
                  <a:pt x="179" y="68"/>
                </a:lnTo>
                <a:lnTo>
                  <a:pt x="178" y="65"/>
                </a:lnTo>
                <a:lnTo>
                  <a:pt x="175" y="60"/>
                </a:lnTo>
                <a:lnTo>
                  <a:pt x="172" y="56"/>
                </a:lnTo>
                <a:lnTo>
                  <a:pt x="169" y="50"/>
                </a:lnTo>
                <a:lnTo>
                  <a:pt x="165" y="46"/>
                </a:lnTo>
                <a:lnTo>
                  <a:pt x="160" y="43"/>
                </a:lnTo>
                <a:lnTo>
                  <a:pt x="156" y="42"/>
                </a:lnTo>
                <a:lnTo>
                  <a:pt x="146" y="38"/>
                </a:lnTo>
                <a:lnTo>
                  <a:pt x="141" y="37"/>
                </a:lnTo>
                <a:lnTo>
                  <a:pt x="139" y="37"/>
                </a:lnTo>
                <a:lnTo>
                  <a:pt x="137" y="37"/>
                </a:lnTo>
                <a:lnTo>
                  <a:pt x="135" y="38"/>
                </a:lnTo>
                <a:lnTo>
                  <a:pt x="130" y="41"/>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Rounded Rectangle 2"/>
          <p:cNvSpPr/>
          <p:nvPr/>
        </p:nvSpPr>
        <p:spPr>
          <a:xfrm>
            <a:off x="228600" y="4160838"/>
            <a:ext cx="8686800" cy="1971675"/>
          </a:xfrm>
          <a:prstGeom prst="roundRect">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227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227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2275">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1747838" y="274638"/>
            <a:ext cx="7396162" cy="1401762"/>
          </a:xfrm>
        </p:spPr>
        <p:txBody>
          <a:bodyPr>
            <a:normAutofit fontScale="90000"/>
          </a:bodyPr>
          <a:lstStyle/>
          <a:p>
            <a:pPr eaLnBrk="1" fontAlgn="auto" hangingPunct="1">
              <a:spcAft>
                <a:spcPts val="0"/>
              </a:spcAft>
              <a:defRPr/>
            </a:pPr>
            <a:r>
              <a:rPr lang="en-US" altLang="en-US" dirty="0">
                <a:solidFill>
                  <a:schemeClr val="tx1">
                    <a:lumMod val="75000"/>
                    <a:lumOff val="25000"/>
                  </a:schemeClr>
                </a:solidFill>
              </a:rPr>
              <a:t>Neutrons </a:t>
            </a:r>
            <a:br>
              <a:rPr lang="en-US" altLang="en-US" dirty="0">
                <a:solidFill>
                  <a:schemeClr val="tx1">
                    <a:lumMod val="75000"/>
                    <a:lumOff val="25000"/>
                  </a:schemeClr>
                </a:solidFill>
              </a:rPr>
            </a:br>
            <a:r>
              <a:rPr lang="en-US" altLang="en-US" dirty="0">
                <a:solidFill>
                  <a:schemeClr val="tx1">
                    <a:lumMod val="75000"/>
                    <a:lumOff val="25000"/>
                  </a:schemeClr>
                </a:solidFill>
              </a:rPr>
              <a:t>		(James Chadwick, 1932)</a:t>
            </a:r>
          </a:p>
        </p:txBody>
      </p:sp>
      <p:sp>
        <p:nvSpPr>
          <p:cNvPr id="35843" name="Rectangle 3"/>
          <p:cNvSpPr>
            <a:spLocks noGrp="1" noChangeArrowheads="1"/>
          </p:cNvSpPr>
          <p:nvPr>
            <p:ph idx="1"/>
          </p:nvPr>
        </p:nvSpPr>
        <p:spPr>
          <a:xfrm>
            <a:off x="914400" y="2286000"/>
            <a:ext cx="7772400" cy="3276600"/>
          </a:xfrm>
        </p:spPr>
        <p:txBody>
          <a:bodyPr/>
          <a:lstStyle/>
          <a:p>
            <a:pPr eaLnBrk="1" hangingPunct="1">
              <a:spcAft>
                <a:spcPts val="600"/>
              </a:spcAft>
              <a:defRPr/>
            </a:pPr>
            <a:r>
              <a:rPr lang="en-US" altLang="en-US" sz="3200" dirty="0"/>
              <a:t>The nucleus also contains </a:t>
            </a:r>
            <a:r>
              <a:rPr lang="en-US" altLang="en-US" sz="3200" b="1" dirty="0">
                <a:solidFill>
                  <a:schemeClr val="accent4">
                    <a:lumMod val="75000"/>
                  </a:schemeClr>
                </a:solidFill>
              </a:rPr>
              <a:t>neutrons</a:t>
            </a:r>
            <a:r>
              <a:rPr lang="en-US" altLang="en-US" sz="3200" dirty="0"/>
              <a:t>: 	</a:t>
            </a:r>
            <a:r>
              <a:rPr lang="en-US" altLang="en-US" sz="3200" i="1" dirty="0">
                <a:solidFill>
                  <a:srgbClr val="002060"/>
                </a:solidFill>
              </a:rPr>
              <a:t>particles with masses almost identical to 	protons but with no charge</a:t>
            </a:r>
          </a:p>
          <a:p>
            <a:pPr eaLnBrk="1" hangingPunct="1">
              <a:defRPr/>
            </a:pPr>
            <a:endParaRPr lang="en-US" altLang="en-US" sz="3200" dirty="0"/>
          </a:p>
          <a:p>
            <a:pPr eaLnBrk="1" hangingPunct="1">
              <a:defRPr/>
            </a:pPr>
            <a:r>
              <a:rPr lang="en-US" altLang="en-US" sz="3200" dirty="0">
                <a:solidFill>
                  <a:srgbClr val="FF3399"/>
                </a:solidFill>
              </a:rPr>
              <a:t>***</a:t>
            </a:r>
            <a:r>
              <a:rPr lang="en-US" altLang="en-US" sz="3200" dirty="0"/>
              <a:t>Neutrons also help disperse the strong repulsion of positive charges within the nucleus due to the protons in the nucleus.</a:t>
            </a:r>
          </a:p>
        </p:txBody>
      </p:sp>
      <p:sp>
        <p:nvSpPr>
          <p:cNvPr id="5" name="Slide Number Placeholder 5"/>
          <p:cNvSpPr>
            <a:spLocks noGrp="1"/>
          </p:cNvSpPr>
          <p:nvPr>
            <p:ph type="sldNum" sz="quarter" idx="12"/>
          </p:nvPr>
        </p:nvSpPr>
        <p:spPr/>
        <p:txBody>
          <a:bodyPr/>
          <a:lstStyle/>
          <a:p>
            <a:pPr>
              <a:defRPr/>
            </a:pPr>
            <a:fld id="{71A9D3DD-FA8A-4D39-84C6-4B597B0B54BD}" type="slidenum">
              <a:rPr lang="en-US" altLang="en-US"/>
              <a:pPr>
                <a:defRPr/>
              </a:pPr>
              <a:t>23</a:t>
            </a:fld>
            <a:endParaRPr lang="en-US" altLang="en-US"/>
          </a:p>
        </p:txBody>
      </p:sp>
      <p:pic>
        <p:nvPicPr>
          <p:cNvPr id="35845" name="Picture 4" descr="chadw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12827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454025"/>
            <a:ext cx="7924800" cy="765175"/>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rgbClr val="000000">
                      <a:alpha val="50000"/>
                    </a:srgbClr>
                  </a:outerShdw>
                </a:effectLst>
              </a14:hiddenEffects>
            </a:ext>
          </a:extLst>
        </p:spPr>
        <p:txBody>
          <a:bodyPr lIns="90487" tIns="44450" rIns="90487" bIns="44450"/>
          <a:lstStyle/>
          <a:p>
            <a:pPr eaLnBrk="1" fontAlgn="auto" hangingPunct="1">
              <a:spcAft>
                <a:spcPts val="0"/>
              </a:spcAft>
              <a:defRPr/>
            </a:pPr>
            <a:r>
              <a:rPr lang="en-US" altLang="en-US" sz="4400">
                <a:solidFill>
                  <a:schemeClr val="hlink"/>
                </a:solidFill>
                <a:effectLst>
                  <a:outerShdw blurRad="38100" dist="38100" dir="2700000" algn="tl">
                    <a:srgbClr val="000000"/>
                  </a:outerShdw>
                </a:effectLst>
                <a:latin typeface="Comic Sans MS" panose="030F0702030302020204" pitchFamily="66" charset="0"/>
              </a:rPr>
              <a:t>Summary</a:t>
            </a:r>
            <a:endParaRPr lang="en-US" altLang="en-US">
              <a:solidFill>
                <a:schemeClr val="hlink"/>
              </a:solidFill>
              <a:effectLst>
                <a:outerShdw blurRad="38100" dist="38100" dir="2700000" algn="tl">
                  <a:srgbClr val="000000"/>
                </a:outerShdw>
              </a:effectLst>
            </a:endParaRPr>
          </a:p>
        </p:txBody>
      </p:sp>
      <p:sp>
        <p:nvSpPr>
          <p:cNvPr id="4" name="Slide Number Placeholder 5"/>
          <p:cNvSpPr>
            <a:spLocks noGrp="1"/>
          </p:cNvSpPr>
          <p:nvPr>
            <p:ph type="sldNum" sz="quarter" idx="12"/>
          </p:nvPr>
        </p:nvSpPr>
        <p:spPr/>
        <p:txBody>
          <a:bodyPr/>
          <a:lstStyle/>
          <a:p>
            <a:pPr>
              <a:defRPr/>
            </a:pPr>
            <a:fld id="{4430ECC6-6204-4343-A067-9B39A7C7E897}" type="slidenum">
              <a:rPr lang="en-US" altLang="en-US"/>
              <a:pPr>
                <a:defRPr/>
              </a:pPr>
              <a:t>24</a:t>
            </a:fld>
            <a:endParaRPr lang="en-US" altLang="en-US"/>
          </a:p>
        </p:txBody>
      </p:sp>
      <p:pic>
        <p:nvPicPr>
          <p:cNvPr id="9221" name="Picture 5" descr="FG02_T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 y="2362200"/>
            <a:ext cx="88138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0-#ppt_w/2"/>
                                          </p:val>
                                        </p:tav>
                                        <p:tav tm="100000">
                                          <p:val>
                                            <p:strVal val="#ppt_x"/>
                                          </p:val>
                                        </p:tav>
                                      </p:tavLst>
                                    </p:anim>
                                    <p:anim calcmode="lin" valueType="num">
                                      <p:cBhvr additive="base">
                                        <p:cTn id="8" dur="500" fill="hold"/>
                                        <p:tgtEl>
                                          <p:spTgt spid="92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762000" y="304800"/>
            <a:ext cx="7162800" cy="11430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rgbClr val="000000">
                      <a:alpha val="50000"/>
                    </a:srgbClr>
                  </a:outerShdw>
                </a:effectLst>
              </a14:hiddenEffects>
            </a:ext>
          </a:extLst>
        </p:spPr>
        <p:txBody>
          <a:bodyPr lIns="90487" tIns="44450" rIns="90487" bIns="44450"/>
          <a:lstStyle/>
          <a:p>
            <a:pPr eaLnBrk="1" fontAlgn="auto" hangingPunct="1">
              <a:spcAft>
                <a:spcPts val="0"/>
              </a:spcAft>
              <a:defRPr/>
            </a:pPr>
            <a:r>
              <a:rPr lang="en-US" altLang="en-US" sz="5400">
                <a:solidFill>
                  <a:srgbClr val="EF9100"/>
                </a:solidFill>
                <a:effectLst>
                  <a:outerShdw blurRad="38100" dist="38100" dir="2700000" algn="tl">
                    <a:srgbClr val="000000"/>
                  </a:outerShdw>
                </a:effectLst>
                <a:latin typeface="Comic Sans MS" panose="030F0702030302020204" pitchFamily="66" charset="0"/>
              </a:rPr>
              <a:t>Atomic Symbols</a:t>
            </a:r>
            <a:endParaRPr lang="en-US" altLang="en-US" sz="5400">
              <a:solidFill>
                <a:srgbClr val="EF9100"/>
              </a:solidFill>
              <a:effectLst>
                <a:outerShdw blurRad="38100" dist="38100" dir="2700000" algn="tl">
                  <a:srgbClr val="000000"/>
                </a:outerShdw>
              </a:effectLst>
            </a:endParaRPr>
          </a:p>
        </p:txBody>
      </p:sp>
      <p:sp>
        <p:nvSpPr>
          <p:cNvPr id="103427" name="Rectangle 3"/>
          <p:cNvSpPr>
            <a:spLocks noGrp="1" noChangeArrowheads="1"/>
          </p:cNvSpPr>
          <p:nvPr>
            <p:ph idx="1"/>
          </p:nvPr>
        </p:nvSpPr>
        <p:spPr>
          <a:xfrm>
            <a:off x="457200" y="1828800"/>
            <a:ext cx="8229600" cy="2057400"/>
          </a:xfrm>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ormAutofit/>
          </a:bodyPr>
          <a:lstStyle/>
          <a:p>
            <a:pPr eaLnBrk="1" hangingPunct="1">
              <a:buFontTx/>
              <a:buNone/>
            </a:pPr>
            <a:r>
              <a:rPr lang="en-US" altLang="en-US" sz="3600"/>
              <a:t>Atomic symbol – </a:t>
            </a:r>
            <a:r>
              <a:rPr lang="en-US" altLang="en-US" sz="3600">
                <a:solidFill>
                  <a:srgbClr val="7030A0"/>
                </a:solidFill>
              </a:rPr>
              <a:t>the letter or letters that represent an element.</a:t>
            </a:r>
          </a:p>
        </p:txBody>
      </p:sp>
      <p:sp>
        <p:nvSpPr>
          <p:cNvPr id="18" name="Slide Number Placeholder 5"/>
          <p:cNvSpPr>
            <a:spLocks noGrp="1"/>
          </p:cNvSpPr>
          <p:nvPr>
            <p:ph type="sldNum" sz="quarter" idx="12"/>
          </p:nvPr>
        </p:nvSpPr>
        <p:spPr/>
        <p:txBody>
          <a:bodyPr/>
          <a:lstStyle/>
          <a:p>
            <a:pPr>
              <a:defRPr/>
            </a:pPr>
            <a:fld id="{2C1F3781-DFFB-4638-A2F2-B04B6BEE90F0}" type="slidenum">
              <a:rPr lang="en-US" altLang="en-US"/>
              <a:pPr>
                <a:defRPr/>
              </a:pPr>
              <a:t>25</a:t>
            </a:fld>
            <a:endParaRPr lang="en-US" altLang="en-US"/>
          </a:p>
        </p:txBody>
      </p:sp>
      <p:sp>
        <p:nvSpPr>
          <p:cNvPr id="37893" name="Rectangle 5"/>
          <p:cNvSpPr>
            <a:spLocks noChangeArrowheads="1"/>
          </p:cNvSpPr>
          <p:nvPr/>
        </p:nvSpPr>
        <p:spPr bwMode="auto">
          <a:xfrm>
            <a:off x="1676400" y="3276600"/>
            <a:ext cx="1447800" cy="1600200"/>
          </a:xfrm>
          <a:prstGeom prst="rect">
            <a:avLst/>
          </a:prstGeom>
          <a:solidFill>
            <a:srgbClr val="FF7C8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430" name="Text Box 6"/>
          <p:cNvSpPr txBox="1">
            <a:spLocks noChangeArrowheads="1"/>
          </p:cNvSpPr>
          <p:nvPr/>
        </p:nvSpPr>
        <p:spPr bwMode="auto">
          <a:xfrm>
            <a:off x="2057400" y="3214688"/>
            <a:ext cx="581025"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800" b="1">
                <a:effectLst>
                  <a:outerShdw blurRad="38100" dist="38100" dir="2700000" algn="tl">
                    <a:srgbClr val="000000"/>
                  </a:outerShdw>
                </a:effectLst>
              </a:rPr>
              <a:t>13</a:t>
            </a:r>
          </a:p>
        </p:txBody>
      </p:sp>
      <p:sp>
        <p:nvSpPr>
          <p:cNvPr id="103431" name="Text Box 7"/>
          <p:cNvSpPr txBox="1">
            <a:spLocks noChangeArrowheads="1"/>
          </p:cNvSpPr>
          <p:nvPr/>
        </p:nvSpPr>
        <p:spPr bwMode="auto">
          <a:xfrm>
            <a:off x="2127250" y="3748088"/>
            <a:ext cx="539750"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800" b="1">
                <a:effectLst>
                  <a:outerShdw blurRad="38100" dist="38100" dir="2700000" algn="tl">
                    <a:srgbClr val="000000"/>
                  </a:outerShdw>
                </a:effectLst>
              </a:rPr>
              <a:t>Al</a:t>
            </a:r>
          </a:p>
        </p:txBody>
      </p:sp>
      <p:sp>
        <p:nvSpPr>
          <p:cNvPr id="103432" name="Text Box 8"/>
          <p:cNvSpPr txBox="1">
            <a:spLocks noChangeArrowheads="1"/>
          </p:cNvSpPr>
          <p:nvPr/>
        </p:nvSpPr>
        <p:spPr bwMode="auto">
          <a:xfrm>
            <a:off x="1752600" y="4357688"/>
            <a:ext cx="1274763"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800" b="1">
                <a:effectLst>
                  <a:outerShdw blurRad="38100" dist="38100" dir="2700000" algn="tl">
                    <a:srgbClr val="000000"/>
                  </a:outerShdw>
                </a:effectLst>
              </a:rPr>
              <a:t>26.981</a:t>
            </a:r>
          </a:p>
        </p:txBody>
      </p:sp>
      <p:grpSp>
        <p:nvGrpSpPr>
          <p:cNvPr id="37897" name="Group 9"/>
          <p:cNvGrpSpPr>
            <a:grpSpLocks/>
          </p:cNvGrpSpPr>
          <p:nvPr/>
        </p:nvGrpSpPr>
        <p:grpSpPr bwMode="auto">
          <a:xfrm>
            <a:off x="2895600" y="3189288"/>
            <a:ext cx="3844925" cy="519112"/>
            <a:chOff x="1824" y="2681"/>
            <a:chExt cx="2422" cy="327"/>
          </a:xfrm>
        </p:grpSpPr>
        <p:sp>
          <p:nvSpPr>
            <p:cNvPr id="37904" name="Line 10"/>
            <p:cNvSpPr>
              <a:spLocks noChangeShapeType="1"/>
            </p:cNvSpPr>
            <p:nvPr/>
          </p:nvSpPr>
          <p:spPr bwMode="auto">
            <a:xfrm flipH="1">
              <a:off x="1824" y="2880"/>
              <a:ext cx="62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5" name="Text Box 11"/>
            <p:cNvSpPr txBox="1">
              <a:spLocks noChangeArrowheads="1"/>
            </p:cNvSpPr>
            <p:nvPr/>
          </p:nvSpPr>
          <p:spPr bwMode="auto">
            <a:xfrm>
              <a:off x="2486" y="2681"/>
              <a:ext cx="1760"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800" b="1" dirty="0">
                  <a:effectLst>
                    <a:outerShdw blurRad="38100" dist="38100" dir="2700000" algn="tl">
                      <a:srgbClr val="000000"/>
                    </a:outerShdw>
                  </a:effectLst>
                </a:rPr>
                <a:t>Atomic number</a:t>
              </a:r>
            </a:p>
          </p:txBody>
        </p:sp>
      </p:grpSp>
      <p:grpSp>
        <p:nvGrpSpPr>
          <p:cNvPr id="37898" name="Group 12"/>
          <p:cNvGrpSpPr>
            <a:grpSpLocks/>
          </p:cNvGrpSpPr>
          <p:nvPr/>
        </p:nvGrpSpPr>
        <p:grpSpPr bwMode="auto">
          <a:xfrm>
            <a:off x="2667000" y="3733800"/>
            <a:ext cx="3352800" cy="519113"/>
            <a:chOff x="1680" y="3024"/>
            <a:chExt cx="2112" cy="327"/>
          </a:xfrm>
        </p:grpSpPr>
        <p:sp>
          <p:nvSpPr>
            <p:cNvPr id="37902" name="Line 13"/>
            <p:cNvSpPr>
              <a:spLocks noChangeShapeType="1"/>
            </p:cNvSpPr>
            <p:nvPr/>
          </p:nvSpPr>
          <p:spPr bwMode="auto">
            <a:xfrm flipH="1">
              <a:off x="1680" y="3216"/>
              <a:ext cx="57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8" name="Text Box 14"/>
            <p:cNvSpPr txBox="1">
              <a:spLocks noChangeArrowheads="1"/>
            </p:cNvSpPr>
            <p:nvPr/>
          </p:nvSpPr>
          <p:spPr bwMode="auto">
            <a:xfrm>
              <a:off x="2256" y="3024"/>
              <a:ext cx="1536"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800" b="1">
                  <a:effectLst>
                    <a:outerShdw blurRad="38100" dist="38100" dir="2700000" algn="tl">
                      <a:srgbClr val="000000"/>
                    </a:outerShdw>
                  </a:effectLst>
                </a:rPr>
                <a:t>Atom symbol</a:t>
              </a:r>
            </a:p>
          </p:txBody>
        </p:sp>
      </p:grpSp>
      <p:grpSp>
        <p:nvGrpSpPr>
          <p:cNvPr id="37899" name="Group 15"/>
          <p:cNvGrpSpPr>
            <a:grpSpLocks/>
          </p:cNvGrpSpPr>
          <p:nvPr/>
        </p:nvGrpSpPr>
        <p:grpSpPr bwMode="auto">
          <a:xfrm>
            <a:off x="2971800" y="4357688"/>
            <a:ext cx="5045075" cy="519112"/>
            <a:chOff x="1872" y="3417"/>
            <a:chExt cx="3178" cy="327"/>
          </a:xfrm>
        </p:grpSpPr>
        <p:sp>
          <p:nvSpPr>
            <p:cNvPr id="37900" name="Line 16"/>
            <p:cNvSpPr>
              <a:spLocks noChangeShapeType="1"/>
            </p:cNvSpPr>
            <p:nvPr/>
          </p:nvSpPr>
          <p:spPr bwMode="auto">
            <a:xfrm flipH="1">
              <a:off x="1872" y="3600"/>
              <a:ext cx="57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41" name="Text Box 17"/>
            <p:cNvSpPr txBox="1">
              <a:spLocks noChangeArrowheads="1"/>
            </p:cNvSpPr>
            <p:nvPr/>
          </p:nvSpPr>
          <p:spPr bwMode="auto">
            <a:xfrm>
              <a:off x="2480" y="3417"/>
              <a:ext cx="2570"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800" b="1">
                  <a:effectLst>
                    <a:outerShdw blurRad="38100" dist="38100" dir="2700000" algn="tl">
                      <a:srgbClr val="000000"/>
                    </a:outerShdw>
                  </a:effectLst>
                </a:rPr>
                <a:t>Atomic mass or weight</a:t>
              </a:r>
            </a:p>
          </p:txBody>
        </p:sp>
      </p:gr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304800" y="228600"/>
            <a:ext cx="8382000" cy="6858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rgbClr val="000000">
                      <a:alpha val="50000"/>
                    </a:srgbClr>
                  </a:outerShdw>
                </a:effectLst>
              </a14:hiddenEffects>
            </a:ext>
          </a:extLst>
        </p:spPr>
        <p:txBody>
          <a:bodyPr lIns="90487" tIns="44450" rIns="90487" bIns="44450">
            <a:normAutofit fontScale="90000"/>
          </a:bodyPr>
          <a:lstStyle/>
          <a:p>
            <a:pPr eaLnBrk="1" fontAlgn="auto" hangingPunct="1">
              <a:spcAft>
                <a:spcPts val="0"/>
              </a:spcAft>
              <a:defRPr/>
            </a:pPr>
            <a:r>
              <a:rPr lang="en-US" altLang="en-US" u="sng" dirty="0">
                <a:solidFill>
                  <a:srgbClr val="E6970A"/>
                </a:solidFill>
                <a:latin typeface="Comic Sans MS" panose="030F0702030302020204" pitchFamily="66" charset="0"/>
              </a:rPr>
              <a:t>Mass Number, A</a:t>
            </a:r>
            <a:endParaRPr lang="en-US" altLang="en-US" u="sng" dirty="0">
              <a:solidFill>
                <a:srgbClr val="E6970A"/>
              </a:solidFill>
            </a:endParaRPr>
          </a:p>
        </p:txBody>
      </p:sp>
      <p:sp>
        <p:nvSpPr>
          <p:cNvPr id="184323" name="Rectangle 3"/>
          <p:cNvSpPr>
            <a:spLocks noGrp="1" noChangeArrowheads="1"/>
          </p:cNvSpPr>
          <p:nvPr>
            <p:ph idx="1"/>
          </p:nvPr>
        </p:nvSpPr>
        <p:spPr>
          <a:xfrm>
            <a:off x="304800" y="1143000"/>
            <a:ext cx="8534400" cy="4953000"/>
          </a:xfrm>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rtlCol="0">
            <a:normAutofit/>
          </a:bodyPr>
          <a:lstStyle/>
          <a:p>
            <a:pPr marL="0" indent="0" eaLnBrk="1" fontAlgn="auto" hangingPunct="1">
              <a:buFont typeface="Calibri" panose="020F0502020204030204" pitchFamily="34" charset="0"/>
              <a:buNone/>
              <a:defRPr/>
            </a:pPr>
            <a:r>
              <a:rPr lang="en-US" altLang="en-US" sz="3200" dirty="0">
                <a:solidFill>
                  <a:schemeClr val="hlink"/>
                </a:solidFill>
                <a:effectLst>
                  <a:outerShdw blurRad="38100" dist="38100" dir="2700000" algn="tl">
                    <a:srgbClr val="000000"/>
                  </a:outerShdw>
                </a:effectLst>
              </a:rPr>
              <a:t>The Mass Number</a:t>
            </a:r>
            <a:r>
              <a:rPr lang="en-US" altLang="en-US" sz="3200" dirty="0">
                <a:solidFill>
                  <a:schemeClr val="tx1">
                    <a:lumMod val="75000"/>
                    <a:lumOff val="25000"/>
                  </a:schemeClr>
                </a:solidFill>
                <a:effectLst>
                  <a:outerShdw blurRad="38100" dist="38100" dir="2700000" algn="tl">
                    <a:srgbClr val="000000"/>
                  </a:outerShdw>
                </a:effectLst>
              </a:rPr>
              <a:t> (A)   </a:t>
            </a:r>
            <a:r>
              <a:rPr lang="en-US" altLang="en-US" sz="3200" dirty="0">
                <a:solidFill>
                  <a:schemeClr val="accent6">
                    <a:lumMod val="75000"/>
                  </a:schemeClr>
                </a:solidFill>
              </a:rPr>
              <a:t>=   # protons  +  # neutrons</a:t>
            </a:r>
          </a:p>
          <a:p>
            <a:pPr marL="91440" indent="-91440" eaLnBrk="1" fontAlgn="auto" hangingPunct="1">
              <a:buFontTx/>
              <a:buNone/>
              <a:defRPr/>
            </a:pPr>
            <a:endParaRPr lang="en-US" altLang="en-US" dirty="0">
              <a:solidFill>
                <a:srgbClr val="FFFF66"/>
              </a:solidFill>
              <a:effectLst>
                <a:outerShdw blurRad="38100" dist="38100" dir="2700000" algn="tl">
                  <a:srgbClr val="000000"/>
                </a:outerShdw>
              </a:effectLst>
            </a:endParaRPr>
          </a:p>
          <a:p>
            <a:pPr marL="91440" indent="-91440" eaLnBrk="1" fontAlgn="auto" hangingPunct="1">
              <a:defRPr/>
            </a:pPr>
            <a:r>
              <a:rPr lang="en-US" altLang="en-US" sz="3600" dirty="0">
                <a:solidFill>
                  <a:schemeClr val="tx1">
                    <a:lumMod val="75000"/>
                    <a:lumOff val="25000"/>
                  </a:schemeClr>
                </a:solidFill>
                <a:effectLst>
                  <a:outerShdw blurRad="38100" dist="38100" dir="2700000" algn="tl">
                    <a:srgbClr val="000000"/>
                  </a:outerShdw>
                </a:effectLst>
              </a:rPr>
              <a:t>A Boron atom can have:</a:t>
            </a:r>
          </a:p>
          <a:p>
            <a:pPr marL="91440" indent="-91440" eaLnBrk="1" fontAlgn="auto" hangingPunct="1">
              <a:defRPr/>
            </a:pPr>
            <a:r>
              <a:rPr lang="en-US" altLang="en-US" sz="3600" dirty="0">
                <a:solidFill>
                  <a:schemeClr val="tx1">
                    <a:lumMod val="75000"/>
                    <a:lumOff val="25000"/>
                  </a:schemeClr>
                </a:solidFill>
                <a:effectLst>
                  <a:outerShdw blurRad="38100" dist="38100" dir="2700000" algn="tl">
                    <a:srgbClr val="000000"/>
                  </a:outerShdw>
                </a:effectLst>
              </a:rPr>
              <a:t>	A  =  5 p  +  5 n  =  10 </a:t>
            </a:r>
            <a:r>
              <a:rPr lang="en-US" altLang="en-US" sz="3600" dirty="0" err="1">
                <a:solidFill>
                  <a:schemeClr val="tx1">
                    <a:lumMod val="75000"/>
                    <a:lumOff val="25000"/>
                  </a:schemeClr>
                </a:solidFill>
                <a:effectLst>
                  <a:outerShdw blurRad="38100" dist="38100" dir="2700000" algn="tl">
                    <a:srgbClr val="000000"/>
                  </a:outerShdw>
                </a:effectLst>
              </a:rPr>
              <a:t>amu</a:t>
            </a:r>
            <a:endParaRPr lang="en-US" altLang="en-US" sz="3600" dirty="0">
              <a:solidFill>
                <a:schemeClr val="tx1">
                  <a:lumMod val="75000"/>
                  <a:lumOff val="25000"/>
                </a:schemeClr>
              </a:solidFill>
              <a:effectLst>
                <a:outerShdw blurRad="38100" dist="38100" dir="2700000" algn="tl">
                  <a:srgbClr val="000000"/>
                </a:outerShdw>
              </a:effectLst>
            </a:endParaRPr>
          </a:p>
          <a:p>
            <a:pPr marL="91440" indent="-91440" eaLnBrk="1" fontAlgn="auto" hangingPunct="1">
              <a:defRPr/>
            </a:pPr>
            <a:endParaRPr lang="en-US" altLang="en-US" sz="3600" dirty="0">
              <a:solidFill>
                <a:schemeClr val="tx1">
                  <a:lumMod val="75000"/>
                  <a:lumOff val="25000"/>
                </a:schemeClr>
              </a:solidFill>
              <a:effectLst>
                <a:outerShdw blurRad="38100" dist="38100" dir="2700000" algn="tl">
                  <a:srgbClr val="000000"/>
                </a:outerShdw>
              </a:effectLst>
            </a:endParaRPr>
          </a:p>
        </p:txBody>
      </p:sp>
      <p:sp>
        <p:nvSpPr>
          <p:cNvPr id="8" name="Slide Number Placeholder 5"/>
          <p:cNvSpPr>
            <a:spLocks noGrp="1"/>
          </p:cNvSpPr>
          <p:nvPr>
            <p:ph type="sldNum" sz="quarter" idx="12"/>
          </p:nvPr>
        </p:nvSpPr>
        <p:spPr/>
        <p:txBody>
          <a:bodyPr/>
          <a:lstStyle/>
          <a:p>
            <a:pPr>
              <a:defRPr/>
            </a:pPr>
            <a:fld id="{C02A9EC8-47A7-4C7F-B518-BC1E4CCFD9EC}" type="slidenum">
              <a:rPr lang="en-US" altLang="en-US"/>
              <a:pPr>
                <a:defRPr/>
              </a:pPr>
              <a:t>26</a:t>
            </a:fld>
            <a:endParaRPr lang="en-US" altLang="en-US"/>
          </a:p>
        </p:txBody>
      </p:sp>
      <p:pic>
        <p:nvPicPr>
          <p:cNvPr id="18432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3038" y="2843213"/>
            <a:ext cx="1803400" cy="2057400"/>
          </a:xfrm>
          <a:prstGeom prst="rect">
            <a:avLst/>
          </a:prstGeom>
          <a:noFill/>
          <a:ln w="12700">
            <a:solidFill>
              <a:schemeClr val="tx1"/>
            </a:solidFill>
            <a:miter lim="800000"/>
            <a:headEnd/>
            <a:tailEnd/>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Lst>
        </p:spPr>
      </p:pic>
      <p:pic>
        <p:nvPicPr>
          <p:cNvPr id="18432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810000"/>
            <a:ext cx="2743200" cy="1905000"/>
          </a:xfrm>
          <a:prstGeom prst="rect">
            <a:avLst/>
          </a:prstGeom>
          <a:solidFill>
            <a:srgbClr val="FCFEB9"/>
          </a:solidFill>
          <a:ln w="12700">
            <a:solidFill>
              <a:schemeClr val="tx1"/>
            </a:solidFill>
            <a:miter lim="800000"/>
            <a:headEnd/>
            <a:tailEnd/>
          </a:ln>
          <a:effectLst>
            <a:outerShdw dist="107763" dir="2700000" algn="ctr" rotWithShape="0">
              <a:schemeClr val="bg2"/>
            </a:outerShdw>
          </a:effectLst>
        </p:spPr>
      </p:pic>
      <p:sp>
        <p:nvSpPr>
          <p:cNvPr id="184327" name="Text Box 7"/>
          <p:cNvSpPr txBox="1">
            <a:spLocks noChangeArrowheads="1"/>
          </p:cNvSpPr>
          <p:nvPr/>
        </p:nvSpPr>
        <p:spPr bwMode="auto">
          <a:xfrm>
            <a:off x="5562600" y="5014913"/>
            <a:ext cx="3429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2800" dirty="0">
                <a:solidFill>
                  <a:schemeClr val="tx1">
                    <a:lumMod val="85000"/>
                    <a:lumOff val="15000"/>
                  </a:schemeClr>
                </a:solidFill>
              </a:rPr>
              <a:t>Named as boron-10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4325"/>
                                        </p:tgtEl>
                                        <p:attrNameLst>
                                          <p:attrName>style.visibility</p:attrName>
                                        </p:attrNameLst>
                                      </p:cBhvr>
                                      <p:to>
                                        <p:strVal val="visible"/>
                                      </p:to>
                                    </p:set>
                                    <p:animEffect transition="in" filter="dissolve">
                                      <p:cBhvr>
                                        <p:cTn id="7" dur="500"/>
                                        <p:tgtEl>
                                          <p:spTgt spid="184325"/>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84324"/>
                                        </p:tgtEl>
                                        <p:attrNameLst>
                                          <p:attrName>style.visibility</p:attrName>
                                        </p:attrNameLst>
                                      </p:cBhvr>
                                      <p:to>
                                        <p:strVal val="visible"/>
                                      </p:to>
                                    </p:set>
                                    <p:animEffect transition="in" filter="dissolve">
                                      <p:cBhvr>
                                        <p:cTn id="11" dur="500"/>
                                        <p:tgtEl>
                                          <p:spTgt spid="18432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84327"/>
                                        </p:tgtEl>
                                        <p:attrNameLst>
                                          <p:attrName>style.visibility</p:attrName>
                                        </p:attrNameLst>
                                      </p:cBhvr>
                                      <p:to>
                                        <p:strVal val="visible"/>
                                      </p:to>
                                    </p:set>
                                    <p:animEffect transition="in" filter="dissolve">
                                      <p:cBhvr>
                                        <p:cTn id="16" dur="500"/>
                                        <p:tgtEl>
                                          <p:spTgt spid="184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04813" y="712788"/>
            <a:ext cx="7162800" cy="83185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rgbClr val="000000">
                      <a:alpha val="50000"/>
                    </a:srgbClr>
                  </a:outerShdw>
                </a:effectLst>
              </a14:hiddenEffects>
            </a:ext>
          </a:extLst>
        </p:spPr>
        <p:txBody>
          <a:bodyPr lIns="90487" tIns="44450" rIns="90487" bIns="44450"/>
          <a:lstStyle/>
          <a:p>
            <a:pPr eaLnBrk="1" fontAlgn="auto" hangingPunct="1">
              <a:spcAft>
                <a:spcPts val="0"/>
              </a:spcAft>
              <a:defRPr/>
            </a:pPr>
            <a:r>
              <a:rPr lang="en-US" altLang="en-US" sz="5400" u="sng" dirty="0">
                <a:solidFill>
                  <a:srgbClr val="EF9100"/>
                </a:solidFill>
                <a:latin typeface="Comic Sans MS" panose="030F0702030302020204" pitchFamily="66" charset="0"/>
              </a:rPr>
              <a:t>Atomic Number, Z</a:t>
            </a:r>
            <a:endParaRPr lang="en-US" altLang="en-US" sz="5400" u="sng" dirty="0">
              <a:solidFill>
                <a:srgbClr val="EF9100"/>
              </a:solidFill>
            </a:endParaRPr>
          </a:p>
        </p:txBody>
      </p:sp>
      <p:sp>
        <p:nvSpPr>
          <p:cNvPr id="14339" name="Rectangle 3"/>
          <p:cNvSpPr>
            <a:spLocks noGrp="1" noChangeArrowheads="1"/>
          </p:cNvSpPr>
          <p:nvPr>
            <p:ph idx="1"/>
          </p:nvPr>
        </p:nvSpPr>
        <p:spPr>
          <a:xfrm>
            <a:off x="381000" y="1828800"/>
            <a:ext cx="8229600" cy="2057400"/>
          </a:xfrm>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rtlCol="0">
            <a:normAutofit/>
          </a:bodyPr>
          <a:lstStyle/>
          <a:p>
            <a:pPr marL="91440" indent="-91440" eaLnBrk="1" fontAlgn="auto" hangingPunct="1">
              <a:buFontTx/>
              <a:buNone/>
              <a:defRPr/>
            </a:pPr>
            <a:r>
              <a:rPr lang="en-US" altLang="en-US" sz="3600" dirty="0">
                <a:solidFill>
                  <a:schemeClr val="tx1">
                    <a:lumMod val="75000"/>
                    <a:lumOff val="25000"/>
                  </a:schemeClr>
                </a:solidFill>
              </a:rPr>
              <a:t>Atomic number, </a:t>
            </a:r>
            <a:r>
              <a:rPr lang="en-US" altLang="en-US" sz="3600" b="1" dirty="0">
                <a:solidFill>
                  <a:srgbClr val="FF0000"/>
                </a:solidFill>
              </a:rPr>
              <a:t>Z</a:t>
            </a:r>
            <a:r>
              <a:rPr lang="en-US" altLang="en-US" sz="3600" dirty="0">
                <a:solidFill>
                  <a:srgbClr val="FF0000"/>
                </a:solidFill>
              </a:rPr>
              <a:t> </a:t>
            </a:r>
            <a:r>
              <a:rPr lang="en-US" altLang="en-US" sz="3600" dirty="0">
                <a:solidFill>
                  <a:schemeClr val="tx1">
                    <a:lumMod val="75000"/>
                    <a:lumOff val="25000"/>
                  </a:schemeClr>
                </a:solidFill>
              </a:rPr>
              <a:t>=</a:t>
            </a:r>
            <a:r>
              <a:rPr lang="en-US" altLang="en-US" sz="3600" dirty="0">
                <a:solidFill>
                  <a:schemeClr val="tx1">
                    <a:lumMod val="75000"/>
                    <a:lumOff val="25000"/>
                  </a:schemeClr>
                </a:solidFill>
                <a:effectLst>
                  <a:outerShdw blurRad="38100" dist="38100" dir="2700000" algn="tl">
                    <a:srgbClr val="000000"/>
                  </a:outerShdw>
                </a:effectLst>
              </a:rPr>
              <a:t> </a:t>
            </a:r>
          </a:p>
          <a:p>
            <a:pPr marL="91440" indent="-91440" eaLnBrk="1" fontAlgn="auto" hangingPunct="1">
              <a:buFontTx/>
              <a:buNone/>
              <a:defRPr/>
            </a:pPr>
            <a:r>
              <a:rPr lang="en-US" altLang="en-US" sz="3600" dirty="0">
                <a:solidFill>
                  <a:schemeClr val="accent6">
                    <a:lumMod val="75000"/>
                  </a:schemeClr>
                </a:solidFill>
              </a:rPr>
              <a:t>		the number of protons in the nucleus. 	</a:t>
            </a:r>
            <a:r>
              <a:rPr lang="en-US" altLang="en-US" sz="3600" dirty="0">
                <a:solidFill>
                  <a:schemeClr val="tx1">
                    <a:lumMod val="75000"/>
                    <a:lumOff val="25000"/>
                  </a:schemeClr>
                </a:solidFill>
                <a:effectLst>
                  <a:outerShdw blurRad="38100" dist="38100" dir="2700000" algn="tl">
                    <a:srgbClr val="000000"/>
                  </a:outerShdw>
                </a:effectLst>
              </a:rPr>
              <a:t>(same for every atom of that element)</a:t>
            </a:r>
            <a:endParaRPr lang="en-US" altLang="en-US" sz="3600" dirty="0">
              <a:solidFill>
                <a:srgbClr val="EF9100"/>
              </a:solidFill>
              <a:effectLst>
                <a:outerShdw blurRad="38100" dist="38100" dir="2700000" algn="tl">
                  <a:srgbClr val="000000"/>
                </a:outerShdw>
              </a:effectLst>
            </a:endParaRPr>
          </a:p>
        </p:txBody>
      </p:sp>
      <p:sp>
        <p:nvSpPr>
          <p:cNvPr id="18" name="Slide Number Placeholder 5"/>
          <p:cNvSpPr>
            <a:spLocks noGrp="1"/>
          </p:cNvSpPr>
          <p:nvPr>
            <p:ph type="sldNum" sz="quarter" idx="12"/>
          </p:nvPr>
        </p:nvSpPr>
        <p:spPr/>
        <p:txBody>
          <a:bodyPr/>
          <a:lstStyle/>
          <a:p>
            <a:pPr>
              <a:defRPr/>
            </a:pPr>
            <a:fld id="{E00A4A61-2A43-44A0-8662-A054479508D6}" type="slidenum">
              <a:rPr lang="en-US" altLang="en-US"/>
              <a:pPr>
                <a:defRPr/>
              </a:pPr>
              <a:t>27</a:t>
            </a:fld>
            <a:endParaRPr lang="en-US" altLang="en-US"/>
          </a:p>
        </p:txBody>
      </p:sp>
      <p:sp>
        <p:nvSpPr>
          <p:cNvPr id="39941" name="Rectangle 5"/>
          <p:cNvSpPr>
            <a:spLocks noChangeArrowheads="1"/>
          </p:cNvSpPr>
          <p:nvPr/>
        </p:nvSpPr>
        <p:spPr bwMode="auto">
          <a:xfrm>
            <a:off x="1676400" y="3973513"/>
            <a:ext cx="1447800" cy="1600200"/>
          </a:xfrm>
          <a:prstGeom prst="rect">
            <a:avLst/>
          </a:prstGeom>
          <a:solidFill>
            <a:srgbClr val="FF7C8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2" name="Text Box 6"/>
          <p:cNvSpPr txBox="1">
            <a:spLocks noChangeArrowheads="1"/>
          </p:cNvSpPr>
          <p:nvPr/>
        </p:nvSpPr>
        <p:spPr bwMode="auto">
          <a:xfrm>
            <a:off x="2057400" y="3911600"/>
            <a:ext cx="581025"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800" b="1">
                <a:effectLst>
                  <a:outerShdw blurRad="38100" dist="38100" dir="2700000" algn="tl">
                    <a:srgbClr val="000000"/>
                  </a:outerShdw>
                </a:effectLst>
              </a:rPr>
              <a:t>13</a:t>
            </a:r>
          </a:p>
        </p:txBody>
      </p:sp>
      <p:sp>
        <p:nvSpPr>
          <p:cNvPr id="14343" name="Text Box 7"/>
          <p:cNvSpPr txBox="1">
            <a:spLocks noChangeArrowheads="1"/>
          </p:cNvSpPr>
          <p:nvPr/>
        </p:nvSpPr>
        <p:spPr bwMode="auto">
          <a:xfrm>
            <a:off x="2127250" y="4445000"/>
            <a:ext cx="53975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800" b="1">
                <a:effectLst>
                  <a:outerShdw blurRad="38100" dist="38100" dir="2700000" algn="tl">
                    <a:srgbClr val="000000"/>
                  </a:outerShdw>
                </a:effectLst>
              </a:rPr>
              <a:t>Al</a:t>
            </a:r>
          </a:p>
        </p:txBody>
      </p:sp>
      <p:sp>
        <p:nvSpPr>
          <p:cNvPr id="14344" name="Text Box 8"/>
          <p:cNvSpPr txBox="1">
            <a:spLocks noChangeArrowheads="1"/>
          </p:cNvSpPr>
          <p:nvPr/>
        </p:nvSpPr>
        <p:spPr bwMode="auto">
          <a:xfrm>
            <a:off x="1752600" y="5054600"/>
            <a:ext cx="1274763"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800" b="1">
                <a:effectLst>
                  <a:outerShdw blurRad="38100" dist="38100" dir="2700000" algn="tl">
                    <a:srgbClr val="000000"/>
                  </a:outerShdw>
                </a:effectLst>
              </a:rPr>
              <a:t>26.981</a:t>
            </a:r>
          </a:p>
        </p:txBody>
      </p:sp>
      <p:grpSp>
        <p:nvGrpSpPr>
          <p:cNvPr id="39945" name="Group 9"/>
          <p:cNvGrpSpPr>
            <a:grpSpLocks/>
          </p:cNvGrpSpPr>
          <p:nvPr/>
        </p:nvGrpSpPr>
        <p:grpSpPr bwMode="auto">
          <a:xfrm>
            <a:off x="2895600" y="3886200"/>
            <a:ext cx="3844925" cy="519113"/>
            <a:chOff x="1824" y="2681"/>
            <a:chExt cx="2422" cy="327"/>
          </a:xfrm>
        </p:grpSpPr>
        <p:sp>
          <p:nvSpPr>
            <p:cNvPr id="39952" name="Line 10"/>
            <p:cNvSpPr>
              <a:spLocks noChangeShapeType="1"/>
            </p:cNvSpPr>
            <p:nvPr/>
          </p:nvSpPr>
          <p:spPr bwMode="auto">
            <a:xfrm flipH="1">
              <a:off x="1824" y="2880"/>
              <a:ext cx="62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7" name="Text Box 11"/>
            <p:cNvSpPr txBox="1">
              <a:spLocks noChangeArrowheads="1"/>
            </p:cNvSpPr>
            <p:nvPr/>
          </p:nvSpPr>
          <p:spPr bwMode="auto">
            <a:xfrm>
              <a:off x="2486" y="2681"/>
              <a:ext cx="1760"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800" b="1">
                  <a:effectLst>
                    <a:outerShdw blurRad="38100" dist="38100" dir="2700000" algn="tl">
                      <a:srgbClr val="000000"/>
                    </a:outerShdw>
                  </a:effectLst>
                </a:rPr>
                <a:t>Atomic number</a:t>
              </a:r>
            </a:p>
          </p:txBody>
        </p:sp>
      </p:grpSp>
      <p:grpSp>
        <p:nvGrpSpPr>
          <p:cNvPr id="39946" name="Group 12"/>
          <p:cNvGrpSpPr>
            <a:grpSpLocks/>
          </p:cNvGrpSpPr>
          <p:nvPr/>
        </p:nvGrpSpPr>
        <p:grpSpPr bwMode="auto">
          <a:xfrm>
            <a:off x="2667000" y="4430713"/>
            <a:ext cx="3352800" cy="519112"/>
            <a:chOff x="1680" y="3024"/>
            <a:chExt cx="2112" cy="327"/>
          </a:xfrm>
        </p:grpSpPr>
        <p:sp>
          <p:nvSpPr>
            <p:cNvPr id="39950" name="Line 13"/>
            <p:cNvSpPr>
              <a:spLocks noChangeShapeType="1"/>
            </p:cNvSpPr>
            <p:nvPr/>
          </p:nvSpPr>
          <p:spPr bwMode="auto">
            <a:xfrm flipH="1">
              <a:off x="1680" y="3216"/>
              <a:ext cx="57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0" name="Text Box 14"/>
            <p:cNvSpPr txBox="1">
              <a:spLocks noChangeArrowheads="1"/>
            </p:cNvSpPr>
            <p:nvPr/>
          </p:nvSpPr>
          <p:spPr bwMode="auto">
            <a:xfrm>
              <a:off x="2256" y="3024"/>
              <a:ext cx="1536"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800" b="1">
                  <a:effectLst>
                    <a:outerShdw blurRad="38100" dist="38100" dir="2700000" algn="tl">
                      <a:srgbClr val="000000"/>
                    </a:outerShdw>
                  </a:effectLst>
                </a:rPr>
                <a:t>Atom symbol</a:t>
              </a:r>
            </a:p>
          </p:txBody>
        </p:sp>
      </p:grpSp>
      <p:grpSp>
        <p:nvGrpSpPr>
          <p:cNvPr id="39947" name="Group 15"/>
          <p:cNvGrpSpPr>
            <a:grpSpLocks/>
          </p:cNvGrpSpPr>
          <p:nvPr/>
        </p:nvGrpSpPr>
        <p:grpSpPr bwMode="auto">
          <a:xfrm>
            <a:off x="2971800" y="5054600"/>
            <a:ext cx="5045075" cy="519113"/>
            <a:chOff x="1872" y="3417"/>
            <a:chExt cx="3178" cy="327"/>
          </a:xfrm>
        </p:grpSpPr>
        <p:sp>
          <p:nvSpPr>
            <p:cNvPr id="39948" name="Line 16"/>
            <p:cNvSpPr>
              <a:spLocks noChangeShapeType="1"/>
            </p:cNvSpPr>
            <p:nvPr/>
          </p:nvSpPr>
          <p:spPr bwMode="auto">
            <a:xfrm flipH="1">
              <a:off x="1872" y="3600"/>
              <a:ext cx="57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3" name="Text Box 17"/>
            <p:cNvSpPr txBox="1">
              <a:spLocks noChangeArrowheads="1"/>
            </p:cNvSpPr>
            <p:nvPr/>
          </p:nvSpPr>
          <p:spPr bwMode="auto">
            <a:xfrm>
              <a:off x="2480" y="3417"/>
              <a:ext cx="2570"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800" b="1">
                  <a:effectLst>
                    <a:outerShdw blurRad="38100" dist="38100" dir="2700000" algn="tl">
                      <a:srgbClr val="000000"/>
                    </a:outerShdw>
                  </a:effectLst>
                </a:rPr>
                <a:t>Atomic mass or weight</a:t>
              </a:r>
            </a:p>
          </p:txBody>
        </p:sp>
      </p:gr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0" y="671513"/>
            <a:ext cx="4552950" cy="422275"/>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rgbClr val="000000">
                      <a:alpha val="50000"/>
                    </a:srgbClr>
                  </a:outerShdw>
                </a:effectLst>
              </a14:hiddenEffects>
            </a:ext>
          </a:extLst>
        </p:spPr>
        <p:txBody>
          <a:bodyPr lIns="90487" tIns="44450" rIns="90487" bIns="44450">
            <a:normAutofit fontScale="90000"/>
          </a:bodyPr>
          <a:lstStyle/>
          <a:p>
            <a:pPr eaLnBrk="1" fontAlgn="auto" hangingPunct="1">
              <a:spcAft>
                <a:spcPts val="0"/>
              </a:spcAft>
              <a:defRPr/>
            </a:pPr>
            <a:r>
              <a:rPr lang="en-US" altLang="en-US" sz="5400" dirty="0">
                <a:solidFill>
                  <a:schemeClr val="hlink"/>
                </a:solidFill>
                <a:effectLst>
                  <a:outerShdw blurRad="38100" dist="38100" dir="2700000" algn="tl">
                    <a:srgbClr val="000000"/>
                  </a:outerShdw>
                </a:effectLst>
                <a:latin typeface="Comic Sans MS" panose="030F0702030302020204" pitchFamily="66" charset="0"/>
              </a:rPr>
              <a:t>Isotopes</a:t>
            </a:r>
            <a:endParaRPr lang="en-US" altLang="en-US" sz="6000" dirty="0">
              <a:solidFill>
                <a:schemeClr val="hlink"/>
              </a:solidFill>
              <a:effectLst>
                <a:outerShdw blurRad="38100" dist="38100" dir="2700000" algn="tl">
                  <a:srgbClr val="000000"/>
                </a:outerShdw>
              </a:effectLst>
            </a:endParaRPr>
          </a:p>
        </p:txBody>
      </p:sp>
      <p:sp>
        <p:nvSpPr>
          <p:cNvPr id="18435" name="Rectangle 3"/>
          <p:cNvSpPr>
            <a:spLocks noGrp="1" noChangeArrowheads="1"/>
          </p:cNvSpPr>
          <p:nvPr>
            <p:ph idx="1"/>
          </p:nvPr>
        </p:nvSpPr>
        <p:spPr>
          <a:xfrm>
            <a:off x="381000" y="1377950"/>
            <a:ext cx="8305800" cy="3230563"/>
          </a:xfrm>
          <a:solidFill>
            <a:schemeClr val="bg1"/>
          </a:solidFill>
        </p:spPr>
        <p:txBody>
          <a:bodyPr lIns="90487" tIns="44450" rIns="90487" bIns="44450" rtlCol="0">
            <a:normAutofit/>
          </a:bodyPr>
          <a:lstStyle/>
          <a:p>
            <a:pPr marL="91440" indent="-91440" eaLnBrk="1" fontAlgn="auto" hangingPunct="1">
              <a:spcAft>
                <a:spcPts val="1800"/>
              </a:spcAft>
              <a:defRPr/>
            </a:pPr>
            <a:r>
              <a:rPr lang="en-US" altLang="en-US" sz="4000" b="1" dirty="0">
                <a:solidFill>
                  <a:schemeClr val="tx1">
                    <a:lumMod val="75000"/>
                    <a:lumOff val="25000"/>
                  </a:schemeClr>
                </a:solidFill>
              </a:rPr>
              <a:t>Atoms of the same element (</a:t>
            </a:r>
            <a:r>
              <a:rPr lang="en-US" altLang="en-US" sz="4000" b="1" dirty="0">
                <a:solidFill>
                  <a:srgbClr val="E6970A"/>
                </a:solidFill>
              </a:rPr>
              <a:t>same Z</a:t>
            </a:r>
            <a:r>
              <a:rPr lang="en-US" altLang="en-US" sz="4000" b="1" dirty="0">
                <a:solidFill>
                  <a:schemeClr val="tx1">
                    <a:lumMod val="75000"/>
                    <a:lumOff val="25000"/>
                  </a:schemeClr>
                </a:solidFill>
              </a:rPr>
              <a:t>) with different mass numbers (</a:t>
            </a:r>
            <a:r>
              <a:rPr lang="en-US" altLang="en-US" sz="4000" b="1" dirty="0">
                <a:solidFill>
                  <a:srgbClr val="E6970A"/>
                </a:solidFill>
              </a:rPr>
              <a:t>A</a:t>
            </a:r>
            <a:r>
              <a:rPr lang="en-US" altLang="en-US" sz="4000" b="1" dirty="0">
                <a:solidFill>
                  <a:schemeClr val="tx1">
                    <a:lumMod val="75000"/>
                    <a:lumOff val="25000"/>
                  </a:schemeClr>
                </a:solidFill>
              </a:rPr>
              <a:t>).</a:t>
            </a:r>
            <a:endParaRPr lang="en-US" altLang="en-US" sz="4000" dirty="0">
              <a:solidFill>
                <a:schemeClr val="tx1">
                  <a:lumMod val="75000"/>
                  <a:lumOff val="25000"/>
                </a:schemeClr>
              </a:solidFill>
            </a:endParaRPr>
          </a:p>
          <a:p>
            <a:pPr marL="91440" indent="-91440" eaLnBrk="1" fontAlgn="auto" hangingPunct="1">
              <a:defRPr/>
            </a:pPr>
            <a:r>
              <a:rPr lang="en-US" altLang="en-US" sz="4000" dirty="0">
                <a:solidFill>
                  <a:schemeClr val="tx1">
                    <a:lumMod val="75000"/>
                    <a:lumOff val="25000"/>
                  </a:schemeClr>
                </a:solidFill>
              </a:rPr>
              <a:t>Boron-10 has 5 p and 5 n: </a:t>
            </a:r>
            <a:r>
              <a:rPr lang="en-US" altLang="en-US" sz="4000" baseline="30000" dirty="0">
                <a:solidFill>
                  <a:schemeClr val="tx1">
                    <a:lumMod val="75000"/>
                    <a:lumOff val="25000"/>
                  </a:schemeClr>
                </a:solidFill>
              </a:rPr>
              <a:t>10</a:t>
            </a:r>
            <a:r>
              <a:rPr lang="en-US" altLang="en-US" sz="4000" baseline="-25000" dirty="0">
                <a:solidFill>
                  <a:schemeClr val="tx1">
                    <a:lumMod val="75000"/>
                    <a:lumOff val="25000"/>
                  </a:schemeClr>
                </a:solidFill>
              </a:rPr>
              <a:t>5</a:t>
            </a:r>
            <a:r>
              <a:rPr lang="en-US" altLang="en-US" sz="4000" dirty="0">
                <a:solidFill>
                  <a:schemeClr val="tx1">
                    <a:lumMod val="75000"/>
                    <a:lumOff val="25000"/>
                  </a:schemeClr>
                </a:solidFill>
              </a:rPr>
              <a:t>B	</a:t>
            </a:r>
          </a:p>
          <a:p>
            <a:pPr marL="91440" indent="-91440" eaLnBrk="1" fontAlgn="auto" hangingPunct="1">
              <a:defRPr/>
            </a:pPr>
            <a:r>
              <a:rPr lang="en-US" altLang="en-US" sz="4000" dirty="0">
                <a:solidFill>
                  <a:schemeClr val="tx1">
                    <a:lumMod val="75000"/>
                    <a:lumOff val="25000"/>
                  </a:schemeClr>
                </a:solidFill>
              </a:rPr>
              <a:t>Boron-11 has 5 p and 6 n: </a:t>
            </a:r>
            <a:r>
              <a:rPr lang="en-US" altLang="en-US" sz="4000" baseline="30000" dirty="0">
                <a:solidFill>
                  <a:schemeClr val="tx1">
                    <a:lumMod val="75000"/>
                    <a:lumOff val="25000"/>
                  </a:schemeClr>
                </a:solidFill>
              </a:rPr>
              <a:t>11</a:t>
            </a:r>
            <a:r>
              <a:rPr lang="en-US" altLang="en-US" sz="4000" baseline="-25000" dirty="0">
                <a:solidFill>
                  <a:schemeClr val="tx1">
                    <a:lumMod val="75000"/>
                    <a:lumOff val="25000"/>
                  </a:schemeClr>
                </a:solidFill>
              </a:rPr>
              <a:t>5</a:t>
            </a:r>
            <a:r>
              <a:rPr lang="en-US" altLang="en-US" sz="4000" dirty="0">
                <a:solidFill>
                  <a:schemeClr val="tx1">
                    <a:lumMod val="75000"/>
                    <a:lumOff val="25000"/>
                  </a:schemeClr>
                </a:solidFill>
              </a:rPr>
              <a:t>B </a:t>
            </a:r>
          </a:p>
        </p:txBody>
      </p:sp>
      <p:sp>
        <p:nvSpPr>
          <p:cNvPr id="9" name="Slide Number Placeholder 5"/>
          <p:cNvSpPr>
            <a:spLocks noGrp="1"/>
          </p:cNvSpPr>
          <p:nvPr>
            <p:ph type="sldNum" sz="quarter" idx="12"/>
          </p:nvPr>
        </p:nvSpPr>
        <p:spPr/>
        <p:txBody>
          <a:bodyPr/>
          <a:lstStyle/>
          <a:p>
            <a:pPr>
              <a:defRPr/>
            </a:pPr>
            <a:fld id="{D9F17BDD-E871-45A2-A0CF-48CFF4D176C9}" type="slidenum">
              <a:rPr lang="en-US" altLang="en-US"/>
              <a:pPr>
                <a:defRPr/>
              </a:pPr>
              <a:t>28</a:t>
            </a:fld>
            <a:endParaRPr lang="en-US" altLang="en-US"/>
          </a:p>
        </p:txBody>
      </p:sp>
      <p:grpSp>
        <p:nvGrpSpPr>
          <p:cNvPr id="18436" name="Group 4"/>
          <p:cNvGrpSpPr>
            <a:grpSpLocks/>
          </p:cNvGrpSpPr>
          <p:nvPr/>
        </p:nvGrpSpPr>
        <p:grpSpPr bwMode="auto">
          <a:xfrm>
            <a:off x="1981200" y="4800600"/>
            <a:ext cx="4889500" cy="1778000"/>
            <a:chOff x="1236" y="2644"/>
            <a:chExt cx="3080" cy="1120"/>
          </a:xfrm>
        </p:grpSpPr>
        <p:pic>
          <p:nvPicPr>
            <p:cNvPr id="40966"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 y="2644"/>
              <a:ext cx="3080" cy="112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sp>
          <p:nvSpPr>
            <p:cNvPr id="40967" name="Rectangle 6"/>
            <p:cNvSpPr>
              <a:spLocks noChangeArrowheads="1"/>
            </p:cNvSpPr>
            <p:nvPr/>
          </p:nvSpPr>
          <p:spPr bwMode="auto">
            <a:xfrm>
              <a:off x="2291" y="3318"/>
              <a:ext cx="446" cy="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baseline="30000"/>
                <a:t>10</a:t>
              </a:r>
              <a:r>
                <a:rPr lang="en-US" altLang="en-US" sz="2800" b="1"/>
                <a:t>B</a:t>
              </a:r>
            </a:p>
          </p:txBody>
        </p:sp>
        <p:sp>
          <p:nvSpPr>
            <p:cNvPr id="40968" name="Rectangle 7"/>
            <p:cNvSpPr>
              <a:spLocks noChangeArrowheads="1"/>
            </p:cNvSpPr>
            <p:nvPr/>
          </p:nvSpPr>
          <p:spPr bwMode="auto">
            <a:xfrm>
              <a:off x="2963" y="2694"/>
              <a:ext cx="446" cy="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baseline="30000"/>
                <a:t>11</a:t>
              </a:r>
              <a:r>
                <a:rPr lang="en-US" altLang="en-US" sz="2800" b="1"/>
                <a:t>B</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dissolve">
                                      <p:cBhvr>
                                        <p:cTn id="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38200" y="287338"/>
            <a:ext cx="7162800" cy="762000"/>
          </a:xfrm>
        </p:spPr>
        <p:txBody>
          <a:bodyPr/>
          <a:lstStyle/>
          <a:p>
            <a:pPr algn="ctr" eaLnBrk="1" fontAlgn="auto" hangingPunct="1">
              <a:spcAft>
                <a:spcPts val="0"/>
              </a:spcAft>
              <a:defRPr/>
            </a:pPr>
            <a:r>
              <a:rPr lang="en-US" altLang="en-US" u="sng" dirty="0">
                <a:solidFill>
                  <a:schemeClr val="hlink"/>
                </a:solidFill>
                <a:effectLst>
                  <a:outerShdw blurRad="38100" dist="38100" dir="2700000" algn="tl">
                    <a:srgbClr val="000000"/>
                  </a:outerShdw>
                </a:effectLst>
                <a:latin typeface="Comic Sans MS" panose="030F0702030302020204" pitchFamily="66" charset="0"/>
              </a:rPr>
              <a:t>Hydrogen Isotopes</a:t>
            </a:r>
            <a:endParaRPr lang="en-US" altLang="en-US" u="sng" dirty="0">
              <a:solidFill>
                <a:schemeClr val="tx1">
                  <a:lumMod val="75000"/>
                  <a:lumOff val="25000"/>
                </a:schemeClr>
              </a:solidFill>
            </a:endParaRPr>
          </a:p>
        </p:txBody>
      </p:sp>
      <p:sp>
        <p:nvSpPr>
          <p:cNvPr id="12" name="Slide Number Placeholder 4"/>
          <p:cNvSpPr>
            <a:spLocks noGrp="1"/>
          </p:cNvSpPr>
          <p:nvPr>
            <p:ph type="sldNum" sz="quarter" idx="12"/>
          </p:nvPr>
        </p:nvSpPr>
        <p:spPr/>
        <p:txBody>
          <a:bodyPr/>
          <a:lstStyle/>
          <a:p>
            <a:pPr>
              <a:defRPr/>
            </a:pPr>
            <a:fld id="{396F58AE-B467-4FCB-BF46-D204B09088DA}" type="slidenum">
              <a:rPr lang="en-US" altLang="en-US"/>
              <a:pPr>
                <a:defRPr/>
              </a:pPr>
              <a:t>29</a:t>
            </a:fld>
            <a:endParaRPr lang="en-US" altLang="en-US"/>
          </a:p>
        </p:txBody>
      </p:sp>
      <p:sp>
        <p:nvSpPr>
          <p:cNvPr id="41988" name="Text Box 3"/>
          <p:cNvSpPr txBox="1">
            <a:spLocks noChangeArrowheads="1"/>
          </p:cNvSpPr>
          <p:nvPr/>
        </p:nvSpPr>
        <p:spPr bwMode="auto">
          <a:xfrm>
            <a:off x="228600" y="1162050"/>
            <a:ext cx="5191125" cy="5857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a:t>Hydrogen has 3 isotopes:</a:t>
            </a:r>
          </a:p>
        </p:txBody>
      </p:sp>
      <p:pic>
        <p:nvPicPr>
          <p:cNvPr id="4198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6100" y="1981200"/>
            <a:ext cx="3136900" cy="3441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1" name="Text Box 5"/>
          <p:cNvSpPr txBox="1">
            <a:spLocks noChangeArrowheads="1"/>
          </p:cNvSpPr>
          <p:nvPr/>
        </p:nvSpPr>
        <p:spPr bwMode="auto">
          <a:xfrm>
            <a:off x="515938" y="2057400"/>
            <a:ext cx="931862"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baseline="30000"/>
              <a:t>1</a:t>
            </a:r>
            <a:r>
              <a:rPr lang="en-US" altLang="en-US" sz="4000" b="1" baseline="-25000"/>
              <a:t>1</a:t>
            </a:r>
            <a:r>
              <a:rPr lang="en-US" altLang="en-US" sz="4000" b="1"/>
              <a:t>H</a:t>
            </a:r>
          </a:p>
        </p:txBody>
      </p:sp>
      <p:sp>
        <p:nvSpPr>
          <p:cNvPr id="19462" name="Text Box 6"/>
          <p:cNvSpPr txBox="1">
            <a:spLocks noChangeArrowheads="1"/>
          </p:cNvSpPr>
          <p:nvPr/>
        </p:nvSpPr>
        <p:spPr bwMode="auto">
          <a:xfrm>
            <a:off x="592138" y="3429000"/>
            <a:ext cx="931862"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baseline="30000"/>
              <a:t>2</a:t>
            </a:r>
            <a:r>
              <a:rPr lang="en-US" altLang="en-US" sz="4000" b="1" baseline="-25000"/>
              <a:t>1</a:t>
            </a:r>
            <a:r>
              <a:rPr lang="en-US" altLang="en-US" sz="4000" b="1"/>
              <a:t>H</a:t>
            </a:r>
          </a:p>
        </p:txBody>
      </p:sp>
      <p:sp>
        <p:nvSpPr>
          <p:cNvPr id="19463" name="Text Box 7"/>
          <p:cNvSpPr txBox="1">
            <a:spLocks noChangeArrowheads="1"/>
          </p:cNvSpPr>
          <p:nvPr/>
        </p:nvSpPr>
        <p:spPr bwMode="auto">
          <a:xfrm>
            <a:off x="515938" y="4724400"/>
            <a:ext cx="931862"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baseline="30000"/>
              <a:t>3</a:t>
            </a:r>
            <a:r>
              <a:rPr lang="en-US" altLang="en-US" sz="4000" b="1" baseline="-25000"/>
              <a:t>1</a:t>
            </a:r>
            <a:r>
              <a:rPr lang="en-US" altLang="en-US" sz="4000" b="1"/>
              <a:t>H</a:t>
            </a:r>
          </a:p>
        </p:txBody>
      </p:sp>
      <p:sp>
        <p:nvSpPr>
          <p:cNvPr id="19465" name="Rectangle 9"/>
          <p:cNvSpPr>
            <a:spLocks noChangeArrowheads="1"/>
          </p:cNvSpPr>
          <p:nvPr/>
        </p:nvSpPr>
        <p:spPr bwMode="auto">
          <a:xfrm>
            <a:off x="1752600" y="4572000"/>
            <a:ext cx="3733800" cy="1884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accent2"/>
              </a:buClr>
              <a:defRPr/>
            </a:pPr>
            <a:r>
              <a:rPr lang="en-US" altLang="en-US" sz="3200" dirty="0"/>
              <a:t>1 proton and 2 neutrons, </a:t>
            </a:r>
            <a:r>
              <a:rPr lang="en-US" altLang="en-US" sz="3200" b="1" dirty="0">
                <a:solidFill>
                  <a:schemeClr val="accent4">
                    <a:lumMod val="75000"/>
                  </a:schemeClr>
                </a:solidFill>
              </a:rPr>
              <a:t>tritium</a:t>
            </a:r>
          </a:p>
          <a:p>
            <a:pPr eaLnBrk="1" hangingPunct="1">
              <a:spcBef>
                <a:spcPct val="20000"/>
              </a:spcBef>
              <a:buClr>
                <a:schemeClr val="accent2"/>
              </a:buClr>
              <a:defRPr/>
            </a:pPr>
            <a:r>
              <a:rPr lang="en-US" altLang="en-US" sz="3200" dirty="0">
                <a:solidFill>
                  <a:srgbClr val="FF0000"/>
                </a:solidFill>
              </a:rPr>
              <a:t>***radioactive</a:t>
            </a:r>
          </a:p>
        </p:txBody>
      </p:sp>
      <p:sp>
        <p:nvSpPr>
          <p:cNvPr id="19466" name="Rectangle 10"/>
          <p:cNvSpPr>
            <a:spLocks noChangeArrowheads="1"/>
          </p:cNvSpPr>
          <p:nvPr/>
        </p:nvSpPr>
        <p:spPr bwMode="auto">
          <a:xfrm>
            <a:off x="1752600" y="3200400"/>
            <a:ext cx="3810000" cy="1371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accent2"/>
              </a:buClr>
              <a:defRPr/>
            </a:pPr>
            <a:r>
              <a:rPr lang="en-US" altLang="en-US" sz="3200" dirty="0"/>
              <a:t>1 proton and 1 neutron, </a:t>
            </a:r>
            <a:r>
              <a:rPr lang="en-US" altLang="en-US" sz="3200" b="1" dirty="0">
                <a:solidFill>
                  <a:schemeClr val="accent4">
                    <a:lumMod val="75000"/>
                  </a:schemeClr>
                </a:solidFill>
              </a:rPr>
              <a:t>deuterium</a:t>
            </a:r>
          </a:p>
        </p:txBody>
      </p:sp>
      <p:sp>
        <p:nvSpPr>
          <p:cNvPr id="19467" name="Rectangle 11"/>
          <p:cNvSpPr>
            <a:spLocks noChangeArrowheads="1"/>
          </p:cNvSpPr>
          <p:nvPr/>
        </p:nvSpPr>
        <p:spPr bwMode="auto">
          <a:xfrm>
            <a:off x="1752600" y="1828800"/>
            <a:ext cx="3733800" cy="1371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accent2"/>
              </a:buClr>
              <a:defRPr/>
            </a:pPr>
            <a:r>
              <a:rPr lang="en-US" altLang="en-US" sz="3200" dirty="0"/>
              <a:t>1 proton and 0 neutrons, </a:t>
            </a:r>
            <a:r>
              <a:rPr lang="en-US" altLang="en-US" sz="3200" b="1" dirty="0" err="1">
                <a:solidFill>
                  <a:schemeClr val="accent4">
                    <a:lumMod val="75000"/>
                  </a:schemeClr>
                </a:solidFill>
              </a:rPr>
              <a:t>protium</a:t>
            </a:r>
            <a:endParaRPr lang="en-US" altLang="en-US" sz="3200" b="1" dirty="0">
              <a:solidFill>
                <a:schemeClr val="accent4">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60748" presetClass="entr" presetSubtype="47752272" fill="hold" grpId="0" nodeType="clickEffect">
                                  <p:stCondLst>
                                    <p:cond delay="0"/>
                                  </p:stCondLst>
                                  <p:childTnLst>
                                    <p:set>
                                      <p:cBhvr>
                                        <p:cTn id="6" dur="1" fill="hold">
                                          <p:stCondLst>
                                            <p:cond delay="499"/>
                                          </p:stCondLst>
                                        </p:cTn>
                                        <p:tgtEl>
                                          <p:spTgt spid="194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47753080" fill="hold" grpId="0" nodeType="clickEffect">
                                  <p:stCondLst>
                                    <p:cond delay="0"/>
                                  </p:stCondLst>
                                  <p:childTnLst>
                                    <p:set>
                                      <p:cBhvr>
                                        <p:cTn id="10" dur="1" fill="hold">
                                          <p:stCondLst>
                                            <p:cond delay="499"/>
                                          </p:stCondLst>
                                        </p:cTn>
                                        <p:tgtEl>
                                          <p:spTgt spid="194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entr" presetSubtype="47754544" fill="hold" grpId="0" nodeType="clickEffect">
                                  <p:stCondLst>
                                    <p:cond delay="0"/>
                                  </p:stCondLst>
                                  <p:childTnLst>
                                    <p:set>
                                      <p:cBhvr>
                                        <p:cTn id="14" dur="1" fill="hold">
                                          <p:stCondLst>
                                            <p:cond delay="499"/>
                                          </p:stCondLst>
                                        </p:cTn>
                                        <p:tgtEl>
                                          <p:spTgt spid="1946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entr" presetSubtype="47757600" fill="hold" grpId="0" nodeType="clickEffect">
                                  <p:stCondLst>
                                    <p:cond delay="0"/>
                                  </p:stCondLst>
                                  <p:childTnLst>
                                    <p:set>
                                      <p:cBhvr>
                                        <p:cTn id="18" dur="1" fill="hold">
                                          <p:stCondLst>
                                            <p:cond delay="499"/>
                                          </p:stCondLst>
                                        </p:cTn>
                                        <p:tgtEl>
                                          <p:spTgt spid="1946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entr" presetSubtype="47757216" fill="hold" grpId="0" nodeType="clickEffect">
                                  <p:stCondLst>
                                    <p:cond delay="0"/>
                                  </p:stCondLst>
                                  <p:childTnLst>
                                    <p:set>
                                      <p:cBhvr>
                                        <p:cTn id="22" dur="1" fill="hold">
                                          <p:stCondLst>
                                            <p:cond delay="499"/>
                                          </p:stCondLst>
                                        </p:cTn>
                                        <p:tgtEl>
                                          <p:spTgt spid="1946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entr" presetSubtype="47756120" fill="hold" grpId="0" nodeType="clickEffect">
                                  <p:stCondLst>
                                    <p:cond delay="0"/>
                                  </p:stCondLst>
                                  <p:childTnLst>
                                    <p:set>
                                      <p:cBhvr>
                                        <p:cTn id="26" dur="1" fill="hold">
                                          <p:stCondLst>
                                            <p:cond delay="499"/>
                                          </p:stCondLst>
                                        </p:cTn>
                                        <p:tgtEl>
                                          <p:spTgt spid="19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utoUpdateAnimBg="0"/>
      <p:bldP spid="19462" grpId="0" autoUpdateAnimBg="0"/>
      <p:bldP spid="19463" grpId="0" autoUpdateAnimBg="0"/>
      <p:bldP spid="19465" grpId="0" autoUpdateAnimBg="0"/>
      <p:bldP spid="19466" grpId="0" autoUpdateAnimBg="0"/>
      <p:bldP spid="1946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fontAlgn="auto" hangingPunct="1">
              <a:spcAft>
                <a:spcPts val="0"/>
              </a:spcAft>
              <a:defRPr/>
            </a:pPr>
            <a:r>
              <a:rPr lang="en-US" altLang="en-US" sz="3600" dirty="0">
                <a:solidFill>
                  <a:schemeClr val="hlink"/>
                </a:solidFill>
                <a:effectLst>
                  <a:outerShdw blurRad="38100" dist="38100" dir="2700000" algn="tl">
                    <a:srgbClr val="000000"/>
                  </a:outerShdw>
                </a:effectLst>
                <a:latin typeface="Comic Sans MS" panose="030F0702030302020204" pitchFamily="66" charset="0"/>
              </a:rPr>
              <a:t>Laws of Chemical Composition</a:t>
            </a:r>
          </a:p>
        </p:txBody>
      </p:sp>
      <p:sp>
        <p:nvSpPr>
          <p:cNvPr id="58371" name="Rectangle 3"/>
          <p:cNvSpPr>
            <a:spLocks noGrp="1" noChangeArrowheads="1"/>
          </p:cNvSpPr>
          <p:nvPr>
            <p:ph idx="1"/>
          </p:nvPr>
        </p:nvSpPr>
        <p:spPr>
          <a:xfrm>
            <a:off x="152400" y="1801813"/>
            <a:ext cx="8915400" cy="4678362"/>
          </a:xfrm>
        </p:spPr>
        <p:txBody>
          <a:bodyPr rtlCol="0">
            <a:normAutofit/>
          </a:bodyPr>
          <a:lstStyle/>
          <a:p>
            <a:pPr marL="609600" indent="-609600" eaLnBrk="1" fontAlgn="auto" hangingPunct="1">
              <a:spcAft>
                <a:spcPts val="0"/>
              </a:spcAft>
              <a:buFontTx/>
              <a:buNone/>
              <a:defRPr/>
            </a:pPr>
            <a:r>
              <a:rPr lang="en-US" altLang="en-US" sz="2900" dirty="0">
                <a:solidFill>
                  <a:schemeClr val="tx1">
                    <a:lumMod val="75000"/>
                    <a:lumOff val="25000"/>
                  </a:schemeClr>
                </a:solidFill>
              </a:rPr>
              <a:t>(1790) Antoine Lavoisier, The Father of Modern Chemistry</a:t>
            </a:r>
          </a:p>
          <a:p>
            <a:pPr marL="0" indent="0" eaLnBrk="1" fontAlgn="auto" hangingPunct="1">
              <a:buFont typeface="Calibri" panose="020F0502020204030204" pitchFamily="34" charset="0"/>
              <a:buNone/>
              <a:defRPr/>
            </a:pPr>
            <a:endParaRPr lang="en-US" altLang="en-US" sz="3200" b="1" dirty="0">
              <a:solidFill>
                <a:schemeClr val="tx1">
                  <a:lumMod val="75000"/>
                  <a:lumOff val="25000"/>
                </a:schemeClr>
              </a:solidFill>
            </a:endParaRPr>
          </a:p>
          <a:p>
            <a:pPr marL="0" indent="0" eaLnBrk="1" fontAlgn="auto" hangingPunct="1">
              <a:buFont typeface="Calibri" panose="020F0502020204030204" pitchFamily="34" charset="0"/>
              <a:buNone/>
              <a:defRPr/>
            </a:pPr>
            <a:r>
              <a:rPr lang="en-US" altLang="en-US" sz="3200" b="1" u="sng" dirty="0">
                <a:solidFill>
                  <a:schemeClr val="tx1">
                    <a:lumMod val="75000"/>
                    <a:lumOff val="25000"/>
                  </a:schemeClr>
                </a:solidFill>
              </a:rPr>
              <a:t>Law of Conservation of Matter</a:t>
            </a:r>
          </a:p>
          <a:p>
            <a:pPr marL="609600" indent="-609600" eaLnBrk="1" fontAlgn="auto" hangingPunct="1">
              <a:defRPr/>
            </a:pPr>
            <a:r>
              <a:rPr lang="en-US" altLang="en-US" sz="3200" dirty="0">
                <a:solidFill>
                  <a:srgbClr val="FF3399"/>
                </a:solidFill>
              </a:rPr>
              <a:t>Total mass </a:t>
            </a:r>
            <a:r>
              <a:rPr lang="en-US" altLang="en-US" sz="3200" dirty="0">
                <a:solidFill>
                  <a:schemeClr val="tx1">
                    <a:lumMod val="75000"/>
                    <a:lumOff val="25000"/>
                  </a:schemeClr>
                </a:solidFill>
              </a:rPr>
              <a:t>remains </a:t>
            </a:r>
            <a:r>
              <a:rPr lang="en-US" altLang="en-US" sz="3200" dirty="0">
                <a:solidFill>
                  <a:srgbClr val="FF3399"/>
                </a:solidFill>
              </a:rPr>
              <a:t>constant</a:t>
            </a:r>
            <a:r>
              <a:rPr lang="en-US" altLang="en-US" sz="3200" dirty="0">
                <a:solidFill>
                  <a:schemeClr val="tx1">
                    <a:lumMod val="75000"/>
                    <a:lumOff val="25000"/>
                  </a:schemeClr>
                </a:solidFill>
              </a:rPr>
              <a:t> during a  chemical reaction; or</a:t>
            </a:r>
          </a:p>
          <a:p>
            <a:pPr marL="0" indent="0" algn="ctr" eaLnBrk="1" fontAlgn="auto" hangingPunct="1">
              <a:buFont typeface="Calibri" panose="020F0502020204030204" pitchFamily="34" charset="0"/>
              <a:buNone/>
              <a:defRPr/>
            </a:pPr>
            <a:r>
              <a:rPr lang="en-US" altLang="en-US" sz="3200" dirty="0">
                <a:solidFill>
                  <a:schemeClr val="tx1">
                    <a:lumMod val="75000"/>
                    <a:lumOff val="25000"/>
                  </a:schemeClr>
                </a:solidFill>
              </a:rPr>
              <a:t>Total mass of  </a:t>
            </a:r>
            <a:r>
              <a:rPr lang="en-US" altLang="en-US" sz="3200" b="1" dirty="0">
                <a:solidFill>
                  <a:schemeClr val="accent4"/>
                </a:solidFill>
              </a:rPr>
              <a:t>reactants</a:t>
            </a:r>
            <a:r>
              <a:rPr lang="en-US" altLang="en-US" sz="3200" dirty="0">
                <a:solidFill>
                  <a:srgbClr val="FFFF66"/>
                </a:solidFill>
              </a:rPr>
              <a:t> </a:t>
            </a:r>
            <a:r>
              <a:rPr lang="en-US" altLang="en-US" sz="3200" dirty="0">
                <a:solidFill>
                  <a:schemeClr val="tx1">
                    <a:lumMod val="75000"/>
                    <a:lumOff val="25000"/>
                  </a:schemeClr>
                </a:solidFill>
              </a:rPr>
              <a:t>= total mass of </a:t>
            </a:r>
            <a:r>
              <a:rPr lang="en-US" altLang="en-US" sz="3200" b="1" dirty="0">
                <a:solidFill>
                  <a:schemeClr val="accent4"/>
                </a:solidFill>
              </a:rPr>
              <a:t>products</a:t>
            </a:r>
            <a:r>
              <a:rPr lang="en-US" altLang="en-US" sz="3200" dirty="0">
                <a:solidFill>
                  <a:schemeClr val="tx1">
                    <a:lumMod val="75000"/>
                    <a:lumOff val="25000"/>
                  </a:schemeClr>
                </a:solidFill>
              </a:rPr>
              <a:t>.</a:t>
            </a:r>
          </a:p>
        </p:txBody>
      </p:sp>
      <p:sp>
        <p:nvSpPr>
          <p:cNvPr id="4" name="Slide Number Placeholder 5"/>
          <p:cNvSpPr>
            <a:spLocks noGrp="1"/>
          </p:cNvSpPr>
          <p:nvPr>
            <p:ph type="sldNum" sz="quarter" idx="12"/>
          </p:nvPr>
        </p:nvSpPr>
        <p:spPr/>
        <p:txBody>
          <a:bodyPr/>
          <a:lstStyle/>
          <a:p>
            <a:pPr>
              <a:defRPr/>
            </a:pPr>
            <a:fld id="{3A35C679-8968-40F2-A041-2D3F294596B3}" type="slidenum">
              <a:rPr lang="en-US" altLang="en-US"/>
              <a:pPr>
                <a:defRPr/>
              </a:pPr>
              <a:t>3</a:t>
            </a:fld>
            <a:endParaRPr lang="en-US" altLang="en-US"/>
          </a:p>
        </p:txBody>
      </p:sp>
      <p:sp>
        <p:nvSpPr>
          <p:cNvPr id="2" name="Rounded Rectangle 1"/>
          <p:cNvSpPr/>
          <p:nvPr/>
        </p:nvSpPr>
        <p:spPr>
          <a:xfrm>
            <a:off x="381000" y="4572000"/>
            <a:ext cx="84582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800600" y="533400"/>
            <a:ext cx="4092575" cy="1173163"/>
          </a:xfrm>
        </p:spPr>
        <p:txBody>
          <a:bodyPr>
            <a:normAutofit fontScale="90000"/>
          </a:bodyPr>
          <a:lstStyle/>
          <a:p>
            <a:pPr eaLnBrk="1" fontAlgn="auto" hangingPunct="1">
              <a:spcAft>
                <a:spcPts val="0"/>
              </a:spcAft>
              <a:defRPr/>
            </a:pPr>
            <a:r>
              <a:rPr lang="en-US" altLang="en-US">
                <a:solidFill>
                  <a:srgbClr val="CF0E30"/>
                </a:solidFill>
                <a:effectLst>
                  <a:outerShdw blurRad="38100" dist="38100" dir="2700000" algn="tl">
                    <a:srgbClr val="000000"/>
                  </a:outerShdw>
                </a:effectLst>
                <a:latin typeface="Comic Sans MS" panose="030F0702030302020204" pitchFamily="66" charset="0"/>
              </a:rPr>
              <a:t>Isotopes &amp; Their Uses</a:t>
            </a:r>
            <a:endParaRPr lang="en-US" altLang="en-US">
              <a:solidFill>
                <a:schemeClr val="tx1">
                  <a:lumMod val="75000"/>
                  <a:lumOff val="25000"/>
                </a:schemeClr>
              </a:solidFill>
            </a:endParaRPr>
          </a:p>
        </p:txBody>
      </p:sp>
      <p:sp>
        <p:nvSpPr>
          <p:cNvPr id="5" name="Slide Number Placeholder 5"/>
          <p:cNvSpPr>
            <a:spLocks noGrp="1"/>
          </p:cNvSpPr>
          <p:nvPr>
            <p:ph type="sldNum" sz="quarter" idx="12"/>
          </p:nvPr>
        </p:nvSpPr>
        <p:spPr/>
        <p:txBody>
          <a:bodyPr/>
          <a:lstStyle/>
          <a:p>
            <a:pPr>
              <a:defRPr/>
            </a:pPr>
            <a:fld id="{A4826442-8BB6-43B3-901A-6933C6BD323D}" type="slidenum">
              <a:rPr lang="en-US" altLang="en-US"/>
              <a:pPr>
                <a:defRPr/>
              </a:pPr>
              <a:t>30</a:t>
            </a:fld>
            <a:endParaRPr lang="en-US" altLang="en-US"/>
          </a:p>
        </p:txBody>
      </p:sp>
      <p:sp>
        <p:nvSpPr>
          <p:cNvPr id="43012" name="Text Box 3"/>
          <p:cNvSpPr txBox="1">
            <a:spLocks noChangeArrowheads="1"/>
          </p:cNvSpPr>
          <p:nvPr/>
        </p:nvSpPr>
        <p:spPr bwMode="auto">
          <a:xfrm>
            <a:off x="4876800" y="2286000"/>
            <a:ext cx="3962400" cy="3627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t>Heart scans with radioactive technetium-99. </a:t>
            </a:r>
          </a:p>
          <a:p>
            <a:endParaRPr lang="en-US" altLang="en-US" sz="2800" b="1"/>
          </a:p>
          <a:p>
            <a:r>
              <a:rPr lang="en-US" altLang="en-US" sz="4400" b="1" baseline="30000"/>
              <a:t>	99</a:t>
            </a:r>
            <a:r>
              <a:rPr lang="en-US" altLang="en-US" sz="4400" b="1" baseline="-25000"/>
              <a:t>43</a:t>
            </a:r>
            <a:r>
              <a:rPr lang="en-US" altLang="en-US" sz="4400" b="1"/>
              <a:t>Tc</a:t>
            </a:r>
          </a:p>
          <a:p>
            <a:endParaRPr lang="en-US" altLang="en-US" sz="4400" b="1"/>
          </a:p>
          <a:p>
            <a:r>
              <a:rPr lang="en-US" altLang="en-US" sz="3200" b="1"/>
              <a:t>Emits gamma rays</a:t>
            </a:r>
            <a:endParaRPr lang="en-US" altLang="en-US" sz="4400">
              <a:latin typeface="Times" panose="02020603050405020304" pitchFamily="18" charset="0"/>
            </a:endParaRPr>
          </a:p>
        </p:txBody>
      </p:sp>
      <p:pic>
        <p:nvPicPr>
          <p:cNvPr id="4301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
            <a:ext cx="39147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228600" y="304800"/>
            <a:ext cx="7543800" cy="746125"/>
          </a:xfrm>
        </p:spPr>
        <p:txBody>
          <a:bodyPr/>
          <a:lstStyle/>
          <a:p>
            <a:pPr eaLnBrk="1" fontAlgn="auto" hangingPunct="1">
              <a:spcAft>
                <a:spcPts val="0"/>
              </a:spcAft>
              <a:defRPr/>
            </a:pPr>
            <a:r>
              <a:rPr lang="en-US" altLang="zh-TW" sz="4400" b="1" u="sng" dirty="0">
                <a:solidFill>
                  <a:schemeClr val="accent5">
                    <a:lumMod val="75000"/>
                  </a:schemeClr>
                </a:solidFill>
              </a:rPr>
              <a:t>Sample Problem</a:t>
            </a:r>
            <a:endParaRPr lang="en-US" altLang="en-US" sz="4400" b="1" u="sng" dirty="0">
              <a:solidFill>
                <a:schemeClr val="accent5">
                  <a:lumMod val="75000"/>
                </a:schemeClr>
              </a:solidFill>
            </a:endParaRPr>
          </a:p>
        </p:txBody>
      </p:sp>
      <p:sp>
        <p:nvSpPr>
          <p:cNvPr id="44035" name="Rectangle 3"/>
          <p:cNvSpPr>
            <a:spLocks noGrp="1" noChangeArrowheads="1"/>
          </p:cNvSpPr>
          <p:nvPr>
            <p:ph idx="1"/>
          </p:nvPr>
        </p:nvSpPr>
        <p:spPr>
          <a:xfrm>
            <a:off x="304800" y="1219200"/>
            <a:ext cx="8458200" cy="4800600"/>
          </a:xfrm>
          <a:solidFill>
            <a:schemeClr val="bg1"/>
          </a:solidFill>
        </p:spPr>
        <p:txBody>
          <a:bodyPr/>
          <a:lstStyle/>
          <a:p>
            <a:pPr eaLnBrk="1" hangingPunct="1">
              <a:spcAft>
                <a:spcPts val="0"/>
              </a:spcAft>
              <a:defRPr/>
            </a:pPr>
            <a:r>
              <a:rPr lang="en-US" altLang="en-US" sz="2800" b="1" dirty="0"/>
              <a:t>Example 2.1</a:t>
            </a:r>
            <a:endParaRPr lang="en-US" altLang="en-US" sz="2800" dirty="0"/>
          </a:p>
          <a:p>
            <a:pPr eaLnBrk="1" hangingPunct="1">
              <a:spcBef>
                <a:spcPts val="600"/>
              </a:spcBef>
              <a:defRPr/>
            </a:pPr>
            <a:r>
              <a:rPr lang="en-US" altLang="en-US" sz="2800" dirty="0">
                <a:solidFill>
                  <a:schemeClr val="accent5">
                    <a:lumMod val="75000"/>
                  </a:schemeClr>
                </a:solidFill>
              </a:rPr>
              <a:t>Write the atomic symbols for the following species:  </a:t>
            </a:r>
          </a:p>
          <a:p>
            <a:pPr eaLnBrk="1" hangingPunct="1">
              <a:defRPr/>
            </a:pPr>
            <a:r>
              <a:rPr lang="en-US" altLang="en-US" sz="2800" dirty="0"/>
              <a:t>a. the isotope of carbon with a mass of 13  </a:t>
            </a:r>
          </a:p>
          <a:p>
            <a:pPr eaLnBrk="1" hangingPunct="1">
              <a:defRPr/>
            </a:pPr>
            <a:endParaRPr lang="en-US" altLang="en-US" sz="2800" dirty="0"/>
          </a:p>
          <a:p>
            <a:pPr eaLnBrk="1" hangingPunct="1">
              <a:defRPr/>
            </a:pPr>
            <a:endParaRPr lang="en-US" altLang="en-US" sz="2800" dirty="0"/>
          </a:p>
          <a:p>
            <a:pPr eaLnBrk="1" hangingPunct="1">
              <a:defRPr/>
            </a:pPr>
            <a:r>
              <a:rPr lang="en-US" altLang="en-US" sz="2800" dirty="0"/>
              <a:t>b. the nuclear symbol when Z = 92 and the number of neutrons = 146.</a:t>
            </a:r>
          </a:p>
        </p:txBody>
      </p:sp>
      <p:sp>
        <p:nvSpPr>
          <p:cNvPr id="4" name="Slide Number Placeholder 5"/>
          <p:cNvSpPr>
            <a:spLocks noGrp="1"/>
          </p:cNvSpPr>
          <p:nvPr>
            <p:ph type="sldNum" sz="quarter" idx="12"/>
          </p:nvPr>
        </p:nvSpPr>
        <p:spPr/>
        <p:txBody>
          <a:bodyPr/>
          <a:lstStyle/>
          <a:p>
            <a:pPr>
              <a:defRPr/>
            </a:pPr>
            <a:fld id="{B532464D-58E8-42FF-A485-8B4E0B4878AC}" type="slidenum">
              <a:rPr lang="en-US" altLang="en-US"/>
              <a:pPr>
                <a:defRPr/>
              </a:pPr>
              <a:t>31</a:t>
            </a:fld>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fontAlgn="auto" hangingPunct="1">
              <a:spcAft>
                <a:spcPts val="0"/>
              </a:spcAft>
              <a:defRPr/>
            </a:pPr>
            <a:r>
              <a:rPr lang="en-US" altLang="en-US">
                <a:solidFill>
                  <a:schemeClr val="tx1">
                    <a:lumMod val="75000"/>
                    <a:lumOff val="25000"/>
                  </a:schemeClr>
                </a:solidFill>
              </a:rPr>
              <a:t>Solution to Problem</a:t>
            </a:r>
          </a:p>
        </p:txBody>
      </p:sp>
      <p:sp>
        <p:nvSpPr>
          <p:cNvPr id="45059" name="Rectangle 3"/>
          <p:cNvSpPr>
            <a:spLocks noGrp="1" noChangeArrowheads="1"/>
          </p:cNvSpPr>
          <p:nvPr>
            <p:ph idx="1"/>
          </p:nvPr>
        </p:nvSpPr>
        <p:spPr/>
        <p:txBody>
          <a:bodyPr/>
          <a:lstStyle/>
          <a:p>
            <a:pPr eaLnBrk="1" hangingPunct="1">
              <a:buFontTx/>
              <a:buNone/>
            </a:pPr>
            <a:r>
              <a:rPr lang="en-US" altLang="en-US"/>
              <a:t>      </a:t>
            </a:r>
            <a:r>
              <a:rPr lang="en-US" altLang="en-US" sz="3600" baseline="30000"/>
              <a:t>13</a:t>
            </a:r>
            <a:r>
              <a:rPr lang="en-US" altLang="en-US" sz="3600"/>
              <a:t> </a:t>
            </a:r>
            <a:r>
              <a:rPr lang="en-US" altLang="en-US" sz="4000"/>
              <a:t>C</a:t>
            </a:r>
          </a:p>
          <a:p>
            <a:pPr eaLnBrk="1" hangingPunct="1">
              <a:buFontTx/>
              <a:buNone/>
            </a:pPr>
            <a:r>
              <a:rPr lang="en-US" altLang="en-US" sz="3600"/>
              <a:t>        </a:t>
            </a:r>
            <a:r>
              <a:rPr lang="en-US" altLang="en-US" sz="3600" baseline="30000"/>
              <a:t>6</a:t>
            </a:r>
          </a:p>
          <a:p>
            <a:pPr eaLnBrk="1" hangingPunct="1">
              <a:buFontTx/>
              <a:buNone/>
            </a:pPr>
            <a:endParaRPr lang="en-US" altLang="en-US" sz="3600"/>
          </a:p>
          <a:p>
            <a:pPr eaLnBrk="1" hangingPunct="1">
              <a:buFontTx/>
              <a:buNone/>
            </a:pPr>
            <a:r>
              <a:rPr lang="en-US" altLang="en-US" sz="3600"/>
              <a:t>       </a:t>
            </a:r>
            <a:r>
              <a:rPr lang="en-US" altLang="en-US" sz="3600" baseline="30000"/>
              <a:t>238 </a:t>
            </a:r>
            <a:r>
              <a:rPr lang="en-US" altLang="en-US" sz="4000"/>
              <a:t>U</a:t>
            </a:r>
          </a:p>
          <a:p>
            <a:pPr eaLnBrk="1" hangingPunct="1">
              <a:buFontTx/>
              <a:buNone/>
            </a:pPr>
            <a:r>
              <a:rPr lang="en-US" altLang="en-US" sz="3600"/>
              <a:t>        </a:t>
            </a:r>
            <a:r>
              <a:rPr lang="en-US" altLang="en-US" sz="3600" baseline="30000"/>
              <a:t>92</a:t>
            </a:r>
            <a:endParaRPr lang="en-US" altLang="en-US" sz="3600"/>
          </a:p>
        </p:txBody>
      </p:sp>
      <p:sp>
        <p:nvSpPr>
          <p:cNvPr id="4" name="Slide Number Placeholder 5"/>
          <p:cNvSpPr>
            <a:spLocks noGrp="1"/>
          </p:cNvSpPr>
          <p:nvPr>
            <p:ph type="sldNum" sz="quarter" idx="12"/>
          </p:nvPr>
        </p:nvSpPr>
        <p:spPr/>
        <p:txBody>
          <a:bodyPr/>
          <a:lstStyle/>
          <a:p>
            <a:pPr>
              <a:defRPr/>
            </a:pPr>
            <a:fld id="{AA31C21C-1027-4493-B3C7-1E1741955005}" type="slidenum">
              <a:rPr lang="en-US" altLang="en-US"/>
              <a:pPr>
                <a:defRPr/>
              </a:pPr>
              <a:t>32</a:t>
            </a:fld>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57200" y="817563"/>
            <a:ext cx="7543800" cy="746125"/>
          </a:xfrm>
        </p:spPr>
        <p:txBody>
          <a:bodyPr/>
          <a:lstStyle/>
          <a:p>
            <a:pPr eaLnBrk="1" fontAlgn="auto" hangingPunct="1">
              <a:spcAft>
                <a:spcPts val="0"/>
              </a:spcAft>
              <a:defRPr/>
            </a:pPr>
            <a:r>
              <a:rPr lang="en-US" altLang="en-US" sz="4400" b="1" u="sng" dirty="0">
                <a:solidFill>
                  <a:srgbClr val="E6970A"/>
                </a:solidFill>
              </a:rPr>
              <a:t>Ions</a:t>
            </a:r>
            <a:r>
              <a:rPr lang="en-US" altLang="en-US" sz="4400" dirty="0">
                <a:solidFill>
                  <a:srgbClr val="E6970A"/>
                </a:solidFill>
              </a:rPr>
              <a:t>:  particles w/ a charge</a:t>
            </a:r>
          </a:p>
        </p:txBody>
      </p:sp>
      <p:sp>
        <p:nvSpPr>
          <p:cNvPr id="46083" name="Rectangle 3"/>
          <p:cNvSpPr>
            <a:spLocks noGrp="1" noChangeArrowheads="1"/>
          </p:cNvSpPr>
          <p:nvPr>
            <p:ph idx="1"/>
          </p:nvPr>
        </p:nvSpPr>
        <p:spPr>
          <a:xfrm>
            <a:off x="304800" y="1776413"/>
            <a:ext cx="8534400" cy="4419600"/>
          </a:xfrm>
        </p:spPr>
        <p:txBody>
          <a:bodyPr/>
          <a:lstStyle/>
          <a:p>
            <a:pPr marL="0" indent="0" eaLnBrk="1" hangingPunct="1">
              <a:spcAft>
                <a:spcPts val="600"/>
              </a:spcAft>
              <a:buFont typeface="Calibri" panose="020F0502020204030204" pitchFamily="34" charset="0"/>
              <a:buNone/>
              <a:defRPr/>
            </a:pPr>
            <a:r>
              <a:rPr lang="en-US" altLang="en-US" sz="2800" dirty="0"/>
              <a:t>Atoms </a:t>
            </a:r>
            <a:r>
              <a:rPr lang="en-US" altLang="en-US" sz="2800" b="1" dirty="0">
                <a:solidFill>
                  <a:srgbClr val="7030A0"/>
                </a:solidFill>
              </a:rPr>
              <a:t>GAIN</a:t>
            </a:r>
            <a:r>
              <a:rPr lang="en-US" altLang="en-US" sz="2800" dirty="0">
                <a:solidFill>
                  <a:srgbClr val="7030A0"/>
                </a:solidFill>
              </a:rPr>
              <a:t> </a:t>
            </a:r>
            <a:r>
              <a:rPr lang="en-US" altLang="en-US" sz="2800" dirty="0"/>
              <a:t>electrons to become negative ions, or </a:t>
            </a:r>
            <a:r>
              <a:rPr lang="en-US" altLang="en-US" sz="2800" b="1" dirty="0">
                <a:solidFill>
                  <a:srgbClr val="7030A0"/>
                </a:solidFill>
              </a:rPr>
              <a:t>anions</a:t>
            </a:r>
            <a:r>
              <a:rPr lang="en-US" altLang="en-US" sz="2800" dirty="0"/>
              <a:t>.</a:t>
            </a:r>
          </a:p>
          <a:p>
            <a:pPr marL="0" indent="0" eaLnBrk="1" hangingPunct="1">
              <a:buFont typeface="Calibri" panose="020F0502020204030204" pitchFamily="34" charset="0"/>
              <a:buNone/>
              <a:defRPr/>
            </a:pPr>
            <a:r>
              <a:rPr lang="en-US" altLang="en-US" sz="2800" dirty="0"/>
              <a:t>Atoms </a:t>
            </a:r>
            <a:r>
              <a:rPr lang="en-US" altLang="en-US" sz="2800" b="1" dirty="0">
                <a:solidFill>
                  <a:srgbClr val="00B050"/>
                </a:solidFill>
              </a:rPr>
              <a:t>LOSE</a:t>
            </a:r>
            <a:r>
              <a:rPr lang="en-US" altLang="en-US" sz="2800" dirty="0">
                <a:solidFill>
                  <a:srgbClr val="FFFF66"/>
                </a:solidFill>
              </a:rPr>
              <a:t> </a:t>
            </a:r>
            <a:r>
              <a:rPr lang="en-US" altLang="en-US" sz="2800" dirty="0"/>
              <a:t>electrons to become positive ions, or </a:t>
            </a:r>
            <a:r>
              <a:rPr lang="en-US" altLang="en-US" sz="2800" b="1" dirty="0" err="1">
                <a:solidFill>
                  <a:srgbClr val="00B050"/>
                </a:solidFill>
              </a:rPr>
              <a:t>cations</a:t>
            </a:r>
            <a:r>
              <a:rPr lang="en-US" altLang="en-US" sz="2800" b="1" dirty="0">
                <a:solidFill>
                  <a:srgbClr val="00B050"/>
                </a:solidFill>
              </a:rPr>
              <a:t>.</a:t>
            </a:r>
          </a:p>
          <a:p>
            <a:pPr marL="0" indent="0" eaLnBrk="1" hangingPunct="1">
              <a:buFont typeface="Calibri" panose="020F0502020204030204" pitchFamily="34" charset="0"/>
              <a:buNone/>
              <a:defRPr/>
            </a:pPr>
            <a:endParaRPr lang="en-US" altLang="en-US" sz="2800" dirty="0"/>
          </a:p>
          <a:p>
            <a:pPr marL="0" indent="0" eaLnBrk="1" hangingPunct="1">
              <a:buFont typeface="Calibri" panose="020F0502020204030204" pitchFamily="34" charset="0"/>
              <a:buNone/>
              <a:defRPr/>
            </a:pPr>
            <a:r>
              <a:rPr lang="en-US" altLang="en-US" sz="2800" dirty="0"/>
              <a:t>How are ions represented?</a:t>
            </a:r>
          </a:p>
          <a:p>
            <a:pPr eaLnBrk="1" hangingPunct="1">
              <a:buFontTx/>
              <a:buNone/>
              <a:defRPr/>
            </a:pPr>
            <a:r>
              <a:rPr lang="en-US" altLang="en-US" sz="2800" dirty="0"/>
              <a:t>		Charges are always shown to </a:t>
            </a:r>
            <a:r>
              <a:rPr lang="en-US" altLang="en-US" sz="2800" u="sng" dirty="0">
                <a:solidFill>
                  <a:srgbClr val="003399"/>
                </a:solidFill>
              </a:rPr>
              <a:t>upper right </a:t>
            </a:r>
            <a:r>
              <a:rPr lang="en-US" altLang="en-US" sz="2800" dirty="0">
                <a:solidFill>
                  <a:srgbClr val="003399"/>
                </a:solidFill>
              </a:rPr>
              <a:t>of symbol</a:t>
            </a:r>
            <a:r>
              <a:rPr lang="en-US" altLang="en-US" sz="2800" dirty="0"/>
              <a:t>.</a:t>
            </a:r>
          </a:p>
        </p:txBody>
      </p:sp>
      <p:sp>
        <p:nvSpPr>
          <p:cNvPr id="6" name="Slide Number Placeholder 5"/>
          <p:cNvSpPr>
            <a:spLocks noGrp="1"/>
          </p:cNvSpPr>
          <p:nvPr>
            <p:ph type="sldNum" sz="quarter" idx="12"/>
          </p:nvPr>
        </p:nvSpPr>
        <p:spPr/>
        <p:txBody>
          <a:bodyPr/>
          <a:lstStyle/>
          <a:p>
            <a:pPr>
              <a:defRPr/>
            </a:pPr>
            <a:fld id="{01F6421C-19D4-4D57-A707-05CE6DD796CA}" type="slidenum">
              <a:rPr lang="en-US" altLang="en-US"/>
              <a:pPr>
                <a:defRPr/>
              </a:pPr>
              <a:t>33</a:t>
            </a:fld>
            <a:endParaRPr lang="en-US" altLang="en-US"/>
          </a:p>
        </p:txBody>
      </p:sp>
      <p:sp>
        <p:nvSpPr>
          <p:cNvPr id="46085" name="Rectangle 5"/>
          <p:cNvSpPr>
            <a:spLocks noChangeArrowheads="1"/>
          </p:cNvSpPr>
          <p:nvPr/>
        </p:nvSpPr>
        <p:spPr bwMode="auto">
          <a:xfrm>
            <a:off x="0" y="3019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228600" y="304800"/>
            <a:ext cx="7543800" cy="746125"/>
          </a:xfrm>
        </p:spPr>
        <p:txBody>
          <a:bodyPr/>
          <a:lstStyle/>
          <a:p>
            <a:pPr eaLnBrk="1" fontAlgn="auto" hangingPunct="1">
              <a:spcAft>
                <a:spcPts val="0"/>
              </a:spcAft>
              <a:defRPr/>
            </a:pPr>
            <a:r>
              <a:rPr lang="en-US" altLang="en-US" dirty="0">
                <a:solidFill>
                  <a:schemeClr val="tx1">
                    <a:lumMod val="75000"/>
                    <a:lumOff val="25000"/>
                  </a:schemeClr>
                </a:solidFill>
              </a:rPr>
              <a:t>Sample Problem</a:t>
            </a:r>
          </a:p>
        </p:txBody>
      </p:sp>
      <p:sp>
        <p:nvSpPr>
          <p:cNvPr id="47107" name="Rectangle 3"/>
          <p:cNvSpPr>
            <a:spLocks noGrp="1" noChangeArrowheads="1"/>
          </p:cNvSpPr>
          <p:nvPr>
            <p:ph idx="1"/>
          </p:nvPr>
        </p:nvSpPr>
        <p:spPr>
          <a:xfrm>
            <a:off x="296863" y="1219200"/>
            <a:ext cx="8618537" cy="4022725"/>
          </a:xfrm>
          <a:solidFill>
            <a:schemeClr val="bg1"/>
          </a:solidFill>
        </p:spPr>
        <p:txBody>
          <a:bodyPr/>
          <a:lstStyle/>
          <a:p>
            <a:pPr eaLnBrk="1" hangingPunct="1">
              <a:defRPr/>
            </a:pPr>
            <a:r>
              <a:rPr lang="en-US" altLang="en-US" sz="2800" b="1" dirty="0"/>
              <a:t>Example 2.2  </a:t>
            </a:r>
            <a:r>
              <a:rPr lang="en-US" altLang="en-US" sz="2800" dirty="0"/>
              <a:t>Write the atomic symbols for the following:  </a:t>
            </a:r>
          </a:p>
          <a:p>
            <a:pPr eaLnBrk="1" hangingPunct="1">
              <a:defRPr/>
            </a:pPr>
            <a:r>
              <a:rPr lang="en-US" altLang="en-US" sz="2800" dirty="0">
                <a:solidFill>
                  <a:schemeClr val="accent4">
                    <a:lumMod val="75000"/>
                  </a:schemeClr>
                </a:solidFill>
              </a:rPr>
              <a:t>a.  a species with 16 protons, 16 neutrons and 18 electrons  </a:t>
            </a:r>
          </a:p>
          <a:p>
            <a:pPr eaLnBrk="1" hangingPunct="1">
              <a:defRPr/>
            </a:pPr>
            <a:endParaRPr lang="en-US" altLang="en-US" sz="2800" dirty="0">
              <a:solidFill>
                <a:schemeClr val="accent4">
                  <a:lumMod val="75000"/>
                </a:schemeClr>
              </a:solidFill>
            </a:endParaRPr>
          </a:p>
          <a:p>
            <a:pPr eaLnBrk="1" hangingPunct="1">
              <a:defRPr/>
            </a:pPr>
            <a:endParaRPr lang="en-US" altLang="en-US" sz="2800" dirty="0">
              <a:solidFill>
                <a:schemeClr val="accent4">
                  <a:lumMod val="75000"/>
                </a:schemeClr>
              </a:solidFill>
            </a:endParaRPr>
          </a:p>
          <a:p>
            <a:pPr eaLnBrk="1" hangingPunct="1">
              <a:defRPr/>
            </a:pPr>
            <a:endParaRPr lang="en-US" altLang="en-US" sz="2800" dirty="0">
              <a:solidFill>
                <a:schemeClr val="accent4">
                  <a:lumMod val="75000"/>
                </a:schemeClr>
              </a:solidFill>
            </a:endParaRPr>
          </a:p>
          <a:p>
            <a:pPr eaLnBrk="1" hangingPunct="1">
              <a:defRPr/>
            </a:pPr>
            <a:r>
              <a:rPr lang="en-US" altLang="en-US" sz="2800" dirty="0">
                <a:solidFill>
                  <a:schemeClr val="accent4">
                    <a:lumMod val="75000"/>
                  </a:schemeClr>
                </a:solidFill>
              </a:rPr>
              <a:t>b.  the phosphide ion (P) with an overall charge of -3 </a:t>
            </a:r>
          </a:p>
        </p:txBody>
      </p:sp>
      <p:sp>
        <p:nvSpPr>
          <p:cNvPr id="4" name="Slide Number Placeholder 5"/>
          <p:cNvSpPr>
            <a:spLocks noGrp="1"/>
          </p:cNvSpPr>
          <p:nvPr>
            <p:ph type="sldNum" sz="quarter" idx="12"/>
          </p:nvPr>
        </p:nvSpPr>
        <p:spPr/>
        <p:txBody>
          <a:bodyPr/>
          <a:lstStyle/>
          <a:p>
            <a:pPr>
              <a:defRPr/>
            </a:pPr>
            <a:fld id="{49DEE41A-4AD6-40CE-A69C-FABFF99120ED}" type="slidenum">
              <a:rPr lang="en-US" altLang="en-US"/>
              <a:pPr>
                <a:defRPr/>
              </a:pPr>
              <a:t>34</a:t>
            </a:fld>
            <a:endParaRPr lang="en-US"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fontAlgn="auto" hangingPunct="1">
              <a:spcAft>
                <a:spcPts val="0"/>
              </a:spcAft>
              <a:defRPr/>
            </a:pPr>
            <a:r>
              <a:rPr lang="en-US" altLang="en-US">
                <a:solidFill>
                  <a:schemeClr val="tx1">
                    <a:lumMod val="75000"/>
                    <a:lumOff val="25000"/>
                  </a:schemeClr>
                </a:solidFill>
              </a:rPr>
              <a:t>Solution</a:t>
            </a:r>
          </a:p>
        </p:txBody>
      </p:sp>
      <p:sp>
        <p:nvSpPr>
          <p:cNvPr id="48131" name="Rectangle 3"/>
          <p:cNvSpPr>
            <a:spLocks noGrp="1" noChangeArrowheads="1"/>
          </p:cNvSpPr>
          <p:nvPr>
            <p:ph idx="1"/>
          </p:nvPr>
        </p:nvSpPr>
        <p:spPr/>
        <p:txBody>
          <a:bodyPr/>
          <a:lstStyle/>
          <a:p>
            <a:pPr eaLnBrk="1" hangingPunct="1">
              <a:buFontTx/>
              <a:buNone/>
            </a:pPr>
            <a:r>
              <a:rPr lang="en-US" altLang="en-US" sz="3600" baseline="30000"/>
              <a:t> 32</a:t>
            </a:r>
            <a:r>
              <a:rPr lang="en-US" altLang="en-US" sz="3600"/>
              <a:t> S </a:t>
            </a:r>
            <a:r>
              <a:rPr lang="en-US" altLang="en-US" sz="3600" baseline="30000"/>
              <a:t>2-</a:t>
            </a:r>
            <a:endParaRPr lang="en-US" altLang="en-US" sz="3600"/>
          </a:p>
          <a:p>
            <a:pPr eaLnBrk="1" hangingPunct="1">
              <a:buFontTx/>
              <a:buNone/>
            </a:pPr>
            <a:r>
              <a:rPr lang="en-US" altLang="en-US" sz="3600" baseline="30000"/>
              <a:t> 16</a:t>
            </a:r>
          </a:p>
          <a:p>
            <a:pPr eaLnBrk="1" hangingPunct="1">
              <a:buFontTx/>
              <a:buNone/>
            </a:pPr>
            <a:endParaRPr lang="en-US" altLang="en-US" sz="3600" baseline="30000"/>
          </a:p>
          <a:p>
            <a:pPr eaLnBrk="1" hangingPunct="1">
              <a:buFontTx/>
              <a:buNone/>
            </a:pPr>
            <a:r>
              <a:rPr lang="en-US" altLang="en-US" sz="3600" baseline="30000"/>
              <a:t>31</a:t>
            </a:r>
            <a:r>
              <a:rPr lang="en-US" altLang="en-US" sz="3600"/>
              <a:t> P </a:t>
            </a:r>
            <a:r>
              <a:rPr lang="en-US" altLang="en-US" sz="3600" baseline="30000"/>
              <a:t>3-</a:t>
            </a:r>
            <a:endParaRPr lang="en-US" altLang="en-US" sz="3600"/>
          </a:p>
          <a:p>
            <a:pPr eaLnBrk="1" hangingPunct="1">
              <a:buFontTx/>
              <a:buNone/>
            </a:pPr>
            <a:r>
              <a:rPr lang="en-US" altLang="en-US" sz="3600" baseline="30000"/>
              <a:t>15</a:t>
            </a:r>
            <a:endParaRPr lang="en-US" altLang="en-US" sz="3600"/>
          </a:p>
        </p:txBody>
      </p:sp>
      <p:sp>
        <p:nvSpPr>
          <p:cNvPr id="4" name="Slide Number Placeholder 5"/>
          <p:cNvSpPr>
            <a:spLocks noGrp="1"/>
          </p:cNvSpPr>
          <p:nvPr>
            <p:ph type="sldNum" sz="quarter" idx="12"/>
          </p:nvPr>
        </p:nvSpPr>
        <p:spPr/>
        <p:txBody>
          <a:bodyPr/>
          <a:lstStyle/>
          <a:p>
            <a:pPr>
              <a:defRPr/>
            </a:pPr>
            <a:fld id="{1384F72F-26A1-4F27-A50D-22A45A1EAE9E}" type="slidenum">
              <a:rPr lang="en-US" altLang="en-US"/>
              <a:pPr>
                <a:defRPr/>
              </a:pPr>
              <a:t>35</a:t>
            </a:fld>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eaLnBrk="1" fontAlgn="auto" hangingPunct="1">
              <a:spcAft>
                <a:spcPts val="0"/>
              </a:spcAft>
              <a:defRPr/>
            </a:pPr>
            <a:r>
              <a:rPr lang="en-US" altLang="en-US" dirty="0">
                <a:solidFill>
                  <a:srgbClr val="CC0099"/>
                </a:solidFill>
              </a:rPr>
              <a:t>Atomic Mass</a:t>
            </a:r>
          </a:p>
        </p:txBody>
      </p:sp>
      <p:sp>
        <p:nvSpPr>
          <p:cNvPr id="49155" name="Rectangle 3"/>
          <p:cNvSpPr>
            <a:spLocks noGrp="1" noChangeArrowheads="1"/>
          </p:cNvSpPr>
          <p:nvPr>
            <p:ph idx="1"/>
          </p:nvPr>
        </p:nvSpPr>
        <p:spPr>
          <a:xfrm>
            <a:off x="228600" y="1828800"/>
            <a:ext cx="8763000" cy="4572000"/>
          </a:xfrm>
        </p:spPr>
        <p:txBody>
          <a:bodyPr/>
          <a:lstStyle/>
          <a:p>
            <a:pPr eaLnBrk="1" hangingPunct="1"/>
            <a:r>
              <a:rPr lang="en-US" altLang="en-US" sz="3200" b="1"/>
              <a:t>An atomic mass unit (amu or u) is defined as exactly one-twelfth the mass of a carbon-12 atom</a:t>
            </a:r>
          </a:p>
          <a:p>
            <a:pPr algn="ctr" eaLnBrk="1" hangingPunct="1">
              <a:spcAft>
                <a:spcPts val="3600"/>
              </a:spcAft>
            </a:pPr>
            <a:r>
              <a:rPr lang="en-US" altLang="en-US" sz="3200" b="1"/>
              <a:t>1 u = 1.66054 × 10</a:t>
            </a:r>
            <a:r>
              <a:rPr lang="en-US" altLang="en-US" sz="3200" b="1" baseline="30000"/>
              <a:t>–24</a:t>
            </a:r>
            <a:r>
              <a:rPr lang="en-US" altLang="en-US" sz="3200" b="1"/>
              <a:t> g</a:t>
            </a:r>
          </a:p>
          <a:p>
            <a:pPr eaLnBrk="1" hangingPunct="1"/>
            <a:r>
              <a:rPr lang="en-US" altLang="en-US" sz="3200" b="1"/>
              <a:t>The atomic mass of an element is the </a:t>
            </a:r>
            <a:r>
              <a:rPr lang="en-US" altLang="en-US" sz="3200" b="1">
                <a:solidFill>
                  <a:srgbClr val="CC0099"/>
                </a:solidFill>
              </a:rPr>
              <a:t>relative mass of an atom compared to a standard (carbon-12 atom). It is </a:t>
            </a:r>
            <a:r>
              <a:rPr lang="en-US" altLang="en-US" sz="3200" b="1" u="sng">
                <a:solidFill>
                  <a:srgbClr val="CC0099"/>
                </a:solidFill>
              </a:rPr>
              <a:t>NOT</a:t>
            </a:r>
            <a:r>
              <a:rPr lang="en-US" altLang="en-US" sz="3200" b="1">
                <a:solidFill>
                  <a:srgbClr val="CC0099"/>
                </a:solidFill>
              </a:rPr>
              <a:t> equal to the mass number!</a:t>
            </a:r>
          </a:p>
        </p:txBody>
      </p:sp>
      <p:sp>
        <p:nvSpPr>
          <p:cNvPr id="4" name="Slide Number Placeholder 5"/>
          <p:cNvSpPr>
            <a:spLocks noGrp="1"/>
          </p:cNvSpPr>
          <p:nvPr>
            <p:ph type="sldNum" sz="quarter" idx="12"/>
          </p:nvPr>
        </p:nvSpPr>
        <p:spPr/>
        <p:txBody>
          <a:bodyPr/>
          <a:lstStyle/>
          <a:p>
            <a:pPr>
              <a:defRPr/>
            </a:pPr>
            <a:fld id="{EF68951E-97A9-451A-A72D-B9043D687044}" type="slidenum">
              <a:rPr lang="en-US" altLang="en-US"/>
              <a:pPr>
                <a:defRPr/>
              </a:pPr>
              <a:t>36</a:t>
            </a:fld>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762000" y="457200"/>
            <a:ext cx="7162800" cy="11430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rgbClr val="000000">
                      <a:alpha val="50000"/>
                    </a:srgbClr>
                  </a:outerShdw>
                </a:effectLst>
              </a14:hiddenEffects>
            </a:ext>
          </a:extLst>
        </p:spPr>
        <p:txBody>
          <a:bodyPr lIns="90487" tIns="44450" rIns="90487" bIns="44450">
            <a:normAutofit fontScale="90000"/>
          </a:bodyPr>
          <a:lstStyle/>
          <a:p>
            <a:pPr algn="ctr" eaLnBrk="1" fontAlgn="auto" hangingPunct="1">
              <a:spcAft>
                <a:spcPts val="0"/>
              </a:spcAft>
              <a:defRPr/>
            </a:pPr>
            <a:r>
              <a:rPr lang="en-US" altLang="en-US" dirty="0">
                <a:solidFill>
                  <a:srgbClr val="EF9100"/>
                </a:solidFill>
                <a:effectLst>
                  <a:outerShdw blurRad="38100" dist="38100" dir="2700000" algn="tl">
                    <a:srgbClr val="000000"/>
                  </a:outerShdw>
                </a:effectLst>
                <a:latin typeface="Comic Sans MS" panose="030F0702030302020204" pitchFamily="66" charset="0"/>
              </a:rPr>
              <a:t>Atomic Mass Is Not Equal to Mass Number!!</a:t>
            </a:r>
            <a:endParaRPr lang="en-US" altLang="en-US" dirty="0">
              <a:solidFill>
                <a:srgbClr val="EF9100"/>
              </a:solidFill>
              <a:effectLst>
                <a:outerShdw blurRad="38100" dist="38100" dir="2700000" algn="tl">
                  <a:srgbClr val="000000"/>
                </a:outerShdw>
              </a:effectLst>
            </a:endParaRPr>
          </a:p>
        </p:txBody>
      </p:sp>
      <p:sp>
        <p:nvSpPr>
          <p:cNvPr id="104451" name="Rectangle 3"/>
          <p:cNvSpPr>
            <a:spLocks noGrp="1" noChangeArrowheads="1"/>
          </p:cNvSpPr>
          <p:nvPr>
            <p:ph idx="1"/>
          </p:nvPr>
        </p:nvSpPr>
        <p:spPr>
          <a:xfrm>
            <a:off x="457200" y="1752600"/>
            <a:ext cx="8229600" cy="2057400"/>
          </a:xfrm>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rtlCol="0">
            <a:normAutofit/>
          </a:bodyPr>
          <a:lstStyle/>
          <a:p>
            <a:pPr marL="91440" indent="-91440" eaLnBrk="1" fontAlgn="auto" hangingPunct="1">
              <a:buFontTx/>
              <a:buNone/>
              <a:defRPr/>
            </a:pPr>
            <a:r>
              <a:rPr lang="en-US" altLang="en-US" sz="3200" dirty="0">
                <a:solidFill>
                  <a:schemeClr val="tx1">
                    <a:lumMod val="75000"/>
                    <a:lumOff val="25000"/>
                  </a:schemeClr>
                </a:solidFill>
              </a:rPr>
              <a:t>The atomic mass is a weighted </a:t>
            </a:r>
            <a:r>
              <a:rPr lang="en-US" altLang="en-US" sz="3200" b="1" dirty="0">
                <a:solidFill>
                  <a:srgbClr val="003399"/>
                </a:solidFill>
              </a:rPr>
              <a:t>average</a:t>
            </a:r>
            <a:r>
              <a:rPr lang="en-US" altLang="en-US" sz="3200" dirty="0">
                <a:solidFill>
                  <a:srgbClr val="FFFF66"/>
                </a:solidFill>
              </a:rPr>
              <a:t> </a:t>
            </a:r>
            <a:r>
              <a:rPr lang="en-US" altLang="en-US" sz="3200" dirty="0">
                <a:solidFill>
                  <a:schemeClr val="tx1">
                    <a:lumMod val="75000"/>
                    <a:lumOff val="25000"/>
                  </a:schemeClr>
                </a:solidFill>
              </a:rPr>
              <a:t>of the masses of the naturally occurring </a:t>
            </a:r>
            <a:r>
              <a:rPr lang="en-US" altLang="en-US" sz="3200" b="1" dirty="0">
                <a:solidFill>
                  <a:srgbClr val="003399"/>
                </a:solidFill>
              </a:rPr>
              <a:t>isotopes.</a:t>
            </a:r>
          </a:p>
          <a:p>
            <a:pPr marL="91440" indent="-91440" algn="ctr" eaLnBrk="1" fontAlgn="auto" hangingPunct="1">
              <a:buFontTx/>
              <a:buNone/>
              <a:defRPr/>
            </a:pPr>
            <a:r>
              <a:rPr lang="en-US" altLang="en-US" sz="3200" b="1" dirty="0">
                <a:solidFill>
                  <a:srgbClr val="003399"/>
                </a:solidFill>
              </a:rPr>
              <a:t>(Atomic mass is also called atomic weight)</a:t>
            </a:r>
          </a:p>
          <a:p>
            <a:pPr marL="91440" indent="-91440" eaLnBrk="1" fontAlgn="auto" hangingPunct="1">
              <a:buFontTx/>
              <a:buNone/>
              <a:defRPr/>
            </a:pPr>
            <a:endParaRPr lang="en-US" altLang="en-US" dirty="0">
              <a:solidFill>
                <a:srgbClr val="FFFF66"/>
              </a:solidFill>
              <a:effectLst>
                <a:outerShdw blurRad="38100" dist="38100" dir="2700000" algn="tl">
                  <a:srgbClr val="000000"/>
                </a:outerShdw>
              </a:effectLst>
            </a:endParaRPr>
          </a:p>
          <a:p>
            <a:pPr marL="91440" indent="-91440" eaLnBrk="1" fontAlgn="auto" hangingPunct="1">
              <a:buFontTx/>
              <a:buNone/>
              <a:defRPr/>
            </a:pPr>
            <a:endParaRPr lang="en-US" altLang="en-US" sz="3600" dirty="0">
              <a:solidFill>
                <a:srgbClr val="EF9100"/>
              </a:solidFill>
              <a:effectLst>
                <a:outerShdw blurRad="38100" dist="38100" dir="2700000" algn="tl">
                  <a:srgbClr val="000000"/>
                </a:outerShdw>
              </a:effectLst>
            </a:endParaRPr>
          </a:p>
        </p:txBody>
      </p:sp>
      <p:sp>
        <p:nvSpPr>
          <p:cNvPr id="18" name="Slide Number Placeholder 5"/>
          <p:cNvSpPr>
            <a:spLocks noGrp="1"/>
          </p:cNvSpPr>
          <p:nvPr>
            <p:ph type="sldNum" sz="quarter" idx="12"/>
          </p:nvPr>
        </p:nvSpPr>
        <p:spPr/>
        <p:txBody>
          <a:bodyPr/>
          <a:lstStyle/>
          <a:p>
            <a:pPr>
              <a:defRPr/>
            </a:pPr>
            <a:fld id="{04EE3B2B-5103-4444-A127-6C9845E394CF}" type="slidenum">
              <a:rPr lang="en-US" altLang="en-US"/>
              <a:pPr>
                <a:defRPr/>
              </a:pPr>
              <a:t>37</a:t>
            </a:fld>
            <a:endParaRPr lang="en-US" altLang="en-US"/>
          </a:p>
        </p:txBody>
      </p:sp>
      <p:sp>
        <p:nvSpPr>
          <p:cNvPr id="50181" name="Rectangle 5"/>
          <p:cNvSpPr>
            <a:spLocks noChangeArrowheads="1"/>
          </p:cNvSpPr>
          <p:nvPr/>
        </p:nvSpPr>
        <p:spPr bwMode="auto">
          <a:xfrm>
            <a:off x="1676400" y="3962400"/>
            <a:ext cx="1447800" cy="1600200"/>
          </a:xfrm>
          <a:prstGeom prst="rect">
            <a:avLst/>
          </a:prstGeom>
          <a:solidFill>
            <a:srgbClr val="FF7C8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454" name="Text Box 6"/>
          <p:cNvSpPr txBox="1">
            <a:spLocks noChangeArrowheads="1"/>
          </p:cNvSpPr>
          <p:nvPr/>
        </p:nvSpPr>
        <p:spPr bwMode="auto">
          <a:xfrm>
            <a:off x="2057400" y="3900488"/>
            <a:ext cx="581025"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800" b="1">
                <a:effectLst>
                  <a:outerShdw blurRad="38100" dist="38100" dir="2700000" algn="tl">
                    <a:srgbClr val="000000"/>
                  </a:outerShdw>
                </a:effectLst>
              </a:rPr>
              <a:t>13</a:t>
            </a:r>
          </a:p>
        </p:txBody>
      </p:sp>
      <p:sp>
        <p:nvSpPr>
          <p:cNvPr id="104455" name="Text Box 7"/>
          <p:cNvSpPr txBox="1">
            <a:spLocks noChangeArrowheads="1"/>
          </p:cNvSpPr>
          <p:nvPr/>
        </p:nvSpPr>
        <p:spPr bwMode="auto">
          <a:xfrm>
            <a:off x="2127250" y="4433888"/>
            <a:ext cx="539750"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800" b="1">
                <a:effectLst>
                  <a:outerShdw blurRad="38100" dist="38100" dir="2700000" algn="tl">
                    <a:srgbClr val="000000"/>
                  </a:outerShdw>
                </a:effectLst>
              </a:rPr>
              <a:t>Al</a:t>
            </a:r>
          </a:p>
        </p:txBody>
      </p:sp>
      <p:sp>
        <p:nvSpPr>
          <p:cNvPr id="104456" name="Text Box 8"/>
          <p:cNvSpPr txBox="1">
            <a:spLocks noChangeArrowheads="1"/>
          </p:cNvSpPr>
          <p:nvPr/>
        </p:nvSpPr>
        <p:spPr bwMode="auto">
          <a:xfrm>
            <a:off x="1752600" y="5043488"/>
            <a:ext cx="1274763"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800" b="1">
                <a:effectLst>
                  <a:outerShdw blurRad="38100" dist="38100" dir="2700000" algn="tl">
                    <a:srgbClr val="000000"/>
                  </a:outerShdw>
                </a:effectLst>
              </a:rPr>
              <a:t>26.981</a:t>
            </a:r>
          </a:p>
        </p:txBody>
      </p:sp>
      <p:grpSp>
        <p:nvGrpSpPr>
          <p:cNvPr id="50185" name="Group 9"/>
          <p:cNvGrpSpPr>
            <a:grpSpLocks/>
          </p:cNvGrpSpPr>
          <p:nvPr/>
        </p:nvGrpSpPr>
        <p:grpSpPr bwMode="auto">
          <a:xfrm>
            <a:off x="2895600" y="3875088"/>
            <a:ext cx="3844925" cy="519112"/>
            <a:chOff x="1824" y="2681"/>
            <a:chExt cx="2422" cy="327"/>
          </a:xfrm>
        </p:grpSpPr>
        <p:sp>
          <p:nvSpPr>
            <p:cNvPr id="50192" name="Line 10"/>
            <p:cNvSpPr>
              <a:spLocks noChangeShapeType="1"/>
            </p:cNvSpPr>
            <p:nvPr/>
          </p:nvSpPr>
          <p:spPr bwMode="auto">
            <a:xfrm flipH="1">
              <a:off x="1824" y="2880"/>
              <a:ext cx="62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9" name="Text Box 11"/>
            <p:cNvSpPr txBox="1">
              <a:spLocks noChangeArrowheads="1"/>
            </p:cNvSpPr>
            <p:nvPr/>
          </p:nvSpPr>
          <p:spPr bwMode="auto">
            <a:xfrm>
              <a:off x="2486" y="2681"/>
              <a:ext cx="1760"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800" b="1">
                  <a:effectLst>
                    <a:outerShdw blurRad="38100" dist="38100" dir="2700000" algn="tl">
                      <a:srgbClr val="000000"/>
                    </a:outerShdw>
                  </a:effectLst>
                </a:rPr>
                <a:t>Atomic number</a:t>
              </a:r>
            </a:p>
          </p:txBody>
        </p:sp>
      </p:grpSp>
      <p:grpSp>
        <p:nvGrpSpPr>
          <p:cNvPr id="50186" name="Group 12"/>
          <p:cNvGrpSpPr>
            <a:grpSpLocks/>
          </p:cNvGrpSpPr>
          <p:nvPr/>
        </p:nvGrpSpPr>
        <p:grpSpPr bwMode="auto">
          <a:xfrm>
            <a:off x="2667000" y="4419600"/>
            <a:ext cx="3352800" cy="519113"/>
            <a:chOff x="1680" y="3024"/>
            <a:chExt cx="2112" cy="327"/>
          </a:xfrm>
        </p:grpSpPr>
        <p:sp>
          <p:nvSpPr>
            <p:cNvPr id="50190" name="Line 13"/>
            <p:cNvSpPr>
              <a:spLocks noChangeShapeType="1"/>
            </p:cNvSpPr>
            <p:nvPr/>
          </p:nvSpPr>
          <p:spPr bwMode="auto">
            <a:xfrm flipH="1">
              <a:off x="1680" y="3216"/>
              <a:ext cx="57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62" name="Text Box 14"/>
            <p:cNvSpPr txBox="1">
              <a:spLocks noChangeArrowheads="1"/>
            </p:cNvSpPr>
            <p:nvPr/>
          </p:nvSpPr>
          <p:spPr bwMode="auto">
            <a:xfrm>
              <a:off x="2256" y="3024"/>
              <a:ext cx="1536"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800" b="1">
                  <a:effectLst>
                    <a:outerShdw blurRad="38100" dist="38100" dir="2700000" algn="tl">
                      <a:srgbClr val="000000"/>
                    </a:outerShdw>
                  </a:effectLst>
                </a:rPr>
                <a:t>Atom symbol</a:t>
              </a:r>
            </a:p>
          </p:txBody>
        </p:sp>
      </p:grpSp>
      <p:grpSp>
        <p:nvGrpSpPr>
          <p:cNvPr id="50187" name="Group 15"/>
          <p:cNvGrpSpPr>
            <a:grpSpLocks/>
          </p:cNvGrpSpPr>
          <p:nvPr/>
        </p:nvGrpSpPr>
        <p:grpSpPr bwMode="auto">
          <a:xfrm>
            <a:off x="2971800" y="5043488"/>
            <a:ext cx="5045075" cy="519112"/>
            <a:chOff x="1872" y="3417"/>
            <a:chExt cx="3178" cy="327"/>
          </a:xfrm>
        </p:grpSpPr>
        <p:sp>
          <p:nvSpPr>
            <p:cNvPr id="50188" name="Line 16"/>
            <p:cNvSpPr>
              <a:spLocks noChangeShapeType="1"/>
            </p:cNvSpPr>
            <p:nvPr/>
          </p:nvSpPr>
          <p:spPr bwMode="auto">
            <a:xfrm flipH="1">
              <a:off x="1872" y="3600"/>
              <a:ext cx="57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65" name="Text Box 17"/>
            <p:cNvSpPr txBox="1">
              <a:spLocks noChangeArrowheads="1"/>
            </p:cNvSpPr>
            <p:nvPr/>
          </p:nvSpPr>
          <p:spPr bwMode="auto">
            <a:xfrm>
              <a:off x="2480" y="3417"/>
              <a:ext cx="2570"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800" b="1">
                  <a:effectLst>
                    <a:outerShdw blurRad="38100" dist="38100" dir="2700000" algn="tl">
                      <a:srgbClr val="000000"/>
                    </a:outerShdw>
                  </a:effectLst>
                </a:rPr>
                <a:t>Atomic mass or weight</a:t>
              </a:r>
            </a:p>
          </p:txBody>
        </p:sp>
      </p:gr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pPr eaLnBrk="1" fontAlgn="auto" hangingPunct="1">
              <a:spcAft>
                <a:spcPts val="0"/>
              </a:spcAft>
              <a:defRPr/>
            </a:pPr>
            <a:r>
              <a:rPr lang="en-US" altLang="en-US" b="1" dirty="0">
                <a:solidFill>
                  <a:srgbClr val="003399"/>
                </a:solidFill>
              </a:rPr>
              <a:t>Atomic Mass</a:t>
            </a:r>
          </a:p>
        </p:txBody>
      </p:sp>
      <p:sp>
        <p:nvSpPr>
          <p:cNvPr id="51203" name="Rectangle 3"/>
          <p:cNvSpPr>
            <a:spLocks noGrp="1" noChangeArrowheads="1"/>
          </p:cNvSpPr>
          <p:nvPr>
            <p:ph idx="1"/>
          </p:nvPr>
        </p:nvSpPr>
        <p:spPr>
          <a:xfrm>
            <a:off x="457200" y="1846263"/>
            <a:ext cx="8305800" cy="4022725"/>
          </a:xfrm>
        </p:spPr>
        <p:txBody>
          <a:bodyPr/>
          <a:lstStyle/>
          <a:p>
            <a:pPr marL="0" indent="0" eaLnBrk="1" hangingPunct="1">
              <a:buFont typeface="Calibri" panose="020F0502020204030204" pitchFamily="34" charset="0"/>
              <a:buNone/>
            </a:pPr>
            <a:r>
              <a:rPr lang="en-US" altLang="en-US" sz="3600"/>
              <a:t>The weighted average is the addition of the contributions from each isotope.</a:t>
            </a:r>
          </a:p>
          <a:p>
            <a:pPr marL="0" indent="0" eaLnBrk="1" hangingPunct="1">
              <a:buFont typeface="Calibri" panose="020F0502020204030204" pitchFamily="34" charset="0"/>
              <a:buNone/>
            </a:pPr>
            <a:endParaRPr lang="en-US" altLang="en-US" sz="3600">
              <a:solidFill>
                <a:srgbClr val="FFFF66"/>
              </a:solidFill>
            </a:endParaRPr>
          </a:p>
          <a:p>
            <a:pPr marL="0" indent="0" eaLnBrk="1" hangingPunct="1">
              <a:buFont typeface="Calibri" panose="020F0502020204030204" pitchFamily="34" charset="0"/>
              <a:buNone/>
            </a:pPr>
            <a:r>
              <a:rPr lang="en-US" altLang="en-US" sz="3600" b="1">
                <a:solidFill>
                  <a:srgbClr val="003399"/>
                </a:solidFill>
              </a:rPr>
              <a:t>Isotopic Abundance </a:t>
            </a:r>
            <a:r>
              <a:rPr lang="en-US" altLang="en-US" sz="3600"/>
              <a:t>is the percent or fraction of each isotope found in nature.</a:t>
            </a:r>
          </a:p>
        </p:txBody>
      </p:sp>
      <p:sp>
        <p:nvSpPr>
          <p:cNvPr id="4" name="Slide Number Placeholder 5"/>
          <p:cNvSpPr>
            <a:spLocks noGrp="1"/>
          </p:cNvSpPr>
          <p:nvPr>
            <p:ph type="sldNum" sz="quarter" idx="12"/>
          </p:nvPr>
        </p:nvSpPr>
        <p:spPr/>
        <p:txBody>
          <a:bodyPr/>
          <a:lstStyle/>
          <a:p>
            <a:pPr>
              <a:defRPr/>
            </a:pPr>
            <a:fld id="{09FAC916-3879-498C-9B75-BA9DC4DC99FA}" type="slidenum">
              <a:rPr lang="en-US" altLang="en-US"/>
              <a:pPr>
                <a:defRPr/>
              </a:pPr>
              <a:t>38</a:t>
            </a:fld>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1066800" y="304800"/>
            <a:ext cx="7162800" cy="11430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rgbClr val="000000">
                      <a:alpha val="50000"/>
                    </a:srgbClr>
                  </a:outerShdw>
                </a:effectLst>
              </a14:hiddenEffects>
            </a:ext>
          </a:extLst>
        </p:spPr>
        <p:txBody>
          <a:bodyPr lIns="90487" tIns="44450" rIns="90487" bIns="44450"/>
          <a:lstStyle/>
          <a:p>
            <a:pPr eaLnBrk="1" fontAlgn="auto" hangingPunct="1">
              <a:spcAft>
                <a:spcPts val="0"/>
              </a:spcAft>
              <a:defRPr/>
            </a:pPr>
            <a:r>
              <a:rPr lang="en-US" altLang="en-US" u="sng" dirty="0">
                <a:solidFill>
                  <a:srgbClr val="EF9100"/>
                </a:solidFill>
                <a:effectLst>
                  <a:outerShdw blurRad="38100" dist="38100" dir="2700000" algn="tl">
                    <a:srgbClr val="000000"/>
                  </a:outerShdw>
                </a:effectLst>
                <a:latin typeface="Comic Sans MS" panose="030F0702030302020204" pitchFamily="66" charset="0"/>
              </a:rPr>
              <a:t>Most Abundant Isotope</a:t>
            </a:r>
            <a:endParaRPr lang="en-US" altLang="en-US" u="sng" dirty="0">
              <a:solidFill>
                <a:srgbClr val="EF9100"/>
              </a:solidFill>
              <a:effectLst>
                <a:outerShdw blurRad="38100" dist="38100" dir="2700000" algn="tl">
                  <a:srgbClr val="000000"/>
                </a:outerShdw>
              </a:effectLst>
            </a:endParaRPr>
          </a:p>
        </p:txBody>
      </p:sp>
      <p:sp>
        <p:nvSpPr>
          <p:cNvPr id="225283" name="Rectangle 3"/>
          <p:cNvSpPr>
            <a:spLocks noGrp="1" noChangeArrowheads="1"/>
          </p:cNvSpPr>
          <p:nvPr>
            <p:ph idx="1"/>
          </p:nvPr>
        </p:nvSpPr>
        <p:spPr>
          <a:xfrm>
            <a:off x="457200" y="1752600"/>
            <a:ext cx="8229600" cy="2057400"/>
          </a:xfrm>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rtlCol="0">
            <a:normAutofit/>
          </a:bodyPr>
          <a:lstStyle/>
          <a:p>
            <a:pPr marL="91440" indent="-91440" eaLnBrk="1" fontAlgn="auto" hangingPunct="1">
              <a:buFontTx/>
              <a:buNone/>
              <a:defRPr/>
            </a:pPr>
            <a:endParaRPr lang="en-US" altLang="en-US">
              <a:solidFill>
                <a:srgbClr val="FFFF66"/>
              </a:solidFill>
              <a:effectLst>
                <a:outerShdw blurRad="38100" dist="38100" dir="2700000" algn="tl">
                  <a:srgbClr val="000000"/>
                </a:outerShdw>
              </a:effectLst>
            </a:endParaRPr>
          </a:p>
          <a:p>
            <a:pPr marL="91440" indent="-91440" eaLnBrk="1" fontAlgn="auto" hangingPunct="1">
              <a:buFontTx/>
              <a:buNone/>
              <a:defRPr/>
            </a:pPr>
            <a:endParaRPr lang="en-US" altLang="en-US" sz="3600">
              <a:solidFill>
                <a:srgbClr val="EF9100"/>
              </a:solidFill>
              <a:effectLst>
                <a:outerShdw blurRad="38100" dist="38100" dir="2700000" algn="tl">
                  <a:srgbClr val="000000"/>
                </a:outerShdw>
              </a:effectLst>
            </a:endParaRPr>
          </a:p>
        </p:txBody>
      </p:sp>
      <p:sp>
        <p:nvSpPr>
          <p:cNvPr id="19" name="Slide Number Placeholder 5"/>
          <p:cNvSpPr>
            <a:spLocks noGrp="1"/>
          </p:cNvSpPr>
          <p:nvPr>
            <p:ph type="sldNum" sz="quarter" idx="12"/>
          </p:nvPr>
        </p:nvSpPr>
        <p:spPr/>
        <p:txBody>
          <a:bodyPr/>
          <a:lstStyle/>
          <a:p>
            <a:pPr>
              <a:defRPr/>
            </a:pPr>
            <a:fld id="{10EE0891-474D-408F-9EA2-90A3FBB07E57}" type="slidenum">
              <a:rPr lang="en-US" altLang="en-US"/>
              <a:pPr>
                <a:defRPr/>
              </a:pPr>
              <a:t>39</a:t>
            </a:fld>
            <a:endParaRPr lang="en-US" altLang="en-US"/>
          </a:p>
        </p:txBody>
      </p:sp>
      <p:sp>
        <p:nvSpPr>
          <p:cNvPr id="52229" name="Rectangle 5"/>
          <p:cNvSpPr>
            <a:spLocks noChangeArrowheads="1"/>
          </p:cNvSpPr>
          <p:nvPr/>
        </p:nvSpPr>
        <p:spPr bwMode="auto">
          <a:xfrm>
            <a:off x="1676400" y="4343400"/>
            <a:ext cx="1447800" cy="1600200"/>
          </a:xfrm>
          <a:prstGeom prst="rect">
            <a:avLst/>
          </a:prstGeom>
          <a:solidFill>
            <a:srgbClr val="FF7C8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286" name="Text Box 6"/>
          <p:cNvSpPr txBox="1">
            <a:spLocks noChangeArrowheads="1"/>
          </p:cNvSpPr>
          <p:nvPr/>
        </p:nvSpPr>
        <p:spPr bwMode="auto">
          <a:xfrm>
            <a:off x="2057400" y="4281488"/>
            <a:ext cx="581025"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800" b="1">
                <a:effectLst>
                  <a:outerShdw blurRad="38100" dist="38100" dir="2700000" algn="tl">
                    <a:srgbClr val="000000"/>
                  </a:outerShdw>
                </a:effectLst>
              </a:rPr>
              <a:t>13</a:t>
            </a:r>
          </a:p>
        </p:txBody>
      </p:sp>
      <p:sp>
        <p:nvSpPr>
          <p:cNvPr id="225287" name="Text Box 7"/>
          <p:cNvSpPr txBox="1">
            <a:spLocks noChangeArrowheads="1"/>
          </p:cNvSpPr>
          <p:nvPr/>
        </p:nvSpPr>
        <p:spPr bwMode="auto">
          <a:xfrm>
            <a:off x="2127250" y="4814888"/>
            <a:ext cx="539750"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800" b="1">
                <a:effectLst>
                  <a:outerShdw blurRad="38100" dist="38100" dir="2700000" algn="tl">
                    <a:srgbClr val="000000"/>
                  </a:outerShdw>
                </a:effectLst>
              </a:rPr>
              <a:t>Al</a:t>
            </a:r>
          </a:p>
        </p:txBody>
      </p:sp>
      <p:sp>
        <p:nvSpPr>
          <p:cNvPr id="225288" name="Text Box 8"/>
          <p:cNvSpPr txBox="1">
            <a:spLocks noChangeArrowheads="1"/>
          </p:cNvSpPr>
          <p:nvPr/>
        </p:nvSpPr>
        <p:spPr bwMode="auto">
          <a:xfrm>
            <a:off x="1752600" y="5424488"/>
            <a:ext cx="1274763"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800" b="1">
                <a:effectLst>
                  <a:outerShdw blurRad="38100" dist="38100" dir="2700000" algn="tl">
                    <a:srgbClr val="000000"/>
                  </a:outerShdw>
                </a:effectLst>
              </a:rPr>
              <a:t>26.981</a:t>
            </a:r>
          </a:p>
        </p:txBody>
      </p:sp>
      <p:grpSp>
        <p:nvGrpSpPr>
          <p:cNvPr id="52233" name="Group 9"/>
          <p:cNvGrpSpPr>
            <a:grpSpLocks/>
          </p:cNvGrpSpPr>
          <p:nvPr/>
        </p:nvGrpSpPr>
        <p:grpSpPr bwMode="auto">
          <a:xfrm>
            <a:off x="2895600" y="4256088"/>
            <a:ext cx="3844925" cy="519112"/>
            <a:chOff x="1824" y="2681"/>
            <a:chExt cx="2422" cy="327"/>
          </a:xfrm>
        </p:grpSpPr>
        <p:sp>
          <p:nvSpPr>
            <p:cNvPr id="52241" name="Line 10"/>
            <p:cNvSpPr>
              <a:spLocks noChangeShapeType="1"/>
            </p:cNvSpPr>
            <p:nvPr/>
          </p:nvSpPr>
          <p:spPr bwMode="auto">
            <a:xfrm flipH="1">
              <a:off x="1824" y="2880"/>
              <a:ext cx="62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291" name="Text Box 11"/>
            <p:cNvSpPr txBox="1">
              <a:spLocks noChangeArrowheads="1"/>
            </p:cNvSpPr>
            <p:nvPr/>
          </p:nvSpPr>
          <p:spPr bwMode="auto">
            <a:xfrm>
              <a:off x="2486" y="2681"/>
              <a:ext cx="1760"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800" b="1">
                  <a:effectLst>
                    <a:outerShdw blurRad="38100" dist="38100" dir="2700000" algn="tl">
                      <a:srgbClr val="000000"/>
                    </a:outerShdw>
                  </a:effectLst>
                </a:rPr>
                <a:t>Atomic number</a:t>
              </a:r>
            </a:p>
          </p:txBody>
        </p:sp>
      </p:grpSp>
      <p:grpSp>
        <p:nvGrpSpPr>
          <p:cNvPr id="52234" name="Group 12"/>
          <p:cNvGrpSpPr>
            <a:grpSpLocks/>
          </p:cNvGrpSpPr>
          <p:nvPr/>
        </p:nvGrpSpPr>
        <p:grpSpPr bwMode="auto">
          <a:xfrm>
            <a:off x="2667000" y="4800600"/>
            <a:ext cx="3352800" cy="519113"/>
            <a:chOff x="1680" y="3024"/>
            <a:chExt cx="2112" cy="327"/>
          </a:xfrm>
        </p:grpSpPr>
        <p:sp>
          <p:nvSpPr>
            <p:cNvPr id="52239" name="Line 13"/>
            <p:cNvSpPr>
              <a:spLocks noChangeShapeType="1"/>
            </p:cNvSpPr>
            <p:nvPr/>
          </p:nvSpPr>
          <p:spPr bwMode="auto">
            <a:xfrm flipH="1">
              <a:off x="1680" y="3216"/>
              <a:ext cx="57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294" name="Text Box 14"/>
            <p:cNvSpPr txBox="1">
              <a:spLocks noChangeArrowheads="1"/>
            </p:cNvSpPr>
            <p:nvPr/>
          </p:nvSpPr>
          <p:spPr bwMode="auto">
            <a:xfrm>
              <a:off x="2256" y="3024"/>
              <a:ext cx="1536"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800" b="1">
                  <a:effectLst>
                    <a:outerShdw blurRad="38100" dist="38100" dir="2700000" algn="tl">
                      <a:srgbClr val="000000"/>
                    </a:outerShdw>
                  </a:effectLst>
                </a:rPr>
                <a:t>Atom symbol</a:t>
              </a:r>
            </a:p>
          </p:txBody>
        </p:sp>
      </p:grpSp>
      <p:grpSp>
        <p:nvGrpSpPr>
          <p:cNvPr id="52235" name="Group 15"/>
          <p:cNvGrpSpPr>
            <a:grpSpLocks/>
          </p:cNvGrpSpPr>
          <p:nvPr/>
        </p:nvGrpSpPr>
        <p:grpSpPr bwMode="auto">
          <a:xfrm>
            <a:off x="2971800" y="5424488"/>
            <a:ext cx="5045075" cy="519112"/>
            <a:chOff x="1872" y="3417"/>
            <a:chExt cx="3178" cy="327"/>
          </a:xfrm>
        </p:grpSpPr>
        <p:sp>
          <p:nvSpPr>
            <p:cNvPr id="52237" name="Line 16"/>
            <p:cNvSpPr>
              <a:spLocks noChangeShapeType="1"/>
            </p:cNvSpPr>
            <p:nvPr/>
          </p:nvSpPr>
          <p:spPr bwMode="auto">
            <a:xfrm flipH="1">
              <a:off x="1872" y="3600"/>
              <a:ext cx="57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297" name="Text Box 17"/>
            <p:cNvSpPr txBox="1">
              <a:spLocks noChangeArrowheads="1"/>
            </p:cNvSpPr>
            <p:nvPr/>
          </p:nvSpPr>
          <p:spPr bwMode="auto">
            <a:xfrm>
              <a:off x="2480" y="3417"/>
              <a:ext cx="2570"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800" b="1">
                  <a:effectLst>
                    <a:outerShdw blurRad="38100" dist="38100" dir="2700000" algn="tl">
                      <a:srgbClr val="000000"/>
                    </a:outerShdw>
                  </a:effectLst>
                </a:rPr>
                <a:t>Atomic mass or weight</a:t>
              </a:r>
            </a:p>
          </p:txBody>
        </p:sp>
      </p:grpSp>
      <p:sp>
        <p:nvSpPr>
          <p:cNvPr id="225298" name="Rectangle 18"/>
          <p:cNvSpPr>
            <a:spLocks noChangeArrowheads="1"/>
          </p:cNvSpPr>
          <p:nvPr/>
        </p:nvSpPr>
        <p:spPr bwMode="auto">
          <a:xfrm>
            <a:off x="457200" y="1752600"/>
            <a:ext cx="83058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rgbClr val="000000">
                      <a:alpha val="50000"/>
                    </a:srgbClr>
                  </a:outerShdw>
                </a:effectLst>
              </a14:hiddenEffects>
            </a:ext>
          </a:extLst>
        </p:spPr>
        <p:txBody>
          <a:bodyPr lIns="90487" tIns="44450" rIns="90487" bIns="44450" anchor="ctr"/>
          <a:lstStyle>
            <a:lvl1pPr algn="ctr">
              <a:defRPr sz="4000">
                <a:solidFill>
                  <a:schemeClr val="tx2"/>
                </a:solidFill>
                <a:latin typeface="Verdana" panose="020B0604030504040204" pitchFamily="34" charset="0"/>
              </a:defRPr>
            </a:lvl1pPr>
            <a:lvl2pPr algn="ctr">
              <a:defRPr sz="4000">
                <a:solidFill>
                  <a:schemeClr val="tx2"/>
                </a:solidFill>
                <a:latin typeface="Verdana" panose="020B0604030504040204" pitchFamily="34" charset="0"/>
              </a:defRPr>
            </a:lvl2pPr>
            <a:lvl3pPr algn="ctr">
              <a:defRPr sz="4000">
                <a:solidFill>
                  <a:schemeClr val="tx2"/>
                </a:solidFill>
                <a:latin typeface="Verdana" panose="020B0604030504040204" pitchFamily="34" charset="0"/>
              </a:defRPr>
            </a:lvl3pPr>
            <a:lvl4pPr algn="ctr">
              <a:defRPr sz="4000">
                <a:solidFill>
                  <a:schemeClr val="tx2"/>
                </a:solidFill>
                <a:latin typeface="Verdana" panose="020B0604030504040204" pitchFamily="34" charset="0"/>
              </a:defRPr>
            </a:lvl4pPr>
            <a:lvl5pPr algn="ctr">
              <a:defRPr sz="4000">
                <a:solidFill>
                  <a:schemeClr val="tx2"/>
                </a:solidFill>
                <a:latin typeface="Verdana" panose="020B0604030504040204" pitchFamily="34" charset="0"/>
              </a:defRPr>
            </a:lvl5pPr>
            <a:lvl6pPr marL="457200" algn="ctr" fontAlgn="base">
              <a:spcBef>
                <a:spcPct val="0"/>
              </a:spcBef>
              <a:spcAft>
                <a:spcPct val="0"/>
              </a:spcAft>
              <a:defRPr sz="4000">
                <a:solidFill>
                  <a:schemeClr val="tx2"/>
                </a:solidFill>
                <a:latin typeface="Verdana" panose="020B0604030504040204" pitchFamily="34" charset="0"/>
              </a:defRPr>
            </a:lvl6pPr>
            <a:lvl7pPr marL="914400" algn="ctr" fontAlgn="base">
              <a:spcBef>
                <a:spcPct val="0"/>
              </a:spcBef>
              <a:spcAft>
                <a:spcPct val="0"/>
              </a:spcAft>
              <a:defRPr sz="4000">
                <a:solidFill>
                  <a:schemeClr val="tx2"/>
                </a:solidFill>
                <a:latin typeface="Verdana" panose="020B0604030504040204" pitchFamily="34" charset="0"/>
              </a:defRPr>
            </a:lvl7pPr>
            <a:lvl8pPr marL="1371600" algn="ctr" fontAlgn="base">
              <a:spcBef>
                <a:spcPct val="0"/>
              </a:spcBef>
              <a:spcAft>
                <a:spcPct val="0"/>
              </a:spcAft>
              <a:defRPr sz="4000">
                <a:solidFill>
                  <a:schemeClr val="tx2"/>
                </a:solidFill>
                <a:latin typeface="Verdana" panose="020B0604030504040204" pitchFamily="34" charset="0"/>
              </a:defRPr>
            </a:lvl8pPr>
            <a:lvl9pPr marL="1828800" algn="ctr" fontAlgn="base">
              <a:spcBef>
                <a:spcPct val="0"/>
              </a:spcBef>
              <a:spcAft>
                <a:spcPct val="0"/>
              </a:spcAft>
              <a:defRPr sz="4000">
                <a:solidFill>
                  <a:schemeClr val="tx2"/>
                </a:solidFill>
                <a:latin typeface="Verdana" panose="020B0604030504040204" pitchFamily="34" charset="0"/>
              </a:defRPr>
            </a:lvl9pPr>
          </a:lstStyle>
          <a:p>
            <a:pPr eaLnBrk="1" hangingPunct="1">
              <a:defRPr/>
            </a:pPr>
            <a:r>
              <a:rPr lang="en-US" altLang="en-US" sz="3200" dirty="0">
                <a:solidFill>
                  <a:srgbClr val="EF9100"/>
                </a:solidFill>
                <a:effectLst>
                  <a:outerShdw blurRad="38100" dist="38100" dir="2700000" algn="tl">
                    <a:srgbClr val="000000"/>
                  </a:outerShdw>
                </a:effectLst>
                <a:latin typeface="Comic Sans MS" panose="030F0702030302020204" pitchFamily="66" charset="0"/>
              </a:rPr>
              <a:t>Usually can round atomic mass on the periodic table to nearest whole number </a:t>
            </a:r>
          </a:p>
          <a:p>
            <a:pPr eaLnBrk="1" hangingPunct="1">
              <a:defRPr/>
            </a:pPr>
            <a:r>
              <a:rPr lang="en-US" altLang="en-US" sz="3200" dirty="0">
                <a:solidFill>
                  <a:srgbClr val="003399"/>
                </a:solidFill>
                <a:effectLst>
                  <a:outerShdw blurRad="38100" dist="38100" dir="2700000" algn="tl">
                    <a:srgbClr val="000000"/>
                  </a:outerShdw>
                </a:effectLst>
                <a:latin typeface="Comic Sans MS" panose="030F0702030302020204" pitchFamily="66" charset="0"/>
              </a:rPr>
              <a:t>(but not always!!)</a:t>
            </a:r>
            <a:endParaRPr lang="en-US" altLang="en-US" sz="3200" dirty="0">
              <a:solidFill>
                <a:srgbClr val="003399"/>
              </a:solidFill>
              <a:effectLst>
                <a:outerShdw blurRad="38100" dist="38100" dir="2700000" algn="tl">
                  <a:srgbClr val="000000"/>
                </a:outerShdw>
              </a:effectLst>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fontAlgn="auto" hangingPunct="1">
              <a:spcAft>
                <a:spcPts val="0"/>
              </a:spcAft>
              <a:defRPr/>
            </a:pPr>
            <a:r>
              <a:rPr lang="en-US" altLang="en-US" sz="3200" dirty="0">
                <a:solidFill>
                  <a:schemeClr val="hlink"/>
                </a:solidFill>
                <a:effectLst>
                  <a:outerShdw blurRad="38100" dist="38100" dir="2700000" algn="tl">
                    <a:srgbClr val="000000"/>
                  </a:outerShdw>
                </a:effectLst>
                <a:latin typeface="Comic Sans MS" panose="030F0702030302020204" pitchFamily="66" charset="0"/>
              </a:rPr>
              <a:t>Law of Conservation of Mass: </a:t>
            </a:r>
            <a:br>
              <a:rPr lang="en-US" altLang="en-US" sz="3200" dirty="0">
                <a:solidFill>
                  <a:schemeClr val="hlink"/>
                </a:solidFill>
                <a:effectLst>
                  <a:outerShdw blurRad="38100" dist="38100" dir="2700000" algn="tl">
                    <a:srgbClr val="000000"/>
                  </a:outerShdw>
                </a:effectLst>
                <a:latin typeface="Comic Sans MS" panose="030F0702030302020204" pitchFamily="66" charset="0"/>
              </a:rPr>
            </a:br>
            <a:r>
              <a:rPr lang="en-US" altLang="en-US" sz="3200" dirty="0">
                <a:solidFill>
                  <a:schemeClr val="hlink"/>
                </a:solidFill>
                <a:effectLst>
                  <a:outerShdw blurRad="38100" dist="38100" dir="2700000" algn="tl">
                    <a:srgbClr val="000000"/>
                  </a:outerShdw>
                </a:effectLst>
                <a:latin typeface="Comic Sans MS" panose="030F0702030302020204" pitchFamily="66" charset="0"/>
              </a:rPr>
              <a:t>			    A Conceptual Example</a:t>
            </a:r>
          </a:p>
        </p:txBody>
      </p:sp>
      <p:sp>
        <p:nvSpPr>
          <p:cNvPr id="4" name="Slide Number Placeholder 5"/>
          <p:cNvSpPr>
            <a:spLocks noGrp="1"/>
          </p:cNvSpPr>
          <p:nvPr>
            <p:ph type="sldNum" sz="quarter" idx="12"/>
          </p:nvPr>
        </p:nvSpPr>
        <p:spPr/>
        <p:txBody>
          <a:bodyPr/>
          <a:lstStyle/>
          <a:p>
            <a:pPr>
              <a:defRPr/>
            </a:pPr>
            <a:fld id="{F4ED44AF-1CBE-4C6D-81A0-67D2E8516ED5}" type="slidenum">
              <a:rPr lang="en-US" altLang="en-US"/>
              <a:pPr>
                <a:defRPr/>
              </a:pPr>
              <a:t>4</a:t>
            </a:fld>
            <a:endParaRPr lang="en-US" altLang="en-US"/>
          </a:p>
        </p:txBody>
      </p:sp>
      <p:sp>
        <p:nvSpPr>
          <p:cNvPr id="15364" name="Content Placeholder 1"/>
          <p:cNvSpPr>
            <a:spLocks noGrp="1"/>
          </p:cNvSpPr>
          <p:nvPr>
            <p:ph idx="1"/>
          </p:nvPr>
        </p:nvSpPr>
        <p:spPr>
          <a:xfrm>
            <a:off x="609600" y="1846263"/>
            <a:ext cx="7756525" cy="4022725"/>
          </a:xfrm>
        </p:spPr>
        <p:txBody>
          <a:bodyPr/>
          <a:lstStyle/>
          <a:p>
            <a:pPr eaLnBrk="1" hangingPunct="1"/>
            <a:r>
              <a:rPr lang="en-US" altLang="en-US" sz="2800"/>
              <a:t>Jan Baptista van Helmont (1579–1644) first measured the mass of a young willow tree and, separately, the mass of a bucket of soil and then planted the tree in the bucket. After five years, he found that the tree had gained 75 kg in mass even though the soil had lost only 0.057 kg. He had added only water to the bucket, and so he concluded that all the mass gained by the tree had come from the water. Explain and criticize his conclusion.</a:t>
            </a:r>
          </a:p>
          <a:p>
            <a:pPr eaLnBrk="1" hangingPunct="1"/>
            <a:endParaRPr lang="en-US" altLang="en-US" sz="28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a:xfrm>
            <a:off x="373063" y="304800"/>
            <a:ext cx="8466137" cy="4022725"/>
          </a:xfrm>
          <a:solidFill>
            <a:schemeClr val="bg1"/>
          </a:solidFill>
        </p:spPr>
        <p:txBody>
          <a:bodyPr/>
          <a:lstStyle/>
          <a:p>
            <a:pPr eaLnBrk="1" hangingPunct="1">
              <a:buFontTx/>
              <a:buNone/>
            </a:pPr>
            <a:r>
              <a:rPr lang="en-US" altLang="en-US" sz="2800" b="1"/>
              <a:t>Example 2.3  </a:t>
            </a:r>
            <a:r>
              <a:rPr lang="en-US" altLang="en-US" sz="2800"/>
              <a:t>Determine the average atomic mass of magnesium which has three isotopes with the following masses:  23.98 (78.6%), 24.98 (10.1%), 25.98 (11.3%).</a:t>
            </a:r>
          </a:p>
        </p:txBody>
      </p:sp>
      <p:sp>
        <p:nvSpPr>
          <p:cNvPr id="4" name="Slide Number Placeholder 5"/>
          <p:cNvSpPr>
            <a:spLocks noGrp="1"/>
          </p:cNvSpPr>
          <p:nvPr>
            <p:ph type="sldNum" sz="quarter" idx="12"/>
          </p:nvPr>
        </p:nvSpPr>
        <p:spPr/>
        <p:txBody>
          <a:bodyPr/>
          <a:lstStyle/>
          <a:p>
            <a:pPr>
              <a:defRPr/>
            </a:pPr>
            <a:fld id="{6B3FCDD9-A4FE-42C4-960F-7FEF62EF0EED}" type="slidenum">
              <a:rPr lang="en-US" altLang="en-US"/>
              <a:pPr>
                <a:defRPr/>
              </a:pPr>
              <a:t>40</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fontAlgn="auto" hangingPunct="1">
              <a:spcAft>
                <a:spcPts val="0"/>
              </a:spcAft>
              <a:defRPr/>
            </a:pPr>
            <a:r>
              <a:rPr lang="en-US" altLang="en-US" sz="3600">
                <a:solidFill>
                  <a:schemeClr val="hlink"/>
                </a:solidFill>
                <a:effectLst>
                  <a:outerShdw blurRad="38100" dist="38100" dir="2700000" algn="tl">
                    <a:srgbClr val="000000"/>
                  </a:outerShdw>
                </a:effectLst>
                <a:latin typeface="Comic Sans MS" panose="030F0702030302020204" pitchFamily="66" charset="0"/>
              </a:rPr>
              <a:t>Laws of Chemical Composition</a:t>
            </a:r>
          </a:p>
        </p:txBody>
      </p:sp>
      <p:sp>
        <p:nvSpPr>
          <p:cNvPr id="59395" name="Rectangle 3"/>
          <p:cNvSpPr>
            <a:spLocks noGrp="1" noChangeArrowheads="1"/>
          </p:cNvSpPr>
          <p:nvPr>
            <p:ph idx="1"/>
          </p:nvPr>
        </p:nvSpPr>
        <p:spPr>
          <a:xfrm>
            <a:off x="457200" y="1752600"/>
            <a:ext cx="8686800" cy="4419600"/>
          </a:xfrm>
        </p:spPr>
        <p:txBody>
          <a:bodyPr rtlCol="0">
            <a:normAutofit/>
          </a:bodyPr>
          <a:lstStyle/>
          <a:p>
            <a:pPr marL="609600" indent="-609600" eaLnBrk="1" fontAlgn="auto" hangingPunct="1">
              <a:buFontTx/>
              <a:buNone/>
              <a:defRPr/>
            </a:pPr>
            <a:r>
              <a:rPr lang="en-US" altLang="en-US" sz="3600" dirty="0">
                <a:solidFill>
                  <a:schemeClr val="tx1">
                    <a:lumMod val="75000"/>
                    <a:lumOff val="25000"/>
                  </a:schemeClr>
                </a:solidFill>
              </a:rPr>
              <a:t>Joseph Proust, </a:t>
            </a:r>
            <a:r>
              <a:rPr lang="en-US" altLang="en-US" sz="3600" dirty="0">
                <a:solidFill>
                  <a:schemeClr val="accent6">
                    <a:lumMod val="75000"/>
                  </a:schemeClr>
                </a:solidFill>
              </a:rPr>
              <a:t>Law of Constant Composition</a:t>
            </a:r>
          </a:p>
          <a:p>
            <a:pPr marL="609600" indent="0" eaLnBrk="1" fontAlgn="auto" hangingPunct="1">
              <a:buFontTx/>
              <a:buNone/>
              <a:defRPr/>
            </a:pPr>
            <a:r>
              <a:rPr lang="en-US" altLang="en-US" sz="3000" dirty="0">
                <a:solidFill>
                  <a:schemeClr val="tx1">
                    <a:lumMod val="75000"/>
                    <a:lumOff val="25000"/>
                  </a:schemeClr>
                </a:solidFill>
              </a:rPr>
              <a:t>(a.k.a. Law of Definite Composition or Definite Proportions)</a:t>
            </a:r>
          </a:p>
          <a:p>
            <a:pPr marL="0" indent="0" eaLnBrk="1" fontAlgn="auto" hangingPunct="1">
              <a:buFont typeface="Calibri" panose="020F0502020204030204" pitchFamily="34" charset="0"/>
              <a:buNone/>
              <a:defRPr/>
            </a:pPr>
            <a:endParaRPr lang="en-US" altLang="en-US" sz="3600" dirty="0">
              <a:solidFill>
                <a:schemeClr val="tx1">
                  <a:lumMod val="75000"/>
                  <a:lumOff val="25000"/>
                </a:schemeClr>
              </a:solidFill>
            </a:endParaRPr>
          </a:p>
          <a:p>
            <a:pPr marL="0" indent="0" eaLnBrk="1" fontAlgn="auto" hangingPunct="1">
              <a:buFont typeface="Calibri" panose="020F0502020204030204" pitchFamily="34" charset="0"/>
              <a:buNone/>
              <a:defRPr/>
            </a:pPr>
            <a:r>
              <a:rPr lang="en-US" altLang="en-US" sz="3600" dirty="0">
                <a:solidFill>
                  <a:schemeClr val="tx1">
                    <a:lumMod val="75000"/>
                    <a:lumOff val="25000"/>
                  </a:schemeClr>
                </a:solidFill>
              </a:rPr>
              <a:t>All </a:t>
            </a:r>
            <a:r>
              <a:rPr lang="en-US" altLang="en-US" sz="3600" b="1" dirty="0">
                <a:solidFill>
                  <a:srgbClr val="6E7DBE"/>
                </a:solidFill>
              </a:rPr>
              <a:t>samples</a:t>
            </a:r>
            <a:r>
              <a:rPr lang="en-US" altLang="en-US" sz="3600" dirty="0">
                <a:solidFill>
                  <a:srgbClr val="FFFF66"/>
                </a:solidFill>
              </a:rPr>
              <a:t> </a:t>
            </a:r>
            <a:r>
              <a:rPr lang="en-US" altLang="en-US" sz="3600" dirty="0">
                <a:solidFill>
                  <a:schemeClr val="tx1">
                    <a:lumMod val="75000"/>
                    <a:lumOff val="25000"/>
                  </a:schemeClr>
                </a:solidFill>
              </a:rPr>
              <a:t>of a </a:t>
            </a:r>
            <a:r>
              <a:rPr lang="en-US" altLang="en-US" sz="3600" b="1" dirty="0">
                <a:solidFill>
                  <a:srgbClr val="6E7DBE"/>
                </a:solidFill>
              </a:rPr>
              <a:t>compound</a:t>
            </a:r>
            <a:r>
              <a:rPr lang="en-US" altLang="en-US" sz="3600" dirty="0">
                <a:solidFill>
                  <a:srgbClr val="FFFF66"/>
                </a:solidFill>
              </a:rPr>
              <a:t> </a:t>
            </a:r>
            <a:r>
              <a:rPr lang="en-US" altLang="en-US" sz="3600" dirty="0">
                <a:solidFill>
                  <a:schemeClr val="tx1">
                    <a:lumMod val="75000"/>
                    <a:lumOff val="25000"/>
                  </a:schemeClr>
                </a:solidFill>
              </a:rPr>
              <a:t>have the same </a:t>
            </a:r>
            <a:r>
              <a:rPr lang="en-US" altLang="en-US" sz="3600" b="1" dirty="0">
                <a:solidFill>
                  <a:srgbClr val="6E7DBE"/>
                </a:solidFill>
              </a:rPr>
              <a:t>composition</a:t>
            </a:r>
            <a:r>
              <a:rPr lang="en-US" altLang="en-US" sz="3600" dirty="0">
                <a:solidFill>
                  <a:schemeClr val="tx1">
                    <a:lumMod val="75000"/>
                    <a:lumOff val="25000"/>
                  </a:schemeClr>
                </a:solidFill>
              </a:rPr>
              <a:t>, or all samples have the </a:t>
            </a:r>
            <a:r>
              <a:rPr lang="en-US" altLang="en-US" sz="3600" b="1" dirty="0">
                <a:solidFill>
                  <a:srgbClr val="6E7DBE"/>
                </a:solidFill>
              </a:rPr>
              <a:t>same proportion</a:t>
            </a:r>
            <a:r>
              <a:rPr lang="en-US" altLang="en-US" sz="3600" dirty="0">
                <a:solidFill>
                  <a:srgbClr val="FFFF66"/>
                </a:solidFill>
              </a:rPr>
              <a:t> </a:t>
            </a:r>
            <a:r>
              <a:rPr lang="en-US" altLang="en-US" sz="3600" dirty="0">
                <a:solidFill>
                  <a:schemeClr val="tx1">
                    <a:lumMod val="75000"/>
                    <a:lumOff val="25000"/>
                  </a:schemeClr>
                </a:solidFill>
              </a:rPr>
              <a:t>by </a:t>
            </a:r>
            <a:r>
              <a:rPr lang="en-US" altLang="en-US" sz="3600" b="1" dirty="0">
                <a:solidFill>
                  <a:srgbClr val="6E7DBE"/>
                </a:solidFill>
              </a:rPr>
              <a:t>mass</a:t>
            </a:r>
            <a:r>
              <a:rPr lang="en-US" altLang="en-US" sz="3600" dirty="0">
                <a:solidFill>
                  <a:srgbClr val="FFFF66"/>
                </a:solidFill>
              </a:rPr>
              <a:t> </a:t>
            </a:r>
            <a:r>
              <a:rPr lang="en-US" altLang="en-US" sz="3600" dirty="0">
                <a:solidFill>
                  <a:schemeClr val="tx1">
                    <a:lumMod val="75000"/>
                    <a:lumOff val="25000"/>
                  </a:schemeClr>
                </a:solidFill>
              </a:rPr>
              <a:t>of the elements present.</a:t>
            </a:r>
          </a:p>
        </p:txBody>
      </p:sp>
      <p:sp>
        <p:nvSpPr>
          <p:cNvPr id="4" name="Slide Number Placeholder 5"/>
          <p:cNvSpPr>
            <a:spLocks noGrp="1"/>
          </p:cNvSpPr>
          <p:nvPr>
            <p:ph type="sldNum" sz="quarter" idx="12"/>
          </p:nvPr>
        </p:nvSpPr>
        <p:spPr/>
        <p:txBody>
          <a:bodyPr/>
          <a:lstStyle/>
          <a:p>
            <a:pPr>
              <a:defRPr/>
            </a:pPr>
            <a:fld id="{73CCE981-3D29-4A22-BEF7-A395F983A8D1}" type="slidenum">
              <a:rPr lang="en-US" altLang="en-US"/>
              <a:pPr>
                <a:defRPr/>
              </a:pPr>
              <a:t>5</a:t>
            </a:fld>
            <a:endParaRPr lang="en-US" altLang="en-US"/>
          </a:p>
        </p:txBody>
      </p:sp>
      <p:sp>
        <p:nvSpPr>
          <p:cNvPr id="2" name="Rounded Rectangle 1"/>
          <p:cNvSpPr/>
          <p:nvPr/>
        </p:nvSpPr>
        <p:spPr>
          <a:xfrm>
            <a:off x="228600" y="3962400"/>
            <a:ext cx="8686800" cy="1981200"/>
          </a:xfrm>
          <a:prstGeom prst="roundRect">
            <a:avLst/>
          </a:prstGeom>
          <a:noFill/>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524000"/>
            <a:ext cx="7772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3490" name="Rectangle 2"/>
          <p:cNvSpPr>
            <a:spLocks noGrp="1" noChangeArrowheads="1"/>
          </p:cNvSpPr>
          <p:nvPr>
            <p:ph type="title"/>
          </p:nvPr>
        </p:nvSpPr>
        <p:spPr>
          <a:xfrm>
            <a:off x="406400" y="157163"/>
            <a:ext cx="7543800" cy="908050"/>
          </a:xfrm>
        </p:spPr>
        <p:txBody>
          <a:bodyPr/>
          <a:lstStyle/>
          <a:p>
            <a:pPr eaLnBrk="1" fontAlgn="auto" hangingPunct="1">
              <a:spcAft>
                <a:spcPts val="0"/>
              </a:spcAft>
              <a:defRPr/>
            </a:pPr>
            <a:r>
              <a:rPr lang="en-US" altLang="en-US" sz="3200" dirty="0">
                <a:solidFill>
                  <a:schemeClr val="hlink"/>
                </a:solidFill>
                <a:effectLst>
                  <a:outerShdw blurRad="38100" dist="38100" dir="2700000" algn="tl">
                    <a:srgbClr val="000000"/>
                  </a:outerShdw>
                </a:effectLst>
                <a:latin typeface="Comic Sans MS" panose="030F0702030302020204" pitchFamily="66" charset="0"/>
              </a:rPr>
              <a:t>Law of Constant Composition: Example</a:t>
            </a:r>
          </a:p>
        </p:txBody>
      </p:sp>
      <p:sp>
        <p:nvSpPr>
          <p:cNvPr id="18436" name="Rectangle 3"/>
          <p:cNvSpPr>
            <a:spLocks noGrp="1" noChangeArrowheads="1"/>
          </p:cNvSpPr>
          <p:nvPr>
            <p:ph idx="1"/>
          </p:nvPr>
        </p:nvSpPr>
        <p:spPr>
          <a:xfrm>
            <a:off x="0" y="4541838"/>
            <a:ext cx="8839200" cy="2316162"/>
          </a:xfrm>
        </p:spPr>
        <p:txBody>
          <a:bodyPr/>
          <a:lstStyle/>
          <a:p>
            <a:pPr marL="609600" indent="-609600" eaLnBrk="1" hangingPunct="1">
              <a:buFontTx/>
              <a:buNone/>
            </a:pPr>
            <a:r>
              <a:rPr lang="en-US" altLang="en-US" sz="2800"/>
              <a:t>	</a:t>
            </a:r>
            <a:r>
              <a:rPr lang="en-US" altLang="en-US" sz="2800" u="sng"/>
              <a:t>Example</a:t>
            </a:r>
            <a:r>
              <a:rPr lang="en-US" altLang="en-US" sz="2800"/>
              <a:t>: CuHCO</a:t>
            </a:r>
            <a:r>
              <a:rPr lang="en-US" altLang="en-US" sz="2800" baseline="-25000"/>
              <a:t>3</a:t>
            </a:r>
            <a:r>
              <a:rPr lang="en-US" altLang="en-US" sz="2800"/>
              <a:t> is </a:t>
            </a:r>
            <a:r>
              <a:rPr lang="en-US" altLang="en-US" sz="2800" b="1" u="sng"/>
              <a:t>ALWAYS </a:t>
            </a:r>
          </a:p>
          <a:p>
            <a:pPr marL="609600" indent="-609600" eaLnBrk="1" hangingPunct="1">
              <a:buFontTx/>
              <a:buNone/>
            </a:pPr>
            <a:r>
              <a:rPr lang="en-US" altLang="en-US" sz="2800">
                <a:solidFill>
                  <a:srgbClr val="FF3399"/>
                </a:solidFill>
              </a:rPr>
              <a:t>		</a:t>
            </a:r>
            <a:r>
              <a:rPr lang="en-US" altLang="en-US" sz="2800"/>
              <a:t>57.48% Cu, 5.43% C, 0.91% H and 36.18% O by mass</a:t>
            </a:r>
            <a:endParaRPr lang="en-US" altLang="en-US" sz="2800" baseline="-25000"/>
          </a:p>
        </p:txBody>
      </p:sp>
      <p:sp>
        <p:nvSpPr>
          <p:cNvPr id="5" name="Slide Number Placeholder 5"/>
          <p:cNvSpPr>
            <a:spLocks noGrp="1"/>
          </p:cNvSpPr>
          <p:nvPr>
            <p:ph type="sldNum" sz="quarter" idx="12"/>
          </p:nvPr>
        </p:nvSpPr>
        <p:spPr/>
        <p:txBody>
          <a:bodyPr/>
          <a:lstStyle/>
          <a:p>
            <a:pPr>
              <a:defRPr/>
            </a:pPr>
            <a:fld id="{88F74A83-AA53-415D-9C4C-420857A8BD3F}" type="slidenum">
              <a:rPr lang="en-US" altLang="en-US"/>
              <a:pPr>
                <a:defRPr/>
              </a:pPr>
              <a:t>6</a:t>
            </a:fld>
            <a:endParaRPr lang="en-US" altLang="en-US"/>
          </a:p>
        </p:txBody>
      </p:sp>
      <p:pic>
        <p:nvPicPr>
          <p:cNvPr id="18438" name="Picture 4" descr="FG02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066800"/>
            <a:ext cx="63246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fontAlgn="auto" hangingPunct="1">
              <a:spcAft>
                <a:spcPts val="0"/>
              </a:spcAft>
              <a:defRPr/>
            </a:pPr>
            <a:r>
              <a:rPr lang="en-US" altLang="en-US" sz="3600">
                <a:solidFill>
                  <a:schemeClr val="hlink"/>
                </a:solidFill>
                <a:effectLst>
                  <a:outerShdw blurRad="38100" dist="38100" dir="2700000" algn="tl">
                    <a:srgbClr val="000000"/>
                  </a:outerShdw>
                </a:effectLst>
                <a:latin typeface="Comic Sans MS" panose="030F0702030302020204" pitchFamily="66" charset="0"/>
              </a:rPr>
              <a:t>John Dalton and the Atomic Theory of Matter</a:t>
            </a:r>
            <a:r>
              <a:rPr lang="en-US" altLang="en-US" sz="3200">
                <a:solidFill>
                  <a:schemeClr val="hlink"/>
                </a:solidFill>
                <a:effectLst>
                  <a:outerShdw blurRad="38100" dist="38100" dir="2700000" algn="tl">
                    <a:srgbClr val="000000"/>
                  </a:outerShdw>
                </a:effectLst>
                <a:latin typeface="Comic Sans MS" panose="030F0702030302020204" pitchFamily="66" charset="0"/>
              </a:rPr>
              <a:t> </a:t>
            </a:r>
          </a:p>
        </p:txBody>
      </p:sp>
      <p:sp>
        <p:nvSpPr>
          <p:cNvPr id="60419" name="Rectangle 3"/>
          <p:cNvSpPr>
            <a:spLocks noGrp="1" noChangeArrowheads="1"/>
          </p:cNvSpPr>
          <p:nvPr>
            <p:ph idx="1"/>
          </p:nvPr>
        </p:nvSpPr>
        <p:spPr>
          <a:xfrm>
            <a:off x="533400" y="1828800"/>
            <a:ext cx="8305800" cy="4191000"/>
          </a:xfrm>
        </p:spPr>
        <p:txBody>
          <a:bodyPr rtlCol="0">
            <a:normAutofit/>
          </a:bodyPr>
          <a:lstStyle/>
          <a:p>
            <a:pPr marL="609600" indent="-609600" eaLnBrk="1" fontAlgn="auto" hangingPunct="1">
              <a:lnSpc>
                <a:spcPct val="80000"/>
              </a:lnSpc>
              <a:buFontTx/>
              <a:buNone/>
              <a:defRPr/>
            </a:pPr>
            <a:r>
              <a:rPr lang="en-US" altLang="en-US" sz="3600" u="sng" dirty="0">
                <a:solidFill>
                  <a:schemeClr val="tx1">
                    <a:lumMod val="75000"/>
                    <a:lumOff val="25000"/>
                  </a:schemeClr>
                </a:solidFill>
              </a:rPr>
              <a:t>Importance</a:t>
            </a:r>
            <a:r>
              <a:rPr lang="en-US" altLang="en-US" sz="3600" dirty="0">
                <a:solidFill>
                  <a:schemeClr val="tx1">
                    <a:lumMod val="75000"/>
                    <a:lumOff val="25000"/>
                  </a:schemeClr>
                </a:solidFill>
              </a:rPr>
              <a:t>:</a:t>
            </a:r>
          </a:p>
          <a:p>
            <a:pPr marL="0" indent="0" eaLnBrk="1" fontAlgn="auto" hangingPunct="1">
              <a:lnSpc>
                <a:spcPct val="100000"/>
              </a:lnSpc>
              <a:spcAft>
                <a:spcPts val="2400"/>
              </a:spcAft>
              <a:buFont typeface="Calibri" panose="020F0502020204030204" pitchFamily="34" charset="0"/>
              <a:buNone/>
              <a:defRPr/>
            </a:pPr>
            <a:r>
              <a:rPr lang="en-US" altLang="en-US" sz="3600" dirty="0">
                <a:solidFill>
                  <a:schemeClr val="tx1">
                    <a:lumMod val="75000"/>
                    <a:lumOff val="25000"/>
                  </a:schemeClr>
                </a:solidFill>
              </a:rPr>
              <a:t>Dalton explained the </a:t>
            </a:r>
            <a:r>
              <a:rPr lang="en-US" altLang="en-US" sz="3600" dirty="0">
                <a:solidFill>
                  <a:srgbClr val="FF3399"/>
                </a:solidFill>
              </a:rPr>
              <a:t>Laws of Conservation of Mass and Constant Composition </a:t>
            </a:r>
            <a:r>
              <a:rPr lang="en-US" altLang="en-US" sz="3600" dirty="0">
                <a:solidFill>
                  <a:schemeClr val="tx1">
                    <a:lumMod val="75000"/>
                    <a:lumOff val="25000"/>
                  </a:schemeClr>
                </a:solidFill>
              </a:rPr>
              <a:t>and extended them to cover another law…</a:t>
            </a:r>
          </a:p>
          <a:p>
            <a:pPr marL="0" indent="0" eaLnBrk="1" fontAlgn="auto" hangingPunct="1">
              <a:lnSpc>
                <a:spcPct val="80000"/>
              </a:lnSpc>
              <a:buFont typeface="Calibri" panose="020F0502020204030204" pitchFamily="34" charset="0"/>
              <a:buNone/>
              <a:defRPr/>
            </a:pPr>
            <a:r>
              <a:rPr lang="en-US" altLang="en-US" sz="3600" dirty="0">
                <a:solidFill>
                  <a:schemeClr val="tx1">
                    <a:lumMod val="75000"/>
                    <a:lumOff val="25000"/>
                  </a:schemeClr>
                </a:solidFill>
              </a:rPr>
              <a:t>		</a:t>
            </a:r>
            <a:r>
              <a:rPr lang="en-US" altLang="en-US" sz="3600" b="1" i="1" dirty="0">
                <a:solidFill>
                  <a:schemeClr val="accent6">
                    <a:lumMod val="75000"/>
                  </a:schemeClr>
                </a:solidFill>
              </a:rPr>
              <a:t>The Law of Multiple Proportions</a:t>
            </a:r>
          </a:p>
        </p:txBody>
      </p:sp>
      <p:sp>
        <p:nvSpPr>
          <p:cNvPr id="4" name="Slide Number Placeholder 5"/>
          <p:cNvSpPr>
            <a:spLocks noGrp="1"/>
          </p:cNvSpPr>
          <p:nvPr>
            <p:ph type="sldNum" sz="quarter" idx="12"/>
          </p:nvPr>
        </p:nvSpPr>
        <p:spPr/>
        <p:txBody>
          <a:bodyPr/>
          <a:lstStyle/>
          <a:p>
            <a:pPr>
              <a:defRPr/>
            </a:pPr>
            <a:fld id="{01CE4DF8-EE99-4555-BA29-047EC4B8C9F6}" type="slidenum">
              <a:rPr lang="en-US" altLang="en-US"/>
              <a:pPr>
                <a:defRPr/>
              </a:pPr>
              <a:t>7</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600200"/>
            <a:ext cx="8077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442" name="Rectangle 2"/>
          <p:cNvSpPr>
            <a:spLocks noGrp="1" noChangeArrowheads="1"/>
          </p:cNvSpPr>
          <p:nvPr>
            <p:ph type="title"/>
          </p:nvPr>
        </p:nvSpPr>
        <p:spPr>
          <a:xfrm>
            <a:off x="0" y="-76200"/>
            <a:ext cx="7543800" cy="762000"/>
          </a:xfrm>
        </p:spPr>
        <p:txBody>
          <a:bodyPr/>
          <a:lstStyle/>
          <a:p>
            <a:pPr eaLnBrk="1" fontAlgn="auto" hangingPunct="1">
              <a:spcAft>
                <a:spcPts val="0"/>
              </a:spcAft>
              <a:defRPr/>
            </a:pPr>
            <a:r>
              <a:rPr lang="en-US" altLang="en-US" sz="3400" b="1" u="sng" dirty="0">
                <a:solidFill>
                  <a:schemeClr val="tx1">
                    <a:lumMod val="75000"/>
                    <a:lumOff val="25000"/>
                  </a:schemeClr>
                </a:solidFill>
                <a:latin typeface="Comic Sans MS" panose="030F0702030302020204" pitchFamily="66" charset="0"/>
              </a:rPr>
              <a:t>Main ideas of Dalton’s model</a:t>
            </a:r>
            <a:endParaRPr lang="en-US" altLang="en-US" sz="3400" b="1" dirty="0">
              <a:solidFill>
                <a:schemeClr val="tx1">
                  <a:lumMod val="75000"/>
                  <a:lumOff val="25000"/>
                </a:schemeClr>
              </a:solidFill>
              <a:latin typeface="Comic Sans MS" panose="030F0702030302020204" pitchFamily="66" charset="0"/>
            </a:endParaRPr>
          </a:p>
        </p:txBody>
      </p:sp>
      <p:sp>
        <p:nvSpPr>
          <p:cNvPr id="20483" name="Rectangle 3"/>
          <p:cNvSpPr>
            <a:spLocks noGrp="1" noChangeArrowheads="1"/>
          </p:cNvSpPr>
          <p:nvPr>
            <p:ph idx="1"/>
          </p:nvPr>
        </p:nvSpPr>
        <p:spPr>
          <a:xfrm>
            <a:off x="57150" y="803275"/>
            <a:ext cx="8991600" cy="5867400"/>
          </a:xfrm>
        </p:spPr>
        <p:txBody>
          <a:bodyPr/>
          <a:lstStyle/>
          <a:p>
            <a:pPr marL="609600" indent="-609600" eaLnBrk="1" hangingPunct="1">
              <a:buFontTx/>
              <a:buNone/>
              <a:defRPr/>
            </a:pPr>
            <a:r>
              <a:rPr lang="en-US" altLang="en-US" sz="2800" dirty="0"/>
              <a:t>1.  All matter consists of</a:t>
            </a:r>
            <a:r>
              <a:rPr lang="en-US" altLang="en-US" sz="2800" dirty="0">
                <a:solidFill>
                  <a:schemeClr val="accent3"/>
                </a:solidFill>
              </a:rPr>
              <a:t> small, indivisible particles called atoms.</a:t>
            </a:r>
          </a:p>
          <a:p>
            <a:pPr marL="609600" indent="-609600" eaLnBrk="1" hangingPunct="1">
              <a:buFontTx/>
              <a:buNone/>
              <a:defRPr/>
            </a:pPr>
            <a:r>
              <a:rPr lang="en-US" altLang="en-US" sz="2800" dirty="0"/>
              <a:t>2.  All </a:t>
            </a:r>
            <a:r>
              <a:rPr lang="en-US" altLang="en-US" sz="2800" dirty="0">
                <a:solidFill>
                  <a:schemeClr val="accent6"/>
                </a:solidFill>
              </a:rPr>
              <a:t>atoms</a:t>
            </a:r>
            <a:r>
              <a:rPr lang="en-US" altLang="en-US" sz="2800" dirty="0"/>
              <a:t> of a given </a:t>
            </a:r>
            <a:r>
              <a:rPr lang="en-US" altLang="en-US" sz="2800" dirty="0">
                <a:solidFill>
                  <a:schemeClr val="accent6"/>
                </a:solidFill>
              </a:rPr>
              <a:t>element</a:t>
            </a:r>
            <a:r>
              <a:rPr lang="en-US" altLang="en-US" sz="2800" dirty="0">
                <a:solidFill>
                  <a:srgbClr val="FFFF66"/>
                </a:solidFill>
              </a:rPr>
              <a:t> </a:t>
            </a:r>
            <a:r>
              <a:rPr lang="en-US" altLang="en-US" sz="2800" dirty="0"/>
              <a:t>are </a:t>
            </a:r>
            <a:r>
              <a:rPr lang="en-US" altLang="en-US" sz="2800" dirty="0">
                <a:solidFill>
                  <a:schemeClr val="accent6"/>
                </a:solidFill>
              </a:rPr>
              <a:t>alike</a:t>
            </a:r>
            <a:r>
              <a:rPr lang="en-US" altLang="en-US" sz="2800" dirty="0">
                <a:solidFill>
                  <a:srgbClr val="FFFF66"/>
                </a:solidFill>
              </a:rPr>
              <a:t> </a:t>
            </a:r>
            <a:r>
              <a:rPr lang="en-US" altLang="en-US" sz="2800" dirty="0"/>
              <a:t>but </a:t>
            </a:r>
            <a:r>
              <a:rPr lang="en-US" altLang="en-US" sz="2800" dirty="0">
                <a:solidFill>
                  <a:schemeClr val="accent6"/>
                </a:solidFill>
              </a:rPr>
              <a:t>atoms</a:t>
            </a:r>
            <a:r>
              <a:rPr lang="en-US" altLang="en-US" sz="2800" dirty="0"/>
              <a:t> of any one </a:t>
            </a:r>
            <a:r>
              <a:rPr lang="en-US" altLang="en-US" sz="2800" dirty="0">
                <a:solidFill>
                  <a:schemeClr val="accent6"/>
                </a:solidFill>
              </a:rPr>
              <a:t>element</a:t>
            </a:r>
            <a:r>
              <a:rPr lang="en-US" altLang="en-US" sz="2800" dirty="0"/>
              <a:t> are </a:t>
            </a:r>
            <a:r>
              <a:rPr lang="en-US" altLang="en-US" sz="2800" dirty="0">
                <a:solidFill>
                  <a:schemeClr val="accent6"/>
                </a:solidFill>
              </a:rPr>
              <a:t>different</a:t>
            </a:r>
            <a:r>
              <a:rPr lang="en-US" altLang="en-US" sz="2800" dirty="0">
                <a:solidFill>
                  <a:srgbClr val="FFFF66"/>
                </a:solidFill>
              </a:rPr>
              <a:t> </a:t>
            </a:r>
            <a:r>
              <a:rPr lang="en-US" altLang="en-US" sz="2800" dirty="0"/>
              <a:t>from the </a:t>
            </a:r>
            <a:r>
              <a:rPr lang="en-US" altLang="en-US" sz="2800" dirty="0">
                <a:solidFill>
                  <a:schemeClr val="accent6"/>
                </a:solidFill>
              </a:rPr>
              <a:t>atoms</a:t>
            </a:r>
            <a:r>
              <a:rPr lang="en-US" altLang="en-US" sz="2800" dirty="0">
                <a:solidFill>
                  <a:srgbClr val="FFFF66"/>
                </a:solidFill>
              </a:rPr>
              <a:t> </a:t>
            </a:r>
            <a:r>
              <a:rPr lang="en-US" altLang="en-US" sz="2800" dirty="0"/>
              <a:t>of every other element.</a:t>
            </a:r>
          </a:p>
          <a:p>
            <a:pPr marL="609600" indent="-609600" eaLnBrk="1" hangingPunct="1">
              <a:buFontTx/>
              <a:buNone/>
              <a:defRPr/>
            </a:pPr>
            <a:r>
              <a:rPr lang="en-US" altLang="en-US" sz="2800" dirty="0"/>
              <a:t>3. </a:t>
            </a:r>
            <a:r>
              <a:rPr lang="en-US" altLang="en-US" sz="2800" dirty="0">
                <a:solidFill>
                  <a:srgbClr val="FF3399"/>
                </a:solidFill>
              </a:rPr>
              <a:t>Compounds</a:t>
            </a:r>
            <a:r>
              <a:rPr lang="en-US" altLang="en-US" sz="2800" dirty="0">
                <a:solidFill>
                  <a:srgbClr val="FFFF66"/>
                </a:solidFill>
              </a:rPr>
              <a:t> </a:t>
            </a:r>
            <a:r>
              <a:rPr lang="en-US" altLang="en-US" sz="2800" dirty="0"/>
              <a:t>are formed when </a:t>
            </a:r>
            <a:r>
              <a:rPr lang="en-US" altLang="en-US" sz="2800" dirty="0">
                <a:solidFill>
                  <a:srgbClr val="FF3399"/>
                </a:solidFill>
              </a:rPr>
              <a:t>atoms</a:t>
            </a:r>
            <a:r>
              <a:rPr lang="en-US" altLang="en-US" sz="2800" dirty="0">
                <a:solidFill>
                  <a:srgbClr val="FFFF66"/>
                </a:solidFill>
              </a:rPr>
              <a:t> </a:t>
            </a:r>
            <a:r>
              <a:rPr lang="en-US" altLang="en-US" sz="2800" dirty="0"/>
              <a:t>of different elements unite in </a:t>
            </a:r>
            <a:r>
              <a:rPr lang="en-US" altLang="en-US" sz="2800" dirty="0">
                <a:solidFill>
                  <a:srgbClr val="FF3399"/>
                </a:solidFill>
              </a:rPr>
              <a:t>small, whole-number </a:t>
            </a:r>
            <a:r>
              <a:rPr lang="en-US" altLang="en-US" sz="2800" dirty="0"/>
              <a:t>ratios.</a:t>
            </a:r>
          </a:p>
          <a:p>
            <a:pPr marL="609600" indent="-609600" eaLnBrk="1" hangingPunct="1">
              <a:buFontTx/>
              <a:buNone/>
              <a:defRPr/>
            </a:pPr>
            <a:r>
              <a:rPr lang="en-US" altLang="en-US" sz="2800" dirty="0"/>
              <a:t>4.  Chemical </a:t>
            </a:r>
            <a:r>
              <a:rPr lang="en-US" altLang="en-US" sz="2800" dirty="0">
                <a:solidFill>
                  <a:srgbClr val="7030A0"/>
                </a:solidFill>
              </a:rPr>
              <a:t>reactions</a:t>
            </a:r>
            <a:r>
              <a:rPr lang="en-US" altLang="en-US" sz="2800" dirty="0">
                <a:solidFill>
                  <a:srgbClr val="FFFF66"/>
                </a:solidFill>
              </a:rPr>
              <a:t> </a:t>
            </a:r>
            <a:r>
              <a:rPr lang="en-US" altLang="en-US" sz="2800" dirty="0"/>
              <a:t>involve </a:t>
            </a:r>
            <a:r>
              <a:rPr lang="en-US" altLang="en-US" sz="2800" dirty="0">
                <a:solidFill>
                  <a:srgbClr val="7030A0"/>
                </a:solidFill>
              </a:rPr>
              <a:t>rearrangement</a:t>
            </a:r>
            <a:r>
              <a:rPr lang="en-US" altLang="en-US" sz="2800" dirty="0">
                <a:solidFill>
                  <a:srgbClr val="FFFF66"/>
                </a:solidFill>
              </a:rPr>
              <a:t> </a:t>
            </a:r>
            <a:r>
              <a:rPr lang="en-US" altLang="en-US" sz="2800" dirty="0"/>
              <a:t>of </a:t>
            </a:r>
            <a:r>
              <a:rPr lang="en-US" altLang="en-US" sz="2800" dirty="0">
                <a:solidFill>
                  <a:srgbClr val="7030A0"/>
                </a:solidFill>
              </a:rPr>
              <a:t>atoms;</a:t>
            </a:r>
            <a:r>
              <a:rPr lang="en-US" altLang="en-US" sz="2800" dirty="0">
                <a:solidFill>
                  <a:srgbClr val="FFFF66"/>
                </a:solidFill>
              </a:rPr>
              <a:t> </a:t>
            </a:r>
            <a:r>
              <a:rPr lang="en-US" altLang="en-US" sz="2800" dirty="0"/>
              <a:t>no </a:t>
            </a:r>
            <a:r>
              <a:rPr lang="en-US" altLang="en-US" sz="2800" dirty="0">
                <a:solidFill>
                  <a:srgbClr val="7030A0"/>
                </a:solidFill>
              </a:rPr>
              <a:t>atoms</a:t>
            </a:r>
            <a:r>
              <a:rPr lang="en-US" altLang="en-US" sz="2800" dirty="0"/>
              <a:t> are created, destroyed or broken apart in a chemical</a:t>
            </a:r>
            <a:r>
              <a:rPr lang="en-US" altLang="en-US" sz="2800" dirty="0">
                <a:solidFill>
                  <a:srgbClr val="FFFF66"/>
                </a:solidFill>
              </a:rPr>
              <a:t> </a:t>
            </a:r>
            <a:r>
              <a:rPr lang="en-US" altLang="en-US" sz="2800" dirty="0">
                <a:solidFill>
                  <a:srgbClr val="7030A0"/>
                </a:solidFill>
              </a:rPr>
              <a:t>reaction.</a:t>
            </a:r>
            <a:endParaRPr lang="en-US" altLang="en-US" sz="2800" b="1" dirty="0">
              <a:solidFill>
                <a:srgbClr val="7030A0"/>
              </a:solidFill>
            </a:endParaRPr>
          </a:p>
          <a:p>
            <a:pPr marL="609600" indent="-609600" algn="ctr" eaLnBrk="1" hangingPunct="1">
              <a:buFontTx/>
              <a:buNone/>
              <a:defRPr/>
            </a:pPr>
            <a:r>
              <a:rPr lang="en-US" altLang="en-US" sz="2800" b="1" dirty="0"/>
              <a:t>    </a:t>
            </a:r>
            <a:endParaRPr lang="en-US" altLang="en-US" sz="2800" b="1" i="1" dirty="0">
              <a:latin typeface="Comic Sans MS" panose="030F0702030302020204" pitchFamily="66" charset="0"/>
            </a:endParaRPr>
          </a:p>
        </p:txBody>
      </p:sp>
      <p:sp>
        <p:nvSpPr>
          <p:cNvPr id="4" name="Slide Number Placeholder 5"/>
          <p:cNvSpPr>
            <a:spLocks noGrp="1"/>
          </p:cNvSpPr>
          <p:nvPr>
            <p:ph type="sldNum" sz="quarter" idx="12"/>
          </p:nvPr>
        </p:nvSpPr>
        <p:spPr/>
        <p:txBody>
          <a:bodyPr/>
          <a:lstStyle/>
          <a:p>
            <a:pPr>
              <a:defRPr/>
            </a:pPr>
            <a:fld id="{B8833B9E-1C1A-4DDE-9690-F50237DCF843}" type="slidenum">
              <a:rPr lang="en-US" altLang="en-US"/>
              <a:pPr>
                <a:defRPr/>
              </a:pPr>
              <a:t>8</a:t>
            </a:fld>
            <a:endParaRPr lang="en-US" altLang="en-US"/>
          </a:p>
        </p:txBody>
      </p:sp>
      <p:sp>
        <p:nvSpPr>
          <p:cNvPr id="3" name="TextBox 2"/>
          <p:cNvSpPr txBox="1"/>
          <p:nvPr/>
        </p:nvSpPr>
        <p:spPr>
          <a:xfrm>
            <a:off x="-266700" y="5527675"/>
            <a:ext cx="9334500" cy="1114425"/>
          </a:xfrm>
          <a:prstGeom prst="rect">
            <a:avLst/>
          </a:prstGeom>
          <a:noFill/>
        </p:spPr>
        <p:txBody>
          <a:bodyPr>
            <a:spAutoFit/>
          </a:bodyPr>
          <a:lstStyle/>
          <a:p>
            <a:pPr marL="609600" indent="-609600" algn="ctr" eaLnBrk="1" hangingPunct="1">
              <a:lnSpc>
                <a:spcPct val="90000"/>
              </a:lnSpc>
              <a:spcBef>
                <a:spcPts val="1200"/>
              </a:spcBef>
              <a:spcAft>
                <a:spcPts val="200"/>
              </a:spcAft>
              <a:buClr>
                <a:srgbClr val="99CB38"/>
              </a:buClr>
              <a:buSzPct val="100000"/>
              <a:defRPr/>
            </a:pPr>
            <a:r>
              <a:rPr lang="en-US" altLang="en-US" sz="2600" b="1" i="1" dirty="0">
                <a:solidFill>
                  <a:srgbClr val="404040"/>
                </a:solidFill>
                <a:latin typeface="Comic Sans MS" panose="030F0702030302020204" pitchFamily="66" charset="0"/>
              </a:rPr>
              <a:t>According to Dalton, atoms are </a:t>
            </a:r>
            <a:r>
              <a:rPr lang="en-US" altLang="en-US" sz="2600" b="1" i="1" dirty="0">
                <a:solidFill>
                  <a:srgbClr val="FF0000"/>
                </a:solidFill>
                <a:latin typeface="Comic Sans MS" panose="030F0702030302020204" pitchFamily="66" charset="0"/>
              </a:rPr>
              <a:t>indivisible</a:t>
            </a:r>
            <a:r>
              <a:rPr lang="en-US" altLang="en-US" sz="2600" b="1" i="1" dirty="0">
                <a:solidFill>
                  <a:srgbClr val="FFFF66"/>
                </a:solidFill>
                <a:latin typeface="Comic Sans MS" panose="030F0702030302020204" pitchFamily="66" charset="0"/>
              </a:rPr>
              <a:t> </a:t>
            </a:r>
            <a:r>
              <a:rPr lang="en-US" altLang="en-US" sz="2600" b="1" i="1" dirty="0">
                <a:solidFill>
                  <a:srgbClr val="404040"/>
                </a:solidFill>
                <a:latin typeface="Comic Sans MS" panose="030F0702030302020204" pitchFamily="66" charset="0"/>
              </a:rPr>
              <a:t>and </a:t>
            </a:r>
            <a:r>
              <a:rPr lang="en-US" altLang="en-US" sz="2600" b="1" i="1" dirty="0">
                <a:solidFill>
                  <a:srgbClr val="FF0000"/>
                </a:solidFill>
                <a:latin typeface="Comic Sans MS" panose="030F0702030302020204" pitchFamily="66" charset="0"/>
              </a:rPr>
              <a:t>indestructible</a:t>
            </a:r>
            <a:r>
              <a:rPr lang="en-US" altLang="en-US" sz="2600" b="1" i="1" dirty="0">
                <a:solidFill>
                  <a:srgbClr val="404040"/>
                </a:solidFill>
                <a:latin typeface="Comic Sans MS" panose="030F0702030302020204" pitchFamily="66" charset="0"/>
              </a:rPr>
              <a:t>.</a:t>
            </a:r>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52400" y="152400"/>
            <a:ext cx="8305800" cy="1371600"/>
          </a:xfrm>
        </p:spPr>
        <p:txBody>
          <a:bodyPr>
            <a:normAutofit fontScale="90000"/>
          </a:bodyPr>
          <a:lstStyle/>
          <a:p>
            <a:pPr algn="ctr" eaLnBrk="1" fontAlgn="auto" hangingPunct="1">
              <a:spcAft>
                <a:spcPts val="0"/>
              </a:spcAft>
              <a:defRPr/>
            </a:pPr>
            <a:r>
              <a:rPr lang="en-US" altLang="en-US" sz="3600" b="1" dirty="0">
                <a:solidFill>
                  <a:schemeClr val="tx1">
                    <a:lumMod val="75000"/>
                    <a:lumOff val="25000"/>
                  </a:schemeClr>
                </a:solidFill>
                <a:latin typeface="+mn-lt"/>
              </a:rPr>
              <a:t>Dalton’s Atomic Theory: </a:t>
            </a:r>
            <a:br>
              <a:rPr lang="en-US" altLang="en-US" sz="3600" b="1" dirty="0">
                <a:solidFill>
                  <a:schemeClr val="tx1">
                    <a:lumMod val="75000"/>
                    <a:lumOff val="25000"/>
                  </a:schemeClr>
                </a:solidFill>
                <a:latin typeface="+mn-lt"/>
              </a:rPr>
            </a:br>
            <a:r>
              <a:rPr lang="en-US" altLang="en-US" sz="3600" b="1" u="sng" dirty="0">
                <a:solidFill>
                  <a:schemeClr val="tx1">
                    <a:lumMod val="75000"/>
                    <a:lumOff val="25000"/>
                  </a:schemeClr>
                </a:solidFill>
                <a:latin typeface="+mn-lt"/>
              </a:rPr>
              <a:t>Conservation of Mass and Definite Proportions</a:t>
            </a:r>
          </a:p>
        </p:txBody>
      </p:sp>
      <p:sp>
        <p:nvSpPr>
          <p:cNvPr id="7" name="Slide Number Placeholder 5"/>
          <p:cNvSpPr>
            <a:spLocks noGrp="1"/>
          </p:cNvSpPr>
          <p:nvPr>
            <p:ph type="sldNum" sz="quarter" idx="12"/>
          </p:nvPr>
        </p:nvSpPr>
        <p:spPr/>
        <p:txBody>
          <a:bodyPr/>
          <a:lstStyle/>
          <a:p>
            <a:pPr>
              <a:defRPr/>
            </a:pPr>
            <a:fld id="{7E3F810F-20CC-4B09-B522-890E98C64386}" type="slidenum">
              <a:rPr lang="en-US" altLang="en-US"/>
              <a:pPr>
                <a:defRPr/>
              </a:pPr>
              <a:t>9</a:t>
            </a:fld>
            <a:endParaRPr lang="en-US" altLang="en-US"/>
          </a:p>
        </p:txBody>
      </p:sp>
      <p:pic>
        <p:nvPicPr>
          <p:cNvPr id="21508" name="Picture 3" descr="FG02_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 y="2873375"/>
            <a:ext cx="8356600"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AutoShape 4"/>
          <p:cNvSpPr>
            <a:spLocks noChangeArrowheads="1"/>
          </p:cNvSpPr>
          <p:nvPr/>
        </p:nvSpPr>
        <p:spPr bwMode="auto">
          <a:xfrm>
            <a:off x="4953000" y="1828800"/>
            <a:ext cx="3657600" cy="914400"/>
          </a:xfrm>
          <a:prstGeom prst="wedgeRectCallout">
            <a:avLst>
              <a:gd name="adj1" fmla="val 18014"/>
              <a:gd name="adj2" fmla="val 15454"/>
            </a:avLst>
          </a:prstGeom>
          <a:solidFill>
            <a:srgbClr val="AEE5B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000000"/>
                </a:solidFill>
                <a:latin typeface="Times New Roman" panose="02020603050405020304" pitchFamily="18" charset="0"/>
              </a:rPr>
              <a:t>… six fluorine atoms and four hydrogen atoms after reaction.  Mass is conserved.</a:t>
            </a:r>
          </a:p>
        </p:txBody>
      </p:sp>
      <p:sp>
        <p:nvSpPr>
          <p:cNvPr id="73733" name="AutoShape 5"/>
          <p:cNvSpPr>
            <a:spLocks noChangeArrowheads="1"/>
          </p:cNvSpPr>
          <p:nvPr/>
        </p:nvSpPr>
        <p:spPr bwMode="auto">
          <a:xfrm>
            <a:off x="304800" y="2057400"/>
            <a:ext cx="3657600" cy="685800"/>
          </a:xfrm>
          <a:prstGeom prst="wedgeRectCallout">
            <a:avLst>
              <a:gd name="adj1" fmla="val 39801"/>
              <a:gd name="adj2" fmla="val -3009"/>
            </a:avLst>
          </a:prstGeom>
          <a:solidFill>
            <a:srgbClr val="AEE5B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000000"/>
                </a:solidFill>
                <a:latin typeface="Times New Roman" panose="02020603050405020304" pitchFamily="18" charset="0"/>
              </a:rPr>
              <a:t>Six fluorine atoms and four hydrogen atoms before reaction …</a:t>
            </a:r>
          </a:p>
        </p:txBody>
      </p:sp>
      <p:sp>
        <p:nvSpPr>
          <p:cNvPr id="73734" name="AutoShape 6"/>
          <p:cNvSpPr>
            <a:spLocks noChangeArrowheads="1"/>
          </p:cNvSpPr>
          <p:nvPr/>
        </p:nvSpPr>
        <p:spPr bwMode="auto">
          <a:xfrm>
            <a:off x="5943600" y="5257800"/>
            <a:ext cx="2819400" cy="1219200"/>
          </a:xfrm>
          <a:prstGeom prst="wedgeRectCallout">
            <a:avLst>
              <a:gd name="adj1" fmla="val 36824"/>
              <a:gd name="adj2" fmla="val -174347"/>
            </a:avLst>
          </a:prstGeom>
          <a:solidFill>
            <a:srgbClr val="AEE5B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000000"/>
                </a:solidFill>
                <a:latin typeface="Times New Roman" panose="02020603050405020304" pitchFamily="18" charset="0"/>
              </a:rPr>
              <a:t>HF always has one H atom and one F atom; always has the same proportions (1:19) by mass.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3733"/>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73732"/>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2000"/>
                                  </p:stCondLst>
                                  <p:childTnLst>
                                    <p:set>
                                      <p:cBhvr>
                                        <p:cTn id="12" dur="1" fill="hold">
                                          <p:stCondLst>
                                            <p:cond delay="499"/>
                                          </p:stCondLst>
                                        </p:cTn>
                                        <p:tgtEl>
                                          <p:spTgt spid="73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animBg="1" autoUpdateAnimBg="0"/>
      <p:bldP spid="73733" grpId="0" animBg="1" autoUpdateAnimBg="0"/>
      <p:bldP spid="73734" grpId="0" animBg="1" autoUpdateAnimBg="0"/>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3793</TotalTime>
  <Words>1475</Words>
  <Application>Microsoft Office PowerPoint</Application>
  <PresentationFormat>On-screen Show (4:3)</PresentationFormat>
  <Paragraphs>246</Paragraphs>
  <Slides>40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vt:lpstr>
      <vt:lpstr>Calibri Light</vt:lpstr>
      <vt:lpstr>Comic Sans MS</vt:lpstr>
      <vt:lpstr>Times</vt:lpstr>
      <vt:lpstr>Times New Roman</vt:lpstr>
      <vt:lpstr>Verdana</vt:lpstr>
      <vt:lpstr>Retrospect</vt:lpstr>
      <vt:lpstr>Unit 1: Lecture 2: Atoms, Molecules and Ions</vt:lpstr>
      <vt:lpstr>The Language of Chemistry</vt:lpstr>
      <vt:lpstr>Laws of Chemical Composition</vt:lpstr>
      <vt:lpstr>Law of Conservation of Mass:         A Conceptual Example</vt:lpstr>
      <vt:lpstr>Laws of Chemical Composition</vt:lpstr>
      <vt:lpstr>Law of Constant Composition: Example</vt:lpstr>
      <vt:lpstr>John Dalton and the Atomic Theory of Matter </vt:lpstr>
      <vt:lpstr>Main ideas of Dalton’s model</vt:lpstr>
      <vt:lpstr>Dalton’s Atomic Theory:  Conservation of Mass and Definite Proportions</vt:lpstr>
      <vt:lpstr>Another Important Law</vt:lpstr>
      <vt:lpstr>Law of Multiple Proportions (cont’d)</vt:lpstr>
      <vt:lpstr>Dalton’s Model of the Atom</vt:lpstr>
      <vt:lpstr>1897 JJ Thomson</vt:lpstr>
      <vt:lpstr>1897 JJ Thomson</vt:lpstr>
      <vt:lpstr>PowerPoint Presentation</vt:lpstr>
      <vt:lpstr>Robert Millikan: Oil Drop Experiment</vt:lpstr>
      <vt:lpstr>Millikan’s Conclusions</vt:lpstr>
      <vt:lpstr>PowerPoint Presentation</vt:lpstr>
      <vt:lpstr>Ernest Rutherford</vt:lpstr>
      <vt:lpstr>PowerPoint Presentation</vt:lpstr>
      <vt:lpstr>Rutherford’s Main Conclusions</vt:lpstr>
      <vt:lpstr>Protons</vt:lpstr>
      <vt:lpstr>Neutrons    (James Chadwick, 1932)</vt:lpstr>
      <vt:lpstr>Summary</vt:lpstr>
      <vt:lpstr>Atomic Symbols</vt:lpstr>
      <vt:lpstr>Mass Number, A</vt:lpstr>
      <vt:lpstr>Atomic Number, Z</vt:lpstr>
      <vt:lpstr>Isotopes</vt:lpstr>
      <vt:lpstr>Hydrogen Isotopes</vt:lpstr>
      <vt:lpstr>Isotopes &amp; Their Uses</vt:lpstr>
      <vt:lpstr>Sample Problem</vt:lpstr>
      <vt:lpstr>Solution to Problem</vt:lpstr>
      <vt:lpstr>Ions:  particles w/ a charge</vt:lpstr>
      <vt:lpstr>Sample Problem</vt:lpstr>
      <vt:lpstr>Solution</vt:lpstr>
      <vt:lpstr>Atomic Mass</vt:lpstr>
      <vt:lpstr>Atomic Mass Is Not Equal to Mass Number!!</vt:lpstr>
      <vt:lpstr>Atomic Mass</vt:lpstr>
      <vt:lpstr>Most Abundant Isotope</vt:lpstr>
      <vt:lpstr>PowerPoint Presentation</vt:lpstr>
    </vt:vector>
  </TitlesOfParts>
  <Company>Conestoga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Honors Chemistry Ch 2</dc:title>
  <dc:creator>Jean Mihelcic</dc:creator>
  <cp:lastModifiedBy>Drusky, Tristan</cp:lastModifiedBy>
  <cp:revision>183</cp:revision>
  <dcterms:created xsi:type="dcterms:W3CDTF">2007-09-16T15:59:33Z</dcterms:created>
  <dcterms:modified xsi:type="dcterms:W3CDTF">2020-10-12T00:38:07Z</dcterms:modified>
</cp:coreProperties>
</file>