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handoutMasterIdLst>
    <p:handoutMasterId r:id="rId29"/>
  </p:handoutMasterIdLst>
  <p:sldIdLst>
    <p:sldId id="256" r:id="rId2"/>
    <p:sldId id="257" r:id="rId3"/>
    <p:sldId id="258" r:id="rId4"/>
    <p:sldId id="260" r:id="rId5"/>
    <p:sldId id="288" r:id="rId6"/>
    <p:sldId id="261" r:id="rId7"/>
    <p:sldId id="262" r:id="rId8"/>
    <p:sldId id="263" r:id="rId9"/>
    <p:sldId id="259" r:id="rId10"/>
    <p:sldId id="266" r:id="rId11"/>
    <p:sldId id="267" r:id="rId12"/>
    <p:sldId id="274" r:id="rId13"/>
    <p:sldId id="289" r:id="rId14"/>
    <p:sldId id="282" r:id="rId15"/>
    <p:sldId id="283" r:id="rId16"/>
    <p:sldId id="265" r:id="rId17"/>
    <p:sldId id="281" r:id="rId18"/>
    <p:sldId id="275" r:id="rId19"/>
    <p:sldId id="276" r:id="rId20"/>
    <p:sldId id="284" r:id="rId21"/>
    <p:sldId id="285" r:id="rId22"/>
    <p:sldId id="264" r:id="rId23"/>
    <p:sldId id="269" r:id="rId24"/>
    <p:sldId id="286" r:id="rId25"/>
    <p:sldId id="287" r:id="rId26"/>
    <p:sldId id="270" r:id="rId27"/>
    <p:sldId id="277" r:id="rId28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B5F3E-1FC1-490B-9967-0F787F2AB039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9D2F1-63A8-4FF4-93A1-D0635E4B7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1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409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8D1128-A245-4FA5-93EA-3BF81C4816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36755-7BCF-4519-A4AB-9D944D414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9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19E37-DD1F-4A21-9D19-644D9880E0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58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0266F8-8CF8-4087-BE3B-0F02F2CAD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7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FD32E-FF89-4F98-AF00-50B661352C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7F6DD-0168-4F22-951E-B497B1DC42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9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56D04-724F-4DB9-BA45-3DB0871F8A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2A4EF-284B-4493-9561-84FC4765B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6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6D0C9-173E-4056-908A-F9684AA3B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6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6D82D-F885-4BE3-B4D1-71CD79B39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0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B58E9-824C-4B8E-9B50-7405D42D2A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1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62BDB-114A-4147-8090-76ABB7FA3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6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9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09FE4BB-C0B9-4887-BB8D-F67A12771E9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736725"/>
          </a:xfrm>
        </p:spPr>
        <p:txBody>
          <a:bodyPr/>
          <a:lstStyle/>
          <a:p>
            <a:r>
              <a:rPr lang="en-US" sz="6000" b="1"/>
              <a:t>Projectile Motion</a:t>
            </a:r>
            <a:br>
              <a:rPr lang="en-US" sz="6000" b="1"/>
            </a:br>
            <a:r>
              <a:rPr lang="en-US" sz="4000"/>
              <a:t>Chapter 3 Section 3</a:t>
            </a:r>
          </a:p>
        </p:txBody>
      </p:sp>
      <p:pic>
        <p:nvPicPr>
          <p:cNvPr id="2052" name="Picture 4" descr="MC90021508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71800"/>
            <a:ext cx="4267200" cy="309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Diagram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2209800" y="2057400"/>
            <a:ext cx="0" cy="312420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2209800" y="5181600"/>
            <a:ext cx="50292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2209800" y="2057400"/>
            <a:ext cx="4953000" cy="312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419600" y="4724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V</a:t>
            </a:r>
            <a:r>
              <a:rPr lang="en-US" dirty="0" err="1" smtClean="0"/>
              <a:t>ix</a:t>
            </a:r>
            <a:endParaRPr lang="en-US" dirty="0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600200" y="3276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/>
              <a:t>V</a:t>
            </a:r>
            <a:r>
              <a:rPr lang="en-US" dirty="0" err="1" smtClean="0"/>
              <a:t>iy</a:t>
            </a:r>
            <a:endParaRPr lang="en-US" dirty="0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029200" y="3352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</a:t>
            </a:r>
            <a:r>
              <a:rPr lang="en-US"/>
              <a:t>i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743200" y="4800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ahoma" pitchFamily="34" charset="0"/>
              </a:rPr>
              <a:t>θ</a:t>
            </a: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2209800" y="2057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V="1">
            <a:off x="7162800" y="2057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the Components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34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8382000" cy="4495800"/>
              </a:xfrm>
            </p:spPr>
            <p:txBody>
              <a:bodyPr/>
              <a:lstStyle/>
              <a:p>
                <a:r>
                  <a:rPr lang="en-US" sz="2800" dirty="0" smtClean="0"/>
                  <a:t>The sine and cosine functions can be used to find the horizontal and vertical components of the initial velocity.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6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6600" b="0" i="1" smtClean="0">
                              <a:latin typeface="Cambria Math"/>
                            </a:rPr>
                            <m:t>𝑖𝑥</m:t>
                          </m:r>
                        </m:sub>
                      </m:sSub>
                      <m:r>
                        <a:rPr lang="en-US" sz="6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6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6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6600" b="0" i="1" smtClean="0">
                          <a:latin typeface="Cambria Math"/>
                        </a:rPr>
                        <m:t>𝑐𝑜𝑠</m:t>
                      </m:r>
                      <m:r>
                        <a:rPr lang="en-US" sz="6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66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6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6600" b="0" i="1" smtClean="0">
                              <a:latin typeface="Cambria Math"/>
                              <a:ea typeface="Cambria Math"/>
                            </a:rPr>
                            <m:t>𝑖𝑦</m:t>
                          </m:r>
                        </m:sub>
                      </m:sSub>
                      <m:r>
                        <a:rPr lang="en-US" sz="66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6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6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6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66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6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US" sz="6600" b="0" dirty="0" smtClean="0">
                  <a:ea typeface="Cambria Math"/>
                </a:endParaRPr>
              </a:p>
            </p:txBody>
          </p:sp>
        </mc:Choice>
        <mc:Fallback xmlns="">
          <p:sp>
            <p:nvSpPr>
              <p:cNvPr id="573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8382000" cy="4495800"/>
              </a:xfrm>
              <a:blipFill rotWithShape="1">
                <a:blip r:embed="rId2"/>
                <a:stretch>
                  <a:fillRect l="-873" t="-1493" r="-2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Projectile Cases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There are 3 different cases in which a projectile can be described.</a:t>
            </a:r>
          </a:p>
          <a:p>
            <a:pPr lvl="1">
              <a:lnSpc>
                <a:spcPct val="90000"/>
              </a:lnSpc>
            </a:pPr>
            <a:r>
              <a:rPr lang="en-US" b="1" u="sng" dirty="0"/>
              <a:t>Case 1</a:t>
            </a:r>
            <a:r>
              <a:rPr lang="en-US" dirty="0"/>
              <a:t>: Object with only horizontal velocity and no vertical velocity falling </a:t>
            </a:r>
            <a:r>
              <a:rPr lang="en-US" dirty="0" smtClean="0"/>
              <a:t>with negative vertical displacement.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u="sng" dirty="0"/>
              <a:t>Case 2</a:t>
            </a:r>
            <a:r>
              <a:rPr lang="en-US" dirty="0"/>
              <a:t>: Object that is shot upward at some angle and has both horizontal and vertical </a:t>
            </a:r>
            <a:r>
              <a:rPr lang="en-US" dirty="0" smtClean="0"/>
              <a:t>velocity and lands with zero vertical displacement.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u="sng" dirty="0"/>
              <a:t>Case 3</a:t>
            </a:r>
            <a:r>
              <a:rPr lang="en-US" dirty="0"/>
              <a:t>: Object that is shot </a:t>
            </a:r>
            <a:r>
              <a:rPr lang="en-US" dirty="0" smtClean="0"/>
              <a:t>at some angle </a:t>
            </a:r>
            <a:r>
              <a:rPr lang="en-US" dirty="0"/>
              <a:t>and has both horizontal and vertical </a:t>
            </a:r>
            <a:r>
              <a:rPr lang="en-US" dirty="0" smtClean="0"/>
              <a:t>velocity with negative or positive vertical displacement.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Equations for Case 1 Projectiles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19"/>
              <p:cNvSpPr txBox="1">
                <a:spLocks noChangeArrowheads="1"/>
              </p:cNvSpPr>
              <p:nvPr/>
            </p:nvSpPr>
            <p:spPr bwMode="auto">
              <a:xfrm>
                <a:off x="457200" y="1600200"/>
                <a:ext cx="4114800" cy="4495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lang="en-US" dirty="0" smtClean="0"/>
                  <a:t>Vertical motion of a projectile</a:t>
                </a:r>
              </a:p>
              <a:p>
                <a:pPr marL="0" indent="0">
                  <a:buFont typeface="Wingdings" pitchFamily="2" charset="2"/>
                  <a:buNone/>
                </a:pPr>
                <a:endParaRPr lang="en-US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360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box>
                        <m:box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600" i="1" smtClean="0"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sz="36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i="1" smtClean="0">
                              <a:latin typeface="Cambria Math"/>
                            </a:rPr>
                            <m:t>𝑓𝑦</m:t>
                          </m:r>
                        </m:sub>
                      </m:sSub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i="1" smtClean="0">
                          <a:latin typeface="Cambria Math"/>
                        </a:rPr>
                        <m:t>𝑔𝑡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i="1" smtClean="0">
                                  <a:latin typeface="Cambria Math"/>
                                </a:rPr>
                                <m:t>𝑓𝑦</m:t>
                              </m:r>
                            </m:sub>
                          </m:sSub>
                        </m:e>
                        <m:sup>
                          <m:r>
                            <a:rPr lang="en-US" sz="360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i="1" smtClean="0">
                          <a:latin typeface="Cambria Math"/>
                        </a:rPr>
                        <m:t>=2</m:t>
                      </m:r>
                      <m:r>
                        <a:rPr lang="en-US" sz="3600" i="1" smtClean="0"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360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Rectang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600200"/>
                <a:ext cx="4114800" cy="4495800"/>
              </a:xfrm>
              <a:prstGeom prst="rect">
                <a:avLst/>
              </a:prstGeom>
              <a:blipFill rotWithShape="1">
                <a:blip r:embed="rId2"/>
                <a:stretch>
                  <a:fillRect l="-4000" t="-20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20"/>
              <p:cNvSpPr txBox="1">
                <a:spLocks noChangeArrowheads="1"/>
              </p:cNvSpPr>
              <p:nvPr/>
            </p:nvSpPr>
            <p:spPr>
              <a:xfrm>
                <a:off x="4558553" y="1676400"/>
                <a:ext cx="4038600" cy="4495800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80000"/>
                  <a:buFont typeface="Wingdings" pitchFamily="2" charset="2"/>
                  <a:buChar char="n"/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 marL="0" indent="0">
                  <a:buFont typeface="Wingdings" pitchFamily="2" charset="2"/>
                  <a:buNone/>
                </a:pPr>
                <a:r>
                  <a:rPr lang="en-US" dirty="0" smtClean="0"/>
                  <a:t>Horizontal </a:t>
                </a:r>
                <a:r>
                  <a:rPr lang="en-US" dirty="0"/>
                  <a:t>motion of a </a:t>
                </a:r>
                <a:r>
                  <a:rPr lang="en-US" dirty="0" smtClean="0"/>
                  <a:t>projectile</a:t>
                </a:r>
              </a:p>
              <a:p>
                <a:pPr marL="0" indent="0">
                  <a:buFont typeface="Wingdings" pitchFamily="2" charset="2"/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360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i="1" smtClean="0">
                              <a:latin typeface="Cambria Math"/>
                            </a:rPr>
                            <m:t>𝑖𝑥</m:t>
                          </m:r>
                        </m:sub>
                      </m:sSub>
                      <m:r>
                        <a:rPr lang="en-US" sz="360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i="1" smtClean="0">
                              <a:latin typeface="Cambria Math"/>
                            </a:rPr>
                            <m:t>𝑓𝑥</m:t>
                          </m:r>
                        </m:sub>
                      </m:sSub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i="1" smtClean="0">
                              <a:latin typeface="Cambria Math"/>
                            </a:rPr>
                            <m:t>𝑖𝑥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553" y="1676400"/>
                <a:ext cx="4038600" cy="4495800"/>
              </a:xfrm>
              <a:prstGeom prst="rect">
                <a:avLst/>
              </a:prstGeom>
              <a:blipFill rotWithShape="1">
                <a:blip r:embed="rId3"/>
                <a:stretch>
                  <a:fillRect l="-4079" t="-1897" r="-2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78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car is traveling at 37.0 km/</a:t>
            </a:r>
            <a:r>
              <a:rPr lang="en-US" dirty="0" err="1" smtClean="0"/>
              <a:t>hr</a:t>
            </a:r>
            <a:r>
              <a:rPr lang="en-US" dirty="0" smtClean="0"/>
              <a:t> on a perfectly horizontal road when it suddenly loses control and runs off a cliff which is 17.30 meters tall.  How far did the car travel before crashing into the ground below the cliff?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3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#1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dx = 19.33m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Projectiles Launched at an Angle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Projectiles are mostly launched at some angle to the horizontal in real-world application.</a:t>
            </a:r>
          </a:p>
          <a:p>
            <a:pPr lvl="1">
              <a:lnSpc>
                <a:spcPct val="90000"/>
              </a:lnSpc>
            </a:pPr>
            <a:r>
              <a:rPr lang="en-US"/>
              <a:t>Examples</a:t>
            </a:r>
          </a:p>
          <a:p>
            <a:pPr lvl="2">
              <a:lnSpc>
                <a:spcPct val="90000"/>
              </a:lnSpc>
            </a:pPr>
            <a:r>
              <a:rPr lang="en-US"/>
              <a:t>Bullets</a:t>
            </a:r>
          </a:p>
          <a:p>
            <a:pPr lvl="2">
              <a:lnSpc>
                <a:spcPct val="90000"/>
              </a:lnSpc>
            </a:pPr>
            <a:r>
              <a:rPr lang="en-US"/>
              <a:t>Footballs</a:t>
            </a:r>
          </a:p>
          <a:p>
            <a:pPr lvl="2">
              <a:lnSpc>
                <a:spcPct val="90000"/>
              </a:lnSpc>
            </a:pPr>
            <a:r>
              <a:rPr lang="en-US"/>
              <a:t>Baseballs</a:t>
            </a:r>
          </a:p>
          <a:p>
            <a:pPr>
              <a:lnSpc>
                <a:spcPct val="90000"/>
              </a:lnSpc>
            </a:pPr>
            <a:r>
              <a:rPr lang="en-US"/>
              <a:t>The projectile has an initial vertical component of velocity as well as a horizontal component of velocity.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Range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/>
              <a:t>To achieve maximum range of a projectile, it should be fired at a 45 degree angle to the horizontal.</a:t>
            </a:r>
          </a:p>
        </p:txBody>
      </p:sp>
      <p:pic>
        <p:nvPicPr>
          <p:cNvPr id="74756" name="Picture 4" descr="MC90035149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338" y="3311525"/>
            <a:ext cx="3954462" cy="331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2 Equations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some algebra and trigonometry, the kinematic equations can be rearranged to solve for certain situations.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Case 2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1143000"/>
                <a:ext cx="7848600" cy="5502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36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0" i="1" smtClean="0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𝑠𝑖𝑛</m:t>
                                  </m:r>
                                  <m:r>
                                    <a:rPr lang="en-US" sz="36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r>
                  <a:rPr lang="en-US" dirty="0"/>
                  <a:t> </a:t>
                </a:r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𝑟𝑎𝑛𝑔𝑒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r>
                  <a:rPr lang="en-US" sz="1400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func>
                            <m:func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/>
                                </a:rPr>
                                <m:t>max</m:t>
                              </m:r>
                            </m:fName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h𝑒𝑖𝑔h𝑡</m:t>
                              </m:r>
                            </m:e>
                          </m:func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r>
                  <a:rPr lang="en-US" sz="1400" dirty="0"/>
                  <a:t> </a:t>
                </a:r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𝑅𝑎𝑛𝑔𝑒</m:t>
                      </m:r>
                      <m:r>
                        <a:rPr lang="en-US" sz="36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3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3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43000"/>
                <a:ext cx="7848600" cy="55029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Projectile Motion?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u="sng"/>
              <a:t>Projectile Motion</a:t>
            </a:r>
            <a:r>
              <a:rPr lang="en-US" sz="2800"/>
              <a:t> – Motion that is launched into the air that is subject to gravity and described in two dimensions.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Examples of projectiles: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baseballs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footballs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bullets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arrows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etc….</a:t>
            </a:r>
          </a:p>
        </p:txBody>
      </p:sp>
      <p:pic>
        <p:nvPicPr>
          <p:cNvPr id="41988" name="Picture 4" descr="MC900440474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0"/>
            <a:ext cx="2355850" cy="289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quarterback throws a football with a velocity of 27.50m/s at an angle of 35 degrees above the horizontal.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What is the maximum height?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What is the maximum range?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How long is the football in the air?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What is the impact speed of the football hitting the ground?</a:t>
            </a:r>
          </a:p>
        </p:txBody>
      </p:sp>
    </p:spTree>
    <p:extLst>
      <p:ext uri="{BB962C8B-B14F-4D97-AF65-F5344CB8AC3E}">
        <p14:creationId xmlns:p14="http://schemas.microsoft.com/office/powerpoint/2010/main" val="1406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#2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12.69 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72.52 m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3.22 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27.50</a:t>
            </a:r>
            <a:r>
              <a:rPr lang="en-US" dirty="0" smtClean="0"/>
              <a:t> </a:t>
            </a:r>
            <a:r>
              <a:rPr lang="en-US" dirty="0" smtClean="0"/>
              <a:t>m/s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Kinematic Equations for Projectile Motion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71" name="Rectangle 19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4114800" cy="4495800"/>
              </a:xfrm>
            </p:spPr>
            <p:txBody>
              <a:bodyPr/>
              <a:lstStyle/>
              <a:p>
                <a:pPr marL="0" indent="0">
                  <a:buFont typeface="Wingdings" pitchFamily="2" charset="2"/>
                  <a:buNone/>
                </a:pPr>
                <a:r>
                  <a:rPr lang="en-US" dirty="0" smtClean="0"/>
                  <a:t>Vertical motion of a projectile</a:t>
                </a:r>
              </a:p>
              <a:p>
                <a:pPr marL="0" indent="0">
                  <a:buFont typeface="Wingdings" pitchFamily="2" charset="2"/>
                  <a:buNone/>
                </a:pPr>
                <a:endParaRPr lang="en-US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𝑖𝑦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𝑡</m:t>
                      </m:r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box>
                        <m:box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r>
                        <a:rPr lang="en-US" sz="3600" b="0" i="1" smtClean="0"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600" b="0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𝑓𝑦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𝑖𝑦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/>
                        </a:rPr>
                        <m:t>𝑔𝑡</m:t>
                      </m:r>
                    </m:oMath>
                  </m:oMathPara>
                </a14:m>
                <a:endParaRPr lang="en-US" sz="3600" b="0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3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𝑓𝑦</m:t>
                              </m:r>
                            </m:sub>
                          </m:sSub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𝑖𝑦</m:t>
                              </m:r>
                            </m:sub>
                          </m:sSub>
                        </m:e>
                        <m:sup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latin typeface="Cambria Math"/>
                        </a:rPr>
                        <m:t>+2</m:t>
                      </m:r>
                      <m:r>
                        <a:rPr lang="en-US" sz="3600" b="0" i="1" smtClean="0">
                          <a:latin typeface="Cambria Math"/>
                        </a:rPr>
                        <m:t>𝑔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9171" name="Rectangle 1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4114800" cy="4495800"/>
              </a:xfrm>
              <a:blipFill rotWithShape="1">
                <a:blip r:embed="rId2"/>
                <a:stretch>
                  <a:fillRect l="-3111" t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172" name="Rectangle 20"/>
              <p:cNvSpPr>
                <a:spLocks noGrp="1" noChangeArrowheads="1"/>
              </p:cNvSpPr>
              <p:nvPr>
                <p:ph type="body" sz="half" idx="2"/>
              </p:nvPr>
            </p:nvSpPr>
            <p:spPr>
              <a:xfrm>
                <a:off x="4558553" y="1676400"/>
                <a:ext cx="4038600" cy="4495800"/>
              </a:xfrm>
            </p:spPr>
            <p:txBody>
              <a:bodyPr/>
              <a:lstStyle/>
              <a:p>
                <a:pPr marL="0" indent="0">
                  <a:buFont typeface="Wingdings" pitchFamily="2" charset="2"/>
                  <a:buNone/>
                </a:pPr>
                <a:r>
                  <a:rPr lang="en-US" dirty="0" smtClean="0"/>
                  <a:t>Horizontal </a:t>
                </a:r>
                <a:r>
                  <a:rPr lang="en-US" dirty="0"/>
                  <a:t>motion of a </a:t>
                </a:r>
                <a:r>
                  <a:rPr lang="en-US" dirty="0" smtClean="0"/>
                  <a:t>projectile</a:t>
                </a:r>
              </a:p>
              <a:p>
                <a:pPr marL="0" indent="0">
                  <a:buFont typeface="Wingdings" pitchFamily="2" charset="2"/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𝑖𝑥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sz="3600" b="0" dirty="0" smtClean="0"/>
              </a:p>
              <a:p>
                <a:pPr marL="0" indent="0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𝑓𝑥</m:t>
                          </m:r>
                        </m:sub>
                      </m:sSub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𝑖𝑥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172" name="Rectangle 2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58553" y="1676400"/>
                <a:ext cx="4038600" cy="4495800"/>
              </a:xfrm>
              <a:blipFill rotWithShape="1">
                <a:blip r:embed="rId3"/>
                <a:stretch>
                  <a:fillRect l="-3323" t="-1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Velocity and Speed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velocity, or speed, as an object strikes the ground is a combination of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fx</a:t>
                </a:r>
                <a:r>
                  <a:rPr lang="en-US" dirty="0" smtClean="0"/>
                  <a:t> and </a:t>
                </a:r>
                <a:r>
                  <a:rPr lang="en-US" dirty="0" err="1" smtClean="0"/>
                  <a:t>V</a:t>
                </a:r>
                <a:r>
                  <a:rPr lang="en-US" baseline="-25000" dirty="0" err="1" smtClean="0"/>
                  <a:t>fy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𝐼𝑚𝑝𝑎𝑐𝑡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𝑆𝑝𝑒𝑒𝑑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𝑓𝑥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𝑓𝑦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𝑉𝑒𝑙𝑜𝑐𝑖𝑡𝑦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𝐷𝑖𝑟𝑒𝑐𝑡𝑖𝑜𝑛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𝑓𝑦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𝑓𝑥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4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85" t="-2035" r="-3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 throws a ball with a velocity of 23.40 m/s at 55 degrees above the horizontal to a friend on top of a small building, which is 21.70 m tall.  If the person is standing 24.0 meters away from the building on the ground, will the ball make it over the top of the building and onto the roof?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#3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the ball does not make it to the top of the roof.  The ball only goes 18.61m high and the building is 21.70m tall.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#4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dirty="0"/>
              <a:t>a scene in a action movie, a stuntman jumps from the top of one building to the top of another building 4.0m away.  After a running start, he leaps at an angle of 15</a:t>
            </a:r>
            <a:r>
              <a:rPr lang="en-US" dirty="0">
                <a:cs typeface="Tahoma" pitchFamily="34" charset="0"/>
              </a:rPr>
              <a:t>º with respect to the flat floor while traveling at a speed of 5.0m/s.  Will he make it to the other roof, which is 2.5m shorter than the building he jumps 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#4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4.13 </a:t>
            </a:r>
            <a:r>
              <a:rPr lang="en-US" dirty="0"/>
              <a:t>m jump across the </a:t>
            </a:r>
            <a:r>
              <a:rPr lang="en-US" dirty="0" smtClean="0"/>
              <a:t>buildings</a:t>
            </a:r>
          </a:p>
          <a:p>
            <a:r>
              <a:rPr lang="en-US" dirty="0" smtClean="0"/>
              <a:t>Yes, </a:t>
            </a:r>
            <a:r>
              <a:rPr lang="en-US" dirty="0"/>
              <a:t>he makes the </a:t>
            </a:r>
            <a:r>
              <a:rPr lang="en-US" dirty="0" smtClean="0"/>
              <a:t>jump.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describe Projectiles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Projectile Motion is motion in 2-dimensions.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When solving for problems dealing with 2-dimensional motion, it is best to break the motion into 1-dimensional parts </a:t>
            </a:r>
          </a:p>
          <a:p>
            <a:pPr lvl="1">
              <a:lnSpc>
                <a:spcPct val="90000"/>
              </a:lnSpc>
            </a:pPr>
            <a:r>
              <a:rPr lang="en-US"/>
              <a:t>(Vertical and Horizontal)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Once solved in 1-dimensional, recombine the components to find the final resultant.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Kinematic Equations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kinematic equations are still used to solve for projectile motion and are applied in one dimension at a time.</a:t>
            </a:r>
          </a:p>
          <a:p>
            <a:r>
              <a:rPr lang="en-US" dirty="0"/>
              <a:t>The setup is the same, but different variables are used to help expression the motion in the x- and y-directions…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Here is the setup for the variables: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effectLst/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effectLst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</a:rPr>
                          <m:t>𝑖𝑦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</a:rPr>
                      <m:t>=</m:t>
                    </m:r>
                  </m:oMath>
                </a14:m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effectLst/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effectLst/>
                        <a:latin typeface="Cambria Math"/>
                      </a:rPr>
                      <m:t>𝑡</m:t>
                    </m:r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effectLst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/>
                          </a:rPr>
                          <m:t>𝑓𝑦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</a:rPr>
                      <m:t>=</m:t>
                    </m:r>
                  </m:oMath>
                </a14:m>
                <a:endParaRPr lang="en-US" dirty="0">
                  <a:effectLst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  </m:t>
                        </m:r>
                        <m:r>
                          <a:rPr lang="en-US" b="0" i="1" smtClean="0">
                            <a:effectLst/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effectLst/>
                  </a:rPr>
                  <a:t>	 </a:t>
                </a:r>
                <a:r>
                  <a:rPr lang="en-US" dirty="0" smtClean="0">
                    <a:effectLst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effectLst/>
                        <a:latin typeface="Cambria Math"/>
                      </a:rPr>
                      <m:t>g</m:t>
                    </m:r>
                    <m:r>
                      <a:rPr lang="en-US" i="1">
                        <a:effectLst/>
                        <a:latin typeface="Cambria Math"/>
                      </a:rPr>
                      <m:t>=</m:t>
                    </m:r>
                  </m:oMath>
                </a14:m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>
                    <a:effectLst/>
                  </a:rPr>
                  <a:t>		</a:t>
                </a:r>
                <a:r>
                  <a:rPr lang="en-US" dirty="0" smtClean="0">
                    <a:effectLst/>
                  </a:rPr>
                  <a:t> 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</a:rPr>
                      <m:t>𝑡</m:t>
                    </m:r>
                    <m:r>
                      <a:rPr lang="en-US" i="1">
                        <a:effectLst/>
                        <a:latin typeface="Cambria Math"/>
                      </a:rPr>
                      <m:t>=</m:t>
                    </m:r>
                  </m:oMath>
                </a14:m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r>
                  <a:rPr lang="en-US" dirty="0">
                    <a:effectLst/>
                  </a:rPr>
                  <a:t>		</a:t>
                </a:r>
                <a:r>
                  <a:rPr lang="en-US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effectLst/>
                        <a:latin typeface="Cambria Math"/>
                      </a:rPr>
                      <m:t>=</m:t>
                    </m:r>
                  </m:oMath>
                </a14:m>
                <a:endParaRPr lang="en-US" dirty="0">
                  <a:effectLst/>
                </a:endParaRP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6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Objects that are in a projectile motion follow parabolic trajectories</a:t>
            </a:r>
          </a:p>
          <a:p>
            <a:pPr lvl="1"/>
            <a:r>
              <a:rPr lang="en-US" dirty="0"/>
              <a:t>Figure 3-18 </a:t>
            </a:r>
            <a:r>
              <a:rPr lang="en-US" dirty="0" err="1"/>
              <a:t>pg</a:t>
            </a:r>
            <a:r>
              <a:rPr lang="en-US" dirty="0"/>
              <a:t> 99 in book shows a great example…</a:t>
            </a:r>
          </a:p>
        </p:txBody>
      </p:sp>
      <p:pic>
        <p:nvPicPr>
          <p:cNvPr id="46085" name="Picture 5" descr="MC90033615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05200"/>
            <a:ext cx="3605213" cy="287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Motion of Projectiles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Objects that have an initial horizontal velocity retain that velocity as the objects continues in its parabolic trajectory.</a:t>
            </a:r>
          </a:p>
          <a:p>
            <a:r>
              <a:rPr lang="en-US" sz="2800"/>
              <a:t>Example:</a:t>
            </a:r>
          </a:p>
          <a:p>
            <a:pPr lvl="1"/>
            <a:r>
              <a:rPr lang="en-US" sz="2400"/>
              <a:t>If a person runs off a cliff with a velocity of 20m/s, that person will continue to move at 20m/s horizontally as the person falls to the ground below.</a:t>
            </a:r>
          </a:p>
          <a:p>
            <a:r>
              <a:rPr lang="en-US" sz="2800"/>
              <a:t>Horizontal velocity is considered a constant in projectile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Vertical Motion of Projectiles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an object is in projectile motion, it continues to have gravity acting on it and falls towards the earth at an acceleration of 9.8m/s</a:t>
            </a:r>
            <a:r>
              <a:rPr lang="en-US">
                <a:cs typeface="Tahoma" pitchFamily="34" charset="0"/>
              </a:rPr>
              <a:t>² straight downward.</a:t>
            </a:r>
          </a:p>
          <a:p>
            <a:r>
              <a:rPr lang="en-US"/>
              <a:t>Projectile motion is nothing more than free fall with an initial horizontal velocity.</a:t>
            </a:r>
          </a:p>
          <a:p>
            <a:pPr lvl="1"/>
            <a:r>
              <a:rPr lang="en-US"/>
              <a:t>Figure 3-19 pg 99 in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Projectiles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Breaking projectile motion in to components can greatly simplify the problem.</a:t>
            </a:r>
          </a:p>
          <a:p>
            <a:pPr lvl="1"/>
            <a:r>
              <a:rPr lang="en-US"/>
              <a:t>Motion can be described in the x-direction and the y-direction.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3200400" y="4343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32004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3200400" y="4343400"/>
            <a:ext cx="2819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495800" y="38862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Vix</a:t>
            </a:r>
            <a:endParaRPr lang="en-US" dirty="0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743200" y="51196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Viy</a:t>
            </a:r>
            <a:endParaRPr lang="en-US" dirty="0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953000" y="5119688"/>
            <a:ext cx="213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Vi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2864</TotalTime>
  <Words>1142</Words>
  <Application>Microsoft Office PowerPoint</Application>
  <PresentationFormat>On-screen Show (4:3)</PresentationFormat>
  <Paragraphs>127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Slit</vt:lpstr>
      <vt:lpstr>Projectile Motion Chapter 3 Section 3</vt:lpstr>
      <vt:lpstr>What is Projectile Motion?</vt:lpstr>
      <vt:lpstr>How to describe Projectiles</vt:lpstr>
      <vt:lpstr>Kinematic Equations</vt:lpstr>
      <vt:lpstr>Kinematic Variable</vt:lpstr>
      <vt:lpstr>Trajectories</vt:lpstr>
      <vt:lpstr>Horizontal Motion of Projectiles</vt:lpstr>
      <vt:lpstr>Vertical Motion of Projectiles</vt:lpstr>
      <vt:lpstr>Components of Projectiles</vt:lpstr>
      <vt:lpstr>Vector Diagram</vt:lpstr>
      <vt:lpstr>Finding the Components</vt:lpstr>
      <vt:lpstr>Projectile Cases</vt:lpstr>
      <vt:lpstr>Kinematic Equations for Case 1 Projectiles</vt:lpstr>
      <vt:lpstr>Example Problem #1</vt:lpstr>
      <vt:lpstr>Example Problem #1 Answer</vt:lpstr>
      <vt:lpstr>Projectiles Launched at an Angle</vt:lpstr>
      <vt:lpstr>Maximum Range</vt:lpstr>
      <vt:lpstr>Case 2 Equations</vt:lpstr>
      <vt:lpstr>Special Case 2 Equations</vt:lpstr>
      <vt:lpstr>Example Problem #2</vt:lpstr>
      <vt:lpstr>Example Problem #2 Answer</vt:lpstr>
      <vt:lpstr>Kinematic Equations for Projectile Motion</vt:lpstr>
      <vt:lpstr>Impact Velocity and Speed</vt:lpstr>
      <vt:lpstr>Example Problem #3</vt:lpstr>
      <vt:lpstr>Example Problem #3 Answer</vt:lpstr>
      <vt:lpstr>Example Problem #4</vt:lpstr>
      <vt:lpstr>Example Problem #4 Answer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 Motion Chapter 3 Section 3</dc:title>
  <dc:creator>default</dc:creator>
  <cp:lastModifiedBy>Brown, Curtis</cp:lastModifiedBy>
  <cp:revision>43</cp:revision>
  <dcterms:created xsi:type="dcterms:W3CDTF">2010-10-27T15:55:39Z</dcterms:created>
  <dcterms:modified xsi:type="dcterms:W3CDTF">2013-10-31T17:15:20Z</dcterms:modified>
</cp:coreProperties>
</file>