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1" r:id="rId6"/>
    <p:sldId id="262" r:id="rId7"/>
    <p:sldId id="271" r:id="rId8"/>
    <p:sldId id="263" r:id="rId9"/>
    <p:sldId id="264" r:id="rId10"/>
    <p:sldId id="272" r:id="rId11"/>
    <p:sldId id="273" r:id="rId12"/>
    <p:sldId id="265" r:id="rId13"/>
    <p:sldId id="266" r:id="rId14"/>
    <p:sldId id="267" r:id="rId15"/>
    <p:sldId id="268" r:id="rId16"/>
    <p:sldId id="276" r:id="rId17"/>
    <p:sldId id="274" r:id="rId18"/>
    <p:sldId id="269" r:id="rId19"/>
    <p:sldId id="277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43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5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C964A-0A0A-4A84-82BD-456171C7B3B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04A415-DD6A-4E6C-94F9-9FCF255F23D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Glycolysis</a:t>
          </a:r>
          <a:endParaRPr lang="en-US" b="1" dirty="0">
            <a:solidFill>
              <a:schemeClr val="tx1"/>
            </a:solidFill>
          </a:endParaRPr>
        </a:p>
      </dgm:t>
    </dgm:pt>
    <dgm:pt modelId="{B0F9E84F-6008-40B4-B3FB-91D95655B713}" type="parTrans" cxnId="{ADEC6FD2-E245-4CCD-AD17-17AA816550F8}">
      <dgm:prSet/>
      <dgm:spPr/>
      <dgm:t>
        <a:bodyPr/>
        <a:lstStyle/>
        <a:p>
          <a:endParaRPr lang="en-US"/>
        </a:p>
      </dgm:t>
    </dgm:pt>
    <dgm:pt modelId="{0FFFA25D-F7C7-4D3A-AE04-68897DC76E88}" type="sibTrans" cxnId="{ADEC6FD2-E245-4CCD-AD17-17AA816550F8}">
      <dgm:prSet/>
      <dgm:spPr/>
      <dgm:t>
        <a:bodyPr/>
        <a:lstStyle/>
        <a:p>
          <a:endParaRPr lang="en-US"/>
        </a:p>
      </dgm:t>
    </dgm:pt>
    <dgm:pt modelId="{6EE4F2C9-D5C8-4737-B7EE-7F26266987B9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2NADH </a:t>
          </a:r>
          <a:r>
            <a:rPr lang="en-US" sz="1800" dirty="0" smtClean="0"/>
            <a:t>	= 4ATP</a:t>
          </a:r>
          <a:endParaRPr lang="en-US" sz="1800" dirty="0"/>
        </a:p>
      </dgm:t>
    </dgm:pt>
    <dgm:pt modelId="{BE46DC10-E3B2-4E73-9E7B-8F3310E3FB91}" type="parTrans" cxnId="{CBCAB45F-4690-44B1-9377-3759DF1538FB}">
      <dgm:prSet/>
      <dgm:spPr/>
      <dgm:t>
        <a:bodyPr/>
        <a:lstStyle/>
        <a:p>
          <a:endParaRPr lang="en-US"/>
        </a:p>
      </dgm:t>
    </dgm:pt>
    <dgm:pt modelId="{7BD5655D-9398-4A19-9F0D-B1A1094627F9}" type="sibTrans" cxnId="{CBCAB45F-4690-44B1-9377-3759DF1538FB}">
      <dgm:prSet/>
      <dgm:spPr/>
      <dgm:t>
        <a:bodyPr/>
        <a:lstStyle/>
        <a:p>
          <a:endParaRPr lang="en-US"/>
        </a:p>
      </dgm:t>
    </dgm:pt>
    <dgm:pt modelId="{FD86F971-B802-4782-B582-3E4F8A53E729}">
      <dgm:prSet phldrT="[Text]" custT="1"/>
      <dgm:spPr/>
      <dgm:t>
        <a:bodyPr/>
        <a:lstStyle/>
        <a:p>
          <a:r>
            <a:rPr lang="en-US" sz="1800" dirty="0" smtClean="0"/>
            <a:t>   </a:t>
          </a:r>
          <a:r>
            <a:rPr lang="en-US" sz="1800" dirty="0" smtClean="0">
              <a:solidFill>
                <a:schemeClr val="accent1"/>
              </a:solidFill>
            </a:rPr>
            <a:t>2ATP </a:t>
          </a:r>
          <a:r>
            <a:rPr lang="en-US" sz="1800" dirty="0" smtClean="0"/>
            <a:t>           	 = 2ATP</a:t>
          </a:r>
          <a:endParaRPr lang="en-US" sz="1800" dirty="0"/>
        </a:p>
      </dgm:t>
    </dgm:pt>
    <dgm:pt modelId="{7C4FA0A6-B695-456C-928D-A547A8949D16}" type="parTrans" cxnId="{78BA7262-2F6E-4CEB-98C8-86BBADF39623}">
      <dgm:prSet/>
      <dgm:spPr/>
      <dgm:t>
        <a:bodyPr/>
        <a:lstStyle/>
        <a:p>
          <a:endParaRPr lang="en-US"/>
        </a:p>
      </dgm:t>
    </dgm:pt>
    <dgm:pt modelId="{3C99230B-1892-41A8-9AC7-0DE6D6D54C9B}" type="sibTrans" cxnId="{78BA7262-2F6E-4CEB-98C8-86BBADF39623}">
      <dgm:prSet/>
      <dgm:spPr/>
      <dgm:t>
        <a:bodyPr/>
        <a:lstStyle/>
        <a:p>
          <a:endParaRPr lang="en-US"/>
        </a:p>
      </dgm:t>
    </dgm:pt>
    <dgm:pt modelId="{0ECEF3FD-70CD-4CD0-B299-DC0979CCE75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Krebs Cycle</a:t>
          </a:r>
          <a:endParaRPr lang="en-US" b="1" dirty="0">
            <a:solidFill>
              <a:schemeClr val="tx1"/>
            </a:solidFill>
          </a:endParaRPr>
        </a:p>
      </dgm:t>
    </dgm:pt>
    <dgm:pt modelId="{043F1830-3C48-41C0-B820-2A86F013BC05}" type="parTrans" cxnId="{E9575730-E6C1-43C2-B70D-F43EFAF831BE}">
      <dgm:prSet/>
      <dgm:spPr/>
      <dgm:t>
        <a:bodyPr/>
        <a:lstStyle/>
        <a:p>
          <a:endParaRPr lang="en-US"/>
        </a:p>
      </dgm:t>
    </dgm:pt>
    <dgm:pt modelId="{62EE8280-7FB3-4300-80F0-8987CA30D660}" type="sibTrans" cxnId="{E9575730-E6C1-43C2-B70D-F43EFAF831BE}">
      <dgm:prSet/>
      <dgm:spPr/>
      <dgm:t>
        <a:bodyPr/>
        <a:lstStyle/>
        <a:p>
          <a:endParaRPr lang="en-US"/>
        </a:p>
      </dgm:t>
    </dgm:pt>
    <dgm:pt modelId="{2E5B88E7-0D19-4305-8019-AD67A8C4595F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2NADH 	</a:t>
          </a:r>
          <a:r>
            <a:rPr lang="en-US" sz="1800" dirty="0" smtClean="0"/>
            <a:t>= 6 ATP</a:t>
          </a:r>
          <a:endParaRPr lang="en-US" sz="1800" dirty="0"/>
        </a:p>
      </dgm:t>
    </dgm:pt>
    <dgm:pt modelId="{AAF88C7C-66C5-4A42-95EB-EE1D8BEAFF83}" type="parTrans" cxnId="{C8F0058E-FA42-41AC-A129-0C1E03AF9178}">
      <dgm:prSet/>
      <dgm:spPr/>
      <dgm:t>
        <a:bodyPr/>
        <a:lstStyle/>
        <a:p>
          <a:endParaRPr lang="en-US"/>
        </a:p>
      </dgm:t>
    </dgm:pt>
    <dgm:pt modelId="{CB5AE4FD-01FB-4A4E-A124-CE079F62D1B9}" type="sibTrans" cxnId="{C8F0058E-FA42-41AC-A129-0C1E03AF9178}">
      <dgm:prSet/>
      <dgm:spPr/>
      <dgm:t>
        <a:bodyPr/>
        <a:lstStyle/>
        <a:p>
          <a:endParaRPr lang="en-US"/>
        </a:p>
      </dgm:t>
    </dgm:pt>
    <dgm:pt modelId="{C577C9F2-ED27-4928-96FA-E0DE22AF64C3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ETC</a:t>
          </a:r>
          <a:endParaRPr lang="en-US" b="1" dirty="0">
            <a:solidFill>
              <a:schemeClr val="tx1"/>
            </a:solidFill>
          </a:endParaRPr>
        </a:p>
      </dgm:t>
    </dgm:pt>
    <dgm:pt modelId="{56E358E3-F8EB-485A-908F-3A0E95638EF1}" type="parTrans" cxnId="{A99CE4E6-7FDC-4071-89AF-1C5DBE853687}">
      <dgm:prSet/>
      <dgm:spPr/>
      <dgm:t>
        <a:bodyPr/>
        <a:lstStyle/>
        <a:p>
          <a:endParaRPr lang="en-US"/>
        </a:p>
      </dgm:t>
    </dgm:pt>
    <dgm:pt modelId="{F7C232F6-CB76-465B-9B35-7340FA485996}" type="sibTrans" cxnId="{A99CE4E6-7FDC-4071-89AF-1C5DBE853687}">
      <dgm:prSet/>
      <dgm:spPr/>
      <dgm:t>
        <a:bodyPr/>
        <a:lstStyle/>
        <a:p>
          <a:endParaRPr lang="en-US"/>
        </a:p>
      </dgm:t>
    </dgm:pt>
    <dgm:pt modelId="{E5819941-A8AA-4DCD-A2D0-169CF443B925}">
      <dgm:prSet phldrT="[Text]" custT="1"/>
      <dgm:spPr/>
      <dgm:t>
        <a:bodyPr/>
        <a:lstStyle/>
        <a:p>
          <a:r>
            <a:rPr lang="en-US" sz="1800" dirty="0" smtClean="0">
              <a:solidFill>
                <a:srgbClr val="FF0000"/>
              </a:solidFill>
            </a:rPr>
            <a:t>6NADH</a:t>
          </a:r>
          <a:r>
            <a:rPr lang="en-US" sz="1800" dirty="0" smtClean="0"/>
            <a:t>	=18 ATP</a:t>
          </a:r>
          <a:endParaRPr lang="en-US" sz="1800" dirty="0"/>
        </a:p>
      </dgm:t>
    </dgm:pt>
    <dgm:pt modelId="{C68B6DB3-51D2-44B8-8681-3EC00D341E9A}" type="parTrans" cxnId="{F020A673-0459-43D2-9FD7-ABCFE3439C2D}">
      <dgm:prSet/>
      <dgm:spPr/>
      <dgm:t>
        <a:bodyPr/>
        <a:lstStyle/>
        <a:p>
          <a:endParaRPr lang="en-US"/>
        </a:p>
      </dgm:t>
    </dgm:pt>
    <dgm:pt modelId="{9D99EF76-1369-4178-8875-0E4A739C7C66}" type="sibTrans" cxnId="{F020A673-0459-43D2-9FD7-ABCFE3439C2D}">
      <dgm:prSet/>
      <dgm:spPr/>
      <dgm:t>
        <a:bodyPr/>
        <a:lstStyle/>
        <a:p>
          <a:endParaRPr lang="en-US"/>
        </a:p>
      </dgm:t>
    </dgm:pt>
    <dgm:pt modelId="{7281097E-579C-4893-B43A-63A66990A4A3}">
      <dgm:prSet phldrT="[Text]" custT="1"/>
      <dgm:spPr/>
      <dgm:t>
        <a:bodyPr/>
        <a:lstStyle/>
        <a:p>
          <a:r>
            <a:rPr lang="en-US" sz="1800" dirty="0" smtClean="0">
              <a:solidFill>
                <a:srgbClr val="00B050"/>
              </a:solidFill>
            </a:rPr>
            <a:t>2 FADH</a:t>
          </a:r>
          <a:r>
            <a:rPr lang="en-US" sz="1800" baseline="-25000" dirty="0" smtClean="0">
              <a:solidFill>
                <a:srgbClr val="00B050"/>
              </a:solidFill>
            </a:rPr>
            <a:t>2</a:t>
          </a:r>
          <a:r>
            <a:rPr lang="en-US" sz="1800" baseline="-25000" dirty="0" smtClean="0"/>
            <a:t>	 </a:t>
          </a:r>
          <a:r>
            <a:rPr lang="en-US" sz="1800" baseline="0" dirty="0" smtClean="0"/>
            <a:t>= 4ATP</a:t>
          </a:r>
          <a:endParaRPr lang="en-US" sz="1800" baseline="0" dirty="0"/>
        </a:p>
      </dgm:t>
    </dgm:pt>
    <dgm:pt modelId="{2A75DC86-D2CA-4F2E-9263-F88064F29AC0}" type="parTrans" cxnId="{5DB0D698-67D7-4AE2-85B8-3D0516AD780F}">
      <dgm:prSet/>
      <dgm:spPr/>
      <dgm:t>
        <a:bodyPr/>
        <a:lstStyle/>
        <a:p>
          <a:endParaRPr lang="en-US"/>
        </a:p>
      </dgm:t>
    </dgm:pt>
    <dgm:pt modelId="{44A4540B-370C-403E-8994-4465F19AF131}" type="sibTrans" cxnId="{5DB0D698-67D7-4AE2-85B8-3D0516AD780F}">
      <dgm:prSet/>
      <dgm:spPr/>
      <dgm:t>
        <a:bodyPr/>
        <a:lstStyle/>
        <a:p>
          <a:endParaRPr lang="en-US"/>
        </a:p>
      </dgm:t>
    </dgm:pt>
    <dgm:pt modelId="{520FC254-7A4B-4A26-9E92-80637A3E2262}">
      <dgm:prSet phldrT="[Text]" custT="1"/>
      <dgm:spPr/>
      <dgm:t>
        <a:bodyPr/>
        <a:lstStyle/>
        <a:p>
          <a:r>
            <a:rPr lang="en-US" sz="1800" baseline="0" dirty="0" smtClean="0">
              <a:solidFill>
                <a:schemeClr val="accent1"/>
              </a:solidFill>
            </a:rPr>
            <a:t>2ATP </a:t>
          </a:r>
          <a:r>
            <a:rPr lang="en-US" sz="1800" baseline="0" dirty="0" smtClean="0"/>
            <a:t>	=  2ATP</a:t>
          </a:r>
          <a:endParaRPr lang="en-US" sz="1800" baseline="0" dirty="0"/>
        </a:p>
      </dgm:t>
    </dgm:pt>
    <dgm:pt modelId="{F9297DB9-D7BA-4567-A2BC-4ECA8A0EECCD}" type="parTrans" cxnId="{5BA650E1-150C-4AFD-92F2-3220F2EDF3FE}">
      <dgm:prSet/>
      <dgm:spPr/>
      <dgm:t>
        <a:bodyPr/>
        <a:lstStyle/>
        <a:p>
          <a:endParaRPr lang="en-US"/>
        </a:p>
      </dgm:t>
    </dgm:pt>
    <dgm:pt modelId="{1C0C927A-D4BB-4313-88E9-97B98EE8A924}" type="sibTrans" cxnId="{5BA650E1-150C-4AFD-92F2-3220F2EDF3FE}">
      <dgm:prSet/>
      <dgm:spPr/>
      <dgm:t>
        <a:bodyPr/>
        <a:lstStyle/>
        <a:p>
          <a:endParaRPr lang="en-US"/>
        </a:p>
      </dgm:t>
    </dgm:pt>
    <dgm:pt modelId="{5C58AE65-26A9-4FE8-9805-A4EA25CFBE5C}">
      <dgm:prSet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Totals</a:t>
          </a:r>
          <a:endParaRPr lang="en-US" b="1" dirty="0">
            <a:solidFill>
              <a:srgbClr val="002060"/>
            </a:solidFill>
            <a:latin typeface="Aharoni" pitchFamily="2" charset="-79"/>
            <a:cs typeface="Aharoni" pitchFamily="2" charset="-79"/>
          </a:endParaRPr>
        </a:p>
      </dgm:t>
    </dgm:pt>
    <dgm:pt modelId="{585DA874-E5C8-48DB-898C-B0C472FFB68F}" type="parTrans" cxnId="{EBB3B031-15A6-44FE-AB64-79603867265D}">
      <dgm:prSet/>
      <dgm:spPr/>
      <dgm:t>
        <a:bodyPr/>
        <a:lstStyle/>
        <a:p>
          <a:endParaRPr lang="en-US"/>
        </a:p>
      </dgm:t>
    </dgm:pt>
    <dgm:pt modelId="{BC9552FF-C261-4469-9353-9FC868BB3147}" type="sibTrans" cxnId="{EBB3B031-15A6-44FE-AB64-79603867265D}">
      <dgm:prSet/>
      <dgm:spPr/>
      <dgm:t>
        <a:bodyPr/>
        <a:lstStyle/>
        <a:p>
          <a:endParaRPr lang="en-US"/>
        </a:p>
      </dgm:t>
    </dgm:pt>
    <dgm:pt modelId="{DB320754-1FF2-4F5F-8752-A775A4DB8595}">
      <dgm:prSet custT="1"/>
      <dgm:spPr/>
      <dgm:t>
        <a:bodyPr/>
        <a:lstStyle/>
        <a:p>
          <a:r>
            <a:rPr lang="en-US" sz="4000" dirty="0" smtClean="0"/>
            <a:t>36 ATP</a:t>
          </a:r>
          <a:endParaRPr lang="en-US" sz="4000" dirty="0"/>
        </a:p>
      </dgm:t>
    </dgm:pt>
    <dgm:pt modelId="{FF50DAAB-B894-429D-BB49-37BA69150A43}" type="parTrans" cxnId="{60F5E922-26E2-4E12-AA85-C70235E1C9A5}">
      <dgm:prSet/>
      <dgm:spPr/>
      <dgm:t>
        <a:bodyPr/>
        <a:lstStyle/>
        <a:p>
          <a:endParaRPr lang="en-US"/>
        </a:p>
      </dgm:t>
    </dgm:pt>
    <dgm:pt modelId="{223F25EB-3583-4C8A-9CE4-2A525D110375}" type="sibTrans" cxnId="{60F5E922-26E2-4E12-AA85-C70235E1C9A5}">
      <dgm:prSet/>
      <dgm:spPr/>
      <dgm:t>
        <a:bodyPr/>
        <a:lstStyle/>
        <a:p>
          <a:endParaRPr lang="en-US"/>
        </a:p>
      </dgm:t>
    </dgm:pt>
    <dgm:pt modelId="{6448C2B3-7911-465F-B7D3-A5E93C2307B4}" type="pres">
      <dgm:prSet presAssocID="{FACC964A-0A0A-4A84-82BD-456171C7B3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0FFCDB-7F74-43B8-BDAF-A0665657942B}" type="pres">
      <dgm:prSet presAssocID="{E004A415-DD6A-4E6C-94F9-9FCF255F23DB}" presName="composite" presStyleCnt="0"/>
      <dgm:spPr/>
    </dgm:pt>
    <dgm:pt modelId="{314D474C-DCBB-43C3-8ED6-2D8562A666FF}" type="pres">
      <dgm:prSet presAssocID="{E004A415-DD6A-4E6C-94F9-9FCF255F23DB}" presName="parentText" presStyleLbl="alignNode1" presStyleIdx="0" presStyleCnt="4" custScaleX="2098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D81396-C366-408E-A560-FBFF71C07FDF}" type="pres">
      <dgm:prSet presAssocID="{E004A415-DD6A-4E6C-94F9-9FCF255F23DB}" presName="descendantText" presStyleLbl="alignAcc1" presStyleIdx="0" presStyleCnt="4" custScaleX="79202" custScaleY="152824" custLinFactNeighborX="661" custLinFactNeighborY="-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394EFA-99CB-47FE-99A2-0FABFFD6D27C}" type="pres">
      <dgm:prSet presAssocID="{0FFFA25D-F7C7-4D3A-AE04-68897DC76E88}" presName="sp" presStyleCnt="0"/>
      <dgm:spPr/>
    </dgm:pt>
    <dgm:pt modelId="{CFBC22BE-E125-4FF5-B9C6-42282B2D881E}" type="pres">
      <dgm:prSet presAssocID="{0ECEF3FD-70CD-4CD0-B299-DC0979CCE75B}" presName="composite" presStyleCnt="0"/>
      <dgm:spPr/>
    </dgm:pt>
    <dgm:pt modelId="{A4FDCFC0-FFCE-4794-AE6C-03C018BD4210}" type="pres">
      <dgm:prSet presAssocID="{0ECEF3FD-70CD-4CD0-B299-DC0979CCE75B}" presName="parentText" presStyleLbl="alignNode1" presStyleIdx="1" presStyleCnt="4" custScaleX="2363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49133-3FA3-4E07-B3D6-E8B5D6A4D90D}" type="pres">
      <dgm:prSet presAssocID="{0ECEF3FD-70CD-4CD0-B299-DC0979CCE75B}" presName="descendantText" presStyleLbl="alignAcc1" presStyleIdx="1" presStyleCnt="4" custScaleX="64845" custScaleY="141875" custLinFactNeighborX="-12764" custLinFactNeighborY="-3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94197-E9BA-4D91-BFD2-020CE8207A35}" type="pres">
      <dgm:prSet presAssocID="{62EE8280-7FB3-4300-80F0-8987CA30D660}" presName="sp" presStyleCnt="0"/>
      <dgm:spPr/>
    </dgm:pt>
    <dgm:pt modelId="{1E844DA0-0215-48B8-A76F-F35D99359EF3}" type="pres">
      <dgm:prSet presAssocID="{C577C9F2-ED27-4928-96FA-E0DE22AF64C3}" presName="composite" presStyleCnt="0"/>
      <dgm:spPr/>
    </dgm:pt>
    <dgm:pt modelId="{0F274136-9190-4654-9EEE-7A767CE56C95}" type="pres">
      <dgm:prSet presAssocID="{C577C9F2-ED27-4928-96FA-E0DE22AF64C3}" presName="parentText" presStyleLbl="alignNode1" presStyleIdx="2" presStyleCnt="4" custScaleX="218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E27B4-550D-46A1-A2D7-9C0F0B95A246}" type="pres">
      <dgm:prSet presAssocID="{C577C9F2-ED27-4928-96FA-E0DE22AF64C3}" presName="descendantText" presStyleLbl="alignAcc1" presStyleIdx="2" presStyleCnt="4" custScaleX="75943" custScaleY="164013" custLinFactNeighborX="-7194" custLinFactNeighborY="-12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5030F-B5C4-4E06-8B89-C232D6BB9CB8}" type="pres">
      <dgm:prSet presAssocID="{F7C232F6-CB76-465B-9B35-7340FA485996}" presName="sp" presStyleCnt="0"/>
      <dgm:spPr/>
    </dgm:pt>
    <dgm:pt modelId="{9D3F9D15-53C6-4511-9443-22C4909CC4E4}" type="pres">
      <dgm:prSet presAssocID="{5C58AE65-26A9-4FE8-9805-A4EA25CFBE5C}" presName="composite" presStyleCnt="0"/>
      <dgm:spPr/>
    </dgm:pt>
    <dgm:pt modelId="{FFF3B9B8-5B57-40DA-8D90-E5B87A541C49}" type="pres">
      <dgm:prSet presAssocID="{5C58AE65-26A9-4FE8-9805-A4EA25CFBE5C}" presName="parentText" presStyleLbl="alignNode1" presStyleIdx="3" presStyleCnt="4" custScaleX="201200">
        <dgm:presLayoutVars>
          <dgm:chMax val="1"/>
          <dgm:bulletEnabled val="1"/>
        </dgm:presLayoutVars>
      </dgm:prSet>
      <dgm:spPr>
        <a:prstGeom prst="star6">
          <a:avLst/>
        </a:prstGeom>
      </dgm:spPr>
      <dgm:t>
        <a:bodyPr/>
        <a:lstStyle/>
        <a:p>
          <a:endParaRPr lang="en-US"/>
        </a:p>
      </dgm:t>
    </dgm:pt>
    <dgm:pt modelId="{280071E5-D2E9-4ECB-A562-2B96B495717A}" type="pres">
      <dgm:prSet presAssocID="{5C58AE65-26A9-4FE8-9805-A4EA25CFBE5C}" presName="descendantText" presStyleLbl="alignAcc1" presStyleIdx="3" presStyleCnt="4" custScaleX="80083" custScaleY="167352" custLinFactNeighborX="-3687" custLinFactNeighborY="-1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4B782C-6C67-40A5-AF84-D4073D6671CE}" type="presOf" srcId="{FACC964A-0A0A-4A84-82BD-456171C7B3B5}" destId="{6448C2B3-7911-465F-B7D3-A5E93C2307B4}" srcOrd="0" destOrd="0" presId="urn:microsoft.com/office/officeart/2005/8/layout/chevron2"/>
    <dgm:cxn modelId="{5BA650E1-150C-4AFD-92F2-3220F2EDF3FE}" srcId="{7281097E-579C-4893-B43A-63A66990A4A3}" destId="{520FC254-7A4B-4A26-9E92-80637A3E2262}" srcOrd="0" destOrd="0" parTransId="{F9297DB9-D7BA-4567-A2BC-4ECA8A0EECCD}" sibTransId="{1C0C927A-D4BB-4313-88E9-97B98EE8A924}"/>
    <dgm:cxn modelId="{C2493C5B-6005-421C-8401-87A4DB8332DB}" type="presOf" srcId="{7281097E-579C-4893-B43A-63A66990A4A3}" destId="{A39E27B4-550D-46A1-A2D7-9C0F0B95A246}" srcOrd="0" destOrd="1" presId="urn:microsoft.com/office/officeart/2005/8/layout/chevron2"/>
    <dgm:cxn modelId="{12DE3305-C335-4270-B3E8-3011AD757787}" type="presOf" srcId="{0ECEF3FD-70CD-4CD0-B299-DC0979CCE75B}" destId="{A4FDCFC0-FFCE-4794-AE6C-03C018BD4210}" srcOrd="0" destOrd="0" presId="urn:microsoft.com/office/officeart/2005/8/layout/chevron2"/>
    <dgm:cxn modelId="{27A84785-3CDD-47EA-8074-48320D2DAE3B}" type="presOf" srcId="{520FC254-7A4B-4A26-9E92-80637A3E2262}" destId="{A39E27B4-550D-46A1-A2D7-9C0F0B95A246}" srcOrd="0" destOrd="2" presId="urn:microsoft.com/office/officeart/2005/8/layout/chevron2"/>
    <dgm:cxn modelId="{FAE434A8-6D0D-4B0C-B11E-FB85D15C17DA}" type="presOf" srcId="{2E5B88E7-0D19-4305-8019-AD67A8C4595F}" destId="{94E49133-3FA3-4E07-B3D6-E8B5D6A4D90D}" srcOrd="0" destOrd="0" presId="urn:microsoft.com/office/officeart/2005/8/layout/chevron2"/>
    <dgm:cxn modelId="{C8F0058E-FA42-41AC-A129-0C1E03AF9178}" srcId="{0ECEF3FD-70CD-4CD0-B299-DC0979CCE75B}" destId="{2E5B88E7-0D19-4305-8019-AD67A8C4595F}" srcOrd="0" destOrd="0" parTransId="{AAF88C7C-66C5-4A42-95EB-EE1D8BEAFF83}" sibTransId="{CB5AE4FD-01FB-4A4E-A124-CE079F62D1B9}"/>
    <dgm:cxn modelId="{4A5FB8CA-0396-486F-8B1D-39DE2C8E9440}" type="presOf" srcId="{E5819941-A8AA-4DCD-A2D0-169CF443B925}" destId="{A39E27B4-550D-46A1-A2D7-9C0F0B95A246}" srcOrd="0" destOrd="0" presId="urn:microsoft.com/office/officeart/2005/8/layout/chevron2"/>
    <dgm:cxn modelId="{F020A673-0459-43D2-9FD7-ABCFE3439C2D}" srcId="{C577C9F2-ED27-4928-96FA-E0DE22AF64C3}" destId="{E5819941-A8AA-4DCD-A2D0-169CF443B925}" srcOrd="0" destOrd="0" parTransId="{C68B6DB3-51D2-44B8-8681-3EC00D341E9A}" sibTransId="{9D99EF76-1369-4178-8875-0E4A739C7C66}"/>
    <dgm:cxn modelId="{78D72030-692E-4B9D-BDFF-C9E4F489AC9D}" type="presOf" srcId="{5C58AE65-26A9-4FE8-9805-A4EA25CFBE5C}" destId="{FFF3B9B8-5B57-40DA-8D90-E5B87A541C49}" srcOrd="0" destOrd="0" presId="urn:microsoft.com/office/officeart/2005/8/layout/chevron2"/>
    <dgm:cxn modelId="{DB06A7E5-53ED-4153-88F1-67E0392B8BD4}" type="presOf" srcId="{6EE4F2C9-D5C8-4737-B7EE-7F26266987B9}" destId="{7ED81396-C366-408E-A560-FBFF71C07FDF}" srcOrd="0" destOrd="0" presId="urn:microsoft.com/office/officeart/2005/8/layout/chevron2"/>
    <dgm:cxn modelId="{77DDA446-FA7E-4BEC-9482-283B1A3E2F25}" type="presOf" srcId="{FD86F971-B802-4782-B582-3E4F8A53E729}" destId="{7ED81396-C366-408E-A560-FBFF71C07FDF}" srcOrd="0" destOrd="1" presId="urn:microsoft.com/office/officeart/2005/8/layout/chevron2"/>
    <dgm:cxn modelId="{EAD37B5B-06C2-4594-8BF6-08EFEAC01970}" type="presOf" srcId="{C577C9F2-ED27-4928-96FA-E0DE22AF64C3}" destId="{0F274136-9190-4654-9EEE-7A767CE56C95}" srcOrd="0" destOrd="0" presId="urn:microsoft.com/office/officeart/2005/8/layout/chevron2"/>
    <dgm:cxn modelId="{ADEC6FD2-E245-4CCD-AD17-17AA816550F8}" srcId="{FACC964A-0A0A-4A84-82BD-456171C7B3B5}" destId="{E004A415-DD6A-4E6C-94F9-9FCF255F23DB}" srcOrd="0" destOrd="0" parTransId="{B0F9E84F-6008-40B4-B3FB-91D95655B713}" sibTransId="{0FFFA25D-F7C7-4D3A-AE04-68897DC76E88}"/>
    <dgm:cxn modelId="{5DB0D698-67D7-4AE2-85B8-3D0516AD780F}" srcId="{C577C9F2-ED27-4928-96FA-E0DE22AF64C3}" destId="{7281097E-579C-4893-B43A-63A66990A4A3}" srcOrd="1" destOrd="0" parTransId="{2A75DC86-D2CA-4F2E-9263-F88064F29AC0}" sibTransId="{44A4540B-370C-403E-8994-4465F19AF131}"/>
    <dgm:cxn modelId="{FC2D938B-5D23-4B30-A80B-82FFD30928EE}" type="presOf" srcId="{DB320754-1FF2-4F5F-8752-A775A4DB8595}" destId="{280071E5-D2E9-4ECB-A562-2B96B495717A}" srcOrd="0" destOrd="0" presId="urn:microsoft.com/office/officeart/2005/8/layout/chevron2"/>
    <dgm:cxn modelId="{E9575730-E6C1-43C2-B70D-F43EFAF831BE}" srcId="{FACC964A-0A0A-4A84-82BD-456171C7B3B5}" destId="{0ECEF3FD-70CD-4CD0-B299-DC0979CCE75B}" srcOrd="1" destOrd="0" parTransId="{043F1830-3C48-41C0-B820-2A86F013BC05}" sibTransId="{62EE8280-7FB3-4300-80F0-8987CA30D660}"/>
    <dgm:cxn modelId="{A99CE4E6-7FDC-4071-89AF-1C5DBE853687}" srcId="{FACC964A-0A0A-4A84-82BD-456171C7B3B5}" destId="{C577C9F2-ED27-4928-96FA-E0DE22AF64C3}" srcOrd="2" destOrd="0" parTransId="{56E358E3-F8EB-485A-908F-3A0E95638EF1}" sibTransId="{F7C232F6-CB76-465B-9B35-7340FA485996}"/>
    <dgm:cxn modelId="{CBCAB45F-4690-44B1-9377-3759DF1538FB}" srcId="{E004A415-DD6A-4E6C-94F9-9FCF255F23DB}" destId="{6EE4F2C9-D5C8-4737-B7EE-7F26266987B9}" srcOrd="0" destOrd="0" parTransId="{BE46DC10-E3B2-4E73-9E7B-8F3310E3FB91}" sibTransId="{7BD5655D-9398-4A19-9F0D-B1A1094627F9}"/>
    <dgm:cxn modelId="{EBB3B031-15A6-44FE-AB64-79603867265D}" srcId="{FACC964A-0A0A-4A84-82BD-456171C7B3B5}" destId="{5C58AE65-26A9-4FE8-9805-A4EA25CFBE5C}" srcOrd="3" destOrd="0" parTransId="{585DA874-E5C8-48DB-898C-B0C472FFB68F}" sibTransId="{BC9552FF-C261-4469-9353-9FC868BB3147}"/>
    <dgm:cxn modelId="{60F5E922-26E2-4E12-AA85-C70235E1C9A5}" srcId="{5C58AE65-26A9-4FE8-9805-A4EA25CFBE5C}" destId="{DB320754-1FF2-4F5F-8752-A775A4DB8595}" srcOrd="0" destOrd="0" parTransId="{FF50DAAB-B894-429D-BB49-37BA69150A43}" sibTransId="{223F25EB-3583-4C8A-9CE4-2A525D110375}"/>
    <dgm:cxn modelId="{189C1AB0-7B6C-41E5-B05E-D1A6D40529DD}" type="presOf" srcId="{E004A415-DD6A-4E6C-94F9-9FCF255F23DB}" destId="{314D474C-DCBB-43C3-8ED6-2D8562A666FF}" srcOrd="0" destOrd="0" presId="urn:microsoft.com/office/officeart/2005/8/layout/chevron2"/>
    <dgm:cxn modelId="{78BA7262-2F6E-4CEB-98C8-86BBADF39623}" srcId="{E004A415-DD6A-4E6C-94F9-9FCF255F23DB}" destId="{FD86F971-B802-4782-B582-3E4F8A53E729}" srcOrd="1" destOrd="0" parTransId="{7C4FA0A6-B695-456C-928D-A547A8949D16}" sibTransId="{3C99230B-1892-41A8-9AC7-0DE6D6D54C9B}"/>
    <dgm:cxn modelId="{84CC50E4-A17F-4A13-8707-FE3044C313C5}" type="presParOf" srcId="{6448C2B3-7911-465F-B7D3-A5E93C2307B4}" destId="{860FFCDB-7F74-43B8-BDAF-A0665657942B}" srcOrd="0" destOrd="0" presId="urn:microsoft.com/office/officeart/2005/8/layout/chevron2"/>
    <dgm:cxn modelId="{B1CC593C-F9C6-4D30-8222-BE5E1DAE04A8}" type="presParOf" srcId="{860FFCDB-7F74-43B8-BDAF-A0665657942B}" destId="{314D474C-DCBB-43C3-8ED6-2D8562A666FF}" srcOrd="0" destOrd="0" presId="urn:microsoft.com/office/officeart/2005/8/layout/chevron2"/>
    <dgm:cxn modelId="{7300C150-DFE7-4CE7-A112-76717C48B27F}" type="presParOf" srcId="{860FFCDB-7F74-43B8-BDAF-A0665657942B}" destId="{7ED81396-C366-408E-A560-FBFF71C07FDF}" srcOrd="1" destOrd="0" presId="urn:microsoft.com/office/officeart/2005/8/layout/chevron2"/>
    <dgm:cxn modelId="{E6960B0B-B003-4097-8452-0CF45E2B9F80}" type="presParOf" srcId="{6448C2B3-7911-465F-B7D3-A5E93C2307B4}" destId="{08394EFA-99CB-47FE-99A2-0FABFFD6D27C}" srcOrd="1" destOrd="0" presId="urn:microsoft.com/office/officeart/2005/8/layout/chevron2"/>
    <dgm:cxn modelId="{F2C84BF3-41AC-40D2-A858-DB957B21F710}" type="presParOf" srcId="{6448C2B3-7911-465F-B7D3-A5E93C2307B4}" destId="{CFBC22BE-E125-4FF5-B9C6-42282B2D881E}" srcOrd="2" destOrd="0" presId="urn:microsoft.com/office/officeart/2005/8/layout/chevron2"/>
    <dgm:cxn modelId="{9BFF1EE1-42BA-4313-8771-534613A27A65}" type="presParOf" srcId="{CFBC22BE-E125-4FF5-B9C6-42282B2D881E}" destId="{A4FDCFC0-FFCE-4794-AE6C-03C018BD4210}" srcOrd="0" destOrd="0" presId="urn:microsoft.com/office/officeart/2005/8/layout/chevron2"/>
    <dgm:cxn modelId="{13EF93DE-2E7D-4BBC-981F-E2AA157416BE}" type="presParOf" srcId="{CFBC22BE-E125-4FF5-B9C6-42282B2D881E}" destId="{94E49133-3FA3-4E07-B3D6-E8B5D6A4D90D}" srcOrd="1" destOrd="0" presId="urn:microsoft.com/office/officeart/2005/8/layout/chevron2"/>
    <dgm:cxn modelId="{D92EF2E2-752F-48D7-B2A4-795E91C2FAC3}" type="presParOf" srcId="{6448C2B3-7911-465F-B7D3-A5E93C2307B4}" destId="{CF494197-E9BA-4D91-BFD2-020CE8207A35}" srcOrd="3" destOrd="0" presId="urn:microsoft.com/office/officeart/2005/8/layout/chevron2"/>
    <dgm:cxn modelId="{06687B9A-BC33-4B3D-86FB-3F5D110A96F7}" type="presParOf" srcId="{6448C2B3-7911-465F-B7D3-A5E93C2307B4}" destId="{1E844DA0-0215-48B8-A76F-F35D99359EF3}" srcOrd="4" destOrd="0" presId="urn:microsoft.com/office/officeart/2005/8/layout/chevron2"/>
    <dgm:cxn modelId="{7372A10E-0B07-4B59-97B1-E2279AFEC331}" type="presParOf" srcId="{1E844DA0-0215-48B8-A76F-F35D99359EF3}" destId="{0F274136-9190-4654-9EEE-7A767CE56C95}" srcOrd="0" destOrd="0" presId="urn:microsoft.com/office/officeart/2005/8/layout/chevron2"/>
    <dgm:cxn modelId="{76C3D180-87C6-4648-851E-253953D661B2}" type="presParOf" srcId="{1E844DA0-0215-48B8-A76F-F35D99359EF3}" destId="{A39E27B4-550D-46A1-A2D7-9C0F0B95A246}" srcOrd="1" destOrd="0" presId="urn:microsoft.com/office/officeart/2005/8/layout/chevron2"/>
    <dgm:cxn modelId="{B9176BF1-7930-4B29-94A4-0248DC8DB632}" type="presParOf" srcId="{6448C2B3-7911-465F-B7D3-A5E93C2307B4}" destId="{B8B5030F-B5C4-4E06-8B89-C232D6BB9CB8}" srcOrd="5" destOrd="0" presId="urn:microsoft.com/office/officeart/2005/8/layout/chevron2"/>
    <dgm:cxn modelId="{C5FC427F-1BDA-4029-B622-BA42DA990946}" type="presParOf" srcId="{6448C2B3-7911-465F-B7D3-A5E93C2307B4}" destId="{9D3F9D15-53C6-4511-9443-22C4909CC4E4}" srcOrd="6" destOrd="0" presId="urn:microsoft.com/office/officeart/2005/8/layout/chevron2"/>
    <dgm:cxn modelId="{4825AB9C-B7CB-4117-94C6-E2C3ACFE2A04}" type="presParOf" srcId="{9D3F9D15-53C6-4511-9443-22C4909CC4E4}" destId="{FFF3B9B8-5B57-40DA-8D90-E5B87A541C49}" srcOrd="0" destOrd="0" presId="urn:microsoft.com/office/officeart/2005/8/layout/chevron2"/>
    <dgm:cxn modelId="{60A567D7-41B2-4E5A-90E8-40C523621CF4}" type="presParOf" srcId="{9D3F9D15-53C6-4511-9443-22C4909CC4E4}" destId="{280071E5-D2E9-4ECB-A562-2B96B49571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D474C-DCBB-43C3-8ED6-2D8562A666FF}">
      <dsp:nvSpPr>
        <dsp:cNvPr id="0" name=""/>
        <dsp:cNvSpPr/>
      </dsp:nvSpPr>
      <dsp:spPr>
        <a:xfrm rot="5400000">
          <a:off x="845672" y="-62031"/>
          <a:ext cx="1032139" cy="15161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Glycolysis</a:t>
          </a:r>
          <a:endParaRPr lang="en-US" sz="1700" b="1" kern="1200" dirty="0">
            <a:solidFill>
              <a:schemeClr val="tx1"/>
            </a:solidFill>
          </a:endParaRPr>
        </a:p>
      </dsp:txBody>
      <dsp:txXfrm rot="-5400000">
        <a:off x="603661" y="179980"/>
        <a:ext cx="1516161" cy="1032139"/>
      </dsp:txXfrm>
    </dsp:sp>
    <dsp:sp modelId="{7ED81396-C366-408E-A560-FBFF71C07FDF}">
      <dsp:nvSpPr>
        <dsp:cNvPr id="0" name=""/>
        <dsp:cNvSpPr/>
      </dsp:nvSpPr>
      <dsp:spPr>
        <a:xfrm rot="5400000">
          <a:off x="3284057" y="-1245601"/>
          <a:ext cx="1025281" cy="3516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FF0000"/>
              </a:solidFill>
            </a:rPr>
            <a:t>2NADH </a:t>
          </a:r>
          <a:r>
            <a:rPr lang="en-US" sz="1800" kern="1200" dirty="0" smtClean="0"/>
            <a:t>	= 4ATP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  </a:t>
          </a:r>
          <a:r>
            <a:rPr lang="en-US" sz="1800" kern="1200" dirty="0" smtClean="0">
              <a:solidFill>
                <a:schemeClr val="accent1"/>
              </a:solidFill>
            </a:rPr>
            <a:t>2ATP </a:t>
          </a:r>
          <a:r>
            <a:rPr lang="en-US" sz="1800" kern="1200" dirty="0" smtClean="0"/>
            <a:t>           	 = 2ATP</a:t>
          </a:r>
          <a:endParaRPr lang="en-US" sz="1800" kern="1200" dirty="0"/>
        </a:p>
      </dsp:txBody>
      <dsp:txXfrm rot="-5400000">
        <a:off x="2038455" y="50051"/>
        <a:ext cx="3466435" cy="925181"/>
      </dsp:txXfrm>
    </dsp:sp>
    <dsp:sp modelId="{A4FDCFC0-FFCE-4794-AE6C-03C018BD4210}">
      <dsp:nvSpPr>
        <dsp:cNvPr id="0" name=""/>
        <dsp:cNvSpPr/>
      </dsp:nvSpPr>
      <dsp:spPr>
        <a:xfrm rot="5400000">
          <a:off x="941425" y="892662"/>
          <a:ext cx="1032139" cy="17076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Krebs Cycle</a:t>
          </a:r>
          <a:endParaRPr lang="en-US" sz="1700" b="1" kern="1200" dirty="0">
            <a:solidFill>
              <a:schemeClr val="tx1"/>
            </a:solidFill>
          </a:endParaRPr>
        </a:p>
      </dsp:txBody>
      <dsp:txXfrm rot="-5400000">
        <a:off x="603662" y="1230425"/>
        <a:ext cx="1707666" cy="1032139"/>
      </dsp:txXfrm>
    </dsp:sp>
    <dsp:sp modelId="{94E49133-3FA3-4E07-B3D6-E8B5D6A4D90D}">
      <dsp:nvSpPr>
        <dsp:cNvPr id="0" name=""/>
        <dsp:cNvSpPr/>
      </dsp:nvSpPr>
      <dsp:spPr>
        <a:xfrm rot="5400000">
          <a:off x="3329924" y="-190112"/>
          <a:ext cx="951826" cy="34604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FF0000"/>
              </a:solidFill>
            </a:rPr>
            <a:t>2NADH 	</a:t>
          </a:r>
          <a:r>
            <a:rPr lang="en-US" sz="1800" kern="1200" dirty="0" smtClean="0"/>
            <a:t>= 6 ATP</a:t>
          </a:r>
          <a:endParaRPr lang="en-US" sz="1800" kern="1200" dirty="0"/>
        </a:p>
      </dsp:txBody>
      <dsp:txXfrm rot="-5400000">
        <a:off x="2075616" y="1110660"/>
        <a:ext cx="3413979" cy="858898"/>
      </dsp:txXfrm>
    </dsp:sp>
    <dsp:sp modelId="{0F274136-9190-4654-9EEE-7A767CE56C95}">
      <dsp:nvSpPr>
        <dsp:cNvPr id="0" name=""/>
        <dsp:cNvSpPr/>
      </dsp:nvSpPr>
      <dsp:spPr>
        <a:xfrm rot="5400000">
          <a:off x="877925" y="2080869"/>
          <a:ext cx="1032139" cy="1580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tx1"/>
              </a:solidFill>
            </a:rPr>
            <a:t>ETC</a:t>
          </a:r>
          <a:endParaRPr lang="en-US" sz="1700" b="1" kern="1200" dirty="0">
            <a:solidFill>
              <a:schemeClr val="tx1"/>
            </a:solidFill>
          </a:endParaRPr>
        </a:p>
      </dsp:txBody>
      <dsp:txXfrm rot="-5400000">
        <a:off x="603662" y="2355132"/>
        <a:ext cx="1580665" cy="1032139"/>
      </dsp:txXfrm>
    </dsp:sp>
    <dsp:sp modelId="{A39E27B4-550D-46A1-A2D7-9C0F0B95A246}">
      <dsp:nvSpPr>
        <dsp:cNvPr id="0" name=""/>
        <dsp:cNvSpPr/>
      </dsp:nvSpPr>
      <dsp:spPr>
        <a:xfrm rot="5400000">
          <a:off x="3880361" y="234430"/>
          <a:ext cx="1100347" cy="47462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FF0000"/>
              </a:solidFill>
            </a:rPr>
            <a:t>6NADH</a:t>
          </a:r>
          <a:r>
            <a:rPr lang="en-US" sz="1800" kern="1200" dirty="0" smtClean="0"/>
            <a:t>	=18 ATP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B050"/>
              </a:solidFill>
            </a:rPr>
            <a:t>2 FADH</a:t>
          </a:r>
          <a:r>
            <a:rPr lang="en-US" sz="1800" kern="1200" baseline="-25000" dirty="0" smtClean="0">
              <a:solidFill>
                <a:srgbClr val="00B050"/>
              </a:solidFill>
            </a:rPr>
            <a:t>2</a:t>
          </a:r>
          <a:r>
            <a:rPr lang="en-US" sz="1800" kern="1200" baseline="-25000" dirty="0" smtClean="0"/>
            <a:t>	 </a:t>
          </a:r>
          <a:r>
            <a:rPr lang="en-US" sz="1800" kern="1200" baseline="0" dirty="0" smtClean="0"/>
            <a:t>= 4ATP</a:t>
          </a:r>
          <a:endParaRPr lang="en-US" sz="1800" kern="1200" baseline="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baseline="0" dirty="0" smtClean="0">
              <a:solidFill>
                <a:schemeClr val="accent1"/>
              </a:solidFill>
            </a:rPr>
            <a:t>2ATP </a:t>
          </a:r>
          <a:r>
            <a:rPr lang="en-US" sz="1800" kern="1200" baseline="0" dirty="0" smtClean="0"/>
            <a:t>	=  2ATP</a:t>
          </a:r>
          <a:endParaRPr lang="en-US" sz="1800" kern="1200" baseline="0" dirty="0"/>
        </a:p>
      </dsp:txBody>
      <dsp:txXfrm rot="-5400000">
        <a:off x="2057391" y="2111116"/>
        <a:ext cx="4692574" cy="992917"/>
      </dsp:txXfrm>
    </dsp:sp>
    <dsp:sp modelId="{FFF3B9B8-5B57-40DA-8D90-E5B87A541C49}">
      <dsp:nvSpPr>
        <dsp:cNvPr id="0" name=""/>
        <dsp:cNvSpPr/>
      </dsp:nvSpPr>
      <dsp:spPr>
        <a:xfrm rot="5400000">
          <a:off x="814424" y="3280276"/>
          <a:ext cx="1032139" cy="1453665"/>
        </a:xfrm>
        <a:prstGeom prst="st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Totals</a:t>
          </a:r>
          <a:endParaRPr lang="en-US" sz="1700" b="1" kern="1200" dirty="0">
            <a:solidFill>
              <a:srgbClr val="002060"/>
            </a:solidFill>
            <a:latin typeface="Aharoni" pitchFamily="2" charset="-79"/>
            <a:cs typeface="Aharoni" pitchFamily="2" charset="-79"/>
          </a:endParaRPr>
        </a:p>
      </dsp:txBody>
      <dsp:txXfrm rot="-5400000">
        <a:off x="967071" y="3663057"/>
        <a:ext cx="726845" cy="688103"/>
      </dsp:txXfrm>
    </dsp:sp>
    <dsp:sp modelId="{280071E5-D2E9-4ECB-A562-2B96B495717A}">
      <dsp:nvSpPr>
        <dsp:cNvPr id="0" name=""/>
        <dsp:cNvSpPr/>
      </dsp:nvSpPr>
      <dsp:spPr>
        <a:xfrm rot="5400000">
          <a:off x="4182632" y="1180407"/>
          <a:ext cx="1122748" cy="52778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36 ATP</a:t>
          </a:r>
          <a:endParaRPr lang="en-US" sz="4000" kern="1200" dirty="0"/>
        </a:p>
      </dsp:txBody>
      <dsp:txXfrm rot="-5400000">
        <a:off x="2105067" y="3312780"/>
        <a:ext cx="5223070" cy="1013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F47CC-9F56-466F-8B1F-56D23DD0A820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872CE-4B4A-4FA3-ACBC-FF321726A4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9F29-9A94-4BF5-A2DF-FAA905444A4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9F29-9A94-4BF5-A2DF-FAA905444A4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9F29-9A94-4BF5-A2DF-FAA905444A48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56269-9912-48E9-9F80-630F9DFE763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9F29-9A94-4BF5-A2DF-FAA905444A4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872CE-4B4A-4FA3-ACBC-FF321726A42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9F29-9A94-4BF5-A2DF-FAA905444A4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39F29-9A94-4BF5-A2DF-FAA905444A4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A9F1-6481-41AD-885C-018F79505FE2}" type="datetimeFigureOut">
              <a:rPr lang="en-US" smtClean="0"/>
              <a:pPr/>
              <a:t>9/9/2018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9FE2-39DC-4FA6-B78C-AC47F958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791200"/>
            <a:ext cx="6400800" cy="609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Cells Making Energy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56" y="457200"/>
            <a:ext cx="6771341" cy="46618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yruvateInCatabolis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685799"/>
            <a:ext cx="6781800" cy="579596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152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pathway depends on if there is </a:t>
            </a:r>
            <a:r>
              <a:rPr lang="en-US" sz="2800" b="1" u="sng" dirty="0" smtClean="0">
                <a:solidFill>
                  <a:srgbClr val="0000FF"/>
                </a:solidFill>
              </a:rPr>
              <a:t>oxygen</a:t>
            </a:r>
            <a:r>
              <a:rPr lang="en-US" sz="2800" b="1" dirty="0" smtClean="0"/>
              <a:t> present</a:t>
            </a: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in the </a:t>
            </a:r>
            <a:r>
              <a:rPr lang="en-US" b="1" u="sng" dirty="0" smtClean="0">
                <a:solidFill>
                  <a:srgbClr val="FF0000"/>
                </a:solidFill>
              </a:rPr>
              <a:t>mitochondria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Requires </a:t>
            </a:r>
            <a:r>
              <a:rPr lang="en-US" b="1" u="sng" dirty="0" smtClean="0">
                <a:solidFill>
                  <a:srgbClr val="0000FF"/>
                </a:solidFill>
              </a:rPr>
              <a:t>oxygen 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reactions occur:</a:t>
            </a:r>
          </a:p>
          <a:p>
            <a:pPr lvl="1"/>
            <a:r>
              <a:rPr lang="en-US" dirty="0" smtClean="0"/>
              <a:t>1.  </a:t>
            </a:r>
            <a:r>
              <a:rPr lang="en-US" dirty="0" err="1" smtClean="0"/>
              <a:t>Kreb’s</a:t>
            </a:r>
            <a:r>
              <a:rPr lang="en-US" dirty="0" smtClean="0"/>
              <a:t> Cycle</a:t>
            </a:r>
          </a:p>
          <a:p>
            <a:pPr lvl="1"/>
            <a:r>
              <a:rPr lang="en-US" dirty="0" smtClean="0"/>
              <a:t>2.  Electron Transport Chain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Krebs Cycle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Pyruvic acid is broken down into CO</a:t>
            </a:r>
            <a:r>
              <a:rPr lang="en-US" baseline="-25000" dirty="0" smtClean="0"/>
              <a:t>2</a:t>
            </a:r>
            <a:r>
              <a:rPr lang="en-US" dirty="0" smtClean="0"/>
              <a:t> and energy.</a:t>
            </a:r>
          </a:p>
          <a:p>
            <a:r>
              <a:rPr lang="en-US" dirty="0" smtClean="0"/>
              <a:t>Krebs cycle starts when pyruvic acid enters the </a:t>
            </a:r>
            <a:r>
              <a:rPr lang="en-US" dirty="0" smtClean="0">
                <a:solidFill>
                  <a:srgbClr val="FF0000"/>
                </a:solidFill>
              </a:rPr>
              <a:t>mitochondrion.</a:t>
            </a:r>
          </a:p>
          <a:p>
            <a:r>
              <a:rPr lang="en-US" dirty="0" smtClean="0"/>
              <a:t>Before the cycle starts, pyruvic acid is converted to a 6 carbon compound called citric acid.  </a:t>
            </a:r>
          </a:p>
          <a:p>
            <a:r>
              <a:rPr lang="en-US" dirty="0" smtClean="0"/>
              <a:t>It cycles around breaking down the molecule releasing carbon dioxide and energy.</a:t>
            </a:r>
          </a:p>
          <a:p>
            <a:r>
              <a:rPr lang="en-US" dirty="0" smtClean="0"/>
              <a:t>Another Energy carrier molecule used FAD which picks up electrons and becomes FADH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From one molecule of pyruvic acid the products are </a:t>
            </a:r>
            <a:r>
              <a:rPr lang="en-US" b="1" dirty="0" smtClean="0"/>
              <a:t>4NADH, 2 FADH</a:t>
            </a:r>
            <a:r>
              <a:rPr lang="en-US" b="1" baseline="-25000" dirty="0" smtClean="0"/>
              <a:t>2,</a:t>
            </a:r>
            <a:r>
              <a:rPr lang="en-US" b="1" dirty="0" smtClean="0"/>
              <a:t> 2 ATP, 2NADH </a:t>
            </a:r>
            <a:r>
              <a:rPr lang="en-US" sz="2400" dirty="0" smtClean="0"/>
              <a:t>(from citric acid production)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mc.maricopa.edu/faculty/farabee/BIOBK/enyld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838200"/>
            <a:ext cx="7306141" cy="4781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Krebs Cycle</a:t>
            </a:r>
            <a:endParaRPr lang="en-US" dirty="0"/>
          </a:p>
        </p:txBody>
      </p:sp>
      <p:pic>
        <p:nvPicPr>
          <p:cNvPr id="4" name="Picture 2" descr="kreb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990599"/>
            <a:ext cx="8763000" cy="5191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Electron Transport Chain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This occurs in the membrane of the mitochondrion</a:t>
            </a:r>
          </a:p>
          <a:p>
            <a:r>
              <a:rPr lang="en-US" sz="2800" dirty="0" smtClean="0"/>
              <a:t>All NADH and FADH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come to the ETC.  </a:t>
            </a:r>
          </a:p>
          <a:p>
            <a:r>
              <a:rPr lang="en-US" sz="2800" dirty="0" smtClean="0"/>
              <a:t>Electrons are passed from 1 electron carrier protein to another causing hydrogen ions to move into the mitochondrion.</a:t>
            </a:r>
          </a:p>
          <a:p>
            <a:r>
              <a:rPr lang="en-US" sz="2800" dirty="0" smtClean="0"/>
              <a:t>This causes a build up of H+ ions inside the mitochondrion.</a:t>
            </a:r>
          </a:p>
          <a:p>
            <a:r>
              <a:rPr lang="en-US" sz="2800" dirty="0" smtClean="0"/>
              <a:t>The Hydrogen ions diffuse through ATP synthase converting ADP to ATP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Transport Chain (ETC)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 carriers loaded with electrons and protons from the </a:t>
            </a:r>
            <a:r>
              <a:rPr lang="en-US" dirty="0" err="1"/>
              <a:t>Kreb’s</a:t>
            </a:r>
            <a:r>
              <a:rPr lang="en-US" dirty="0"/>
              <a:t> cycle move to this chain-like a series of steps (staircase).</a:t>
            </a:r>
          </a:p>
          <a:p>
            <a:r>
              <a:rPr lang="en-US" dirty="0"/>
              <a:t>As electrons drop down stairs, energy released to </a:t>
            </a:r>
            <a:r>
              <a:rPr lang="en-US" b="1" dirty="0"/>
              <a:t>form a total of 32 ATP</a:t>
            </a:r>
          </a:p>
          <a:p>
            <a:r>
              <a:rPr lang="en-US" dirty="0"/>
              <a:t>Oxygen waits at bottom of staircase, picks up electrons and protons and in doing so becomes water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76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Transport Chain</a:t>
            </a:r>
          </a:p>
        </p:txBody>
      </p:sp>
      <p:pic>
        <p:nvPicPr>
          <p:cNvPr id="4" name="Picture 2" descr="cellrespovervi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1092231"/>
            <a:ext cx="8763000" cy="55546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48400" y="2895600"/>
            <a:ext cx="1981200" cy="143116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900" dirty="0" smtClean="0"/>
              <a:t>Electron Transport Chain</a:t>
            </a:r>
            <a:endParaRPr lang="en-US" sz="29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ATP Totals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8725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731" y="274638"/>
            <a:ext cx="6014269" cy="6449617"/>
          </a:xfrm>
        </p:spPr>
      </p:pic>
      <p:sp>
        <p:nvSpPr>
          <p:cNvPr id="7" name="TextBox 6"/>
          <p:cNvSpPr txBox="1"/>
          <p:nvPr/>
        </p:nvSpPr>
        <p:spPr>
          <a:xfrm>
            <a:off x="457200" y="457200"/>
            <a:ext cx="281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Respiration recycles what is produced by photosynthesis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4426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 chemical energy comes from food.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Food is where </a:t>
            </a:r>
            <a:r>
              <a:rPr lang="en-US" dirty="0" smtClean="0"/>
              <a:t>heterotrophs get </a:t>
            </a:r>
            <a:r>
              <a:rPr lang="en-US" dirty="0" smtClean="0"/>
              <a:t>their energy.</a:t>
            </a:r>
          </a:p>
          <a:p>
            <a:r>
              <a:rPr lang="en-US" dirty="0" smtClean="0"/>
              <a:t>The food is broken down to glucose.</a:t>
            </a:r>
          </a:p>
          <a:p>
            <a:r>
              <a:rPr lang="en-US" dirty="0" smtClean="0"/>
              <a:t>The </a:t>
            </a:r>
            <a:r>
              <a:rPr lang="en-US" b="1" u="sng" dirty="0" smtClean="0">
                <a:solidFill>
                  <a:srgbClr val="FF0000"/>
                </a:solidFill>
              </a:rPr>
              <a:t>mitochondrion </a:t>
            </a:r>
            <a:r>
              <a:rPr lang="en-US" dirty="0" smtClean="0"/>
              <a:t>converts glucose and oxygen to energy.</a:t>
            </a:r>
          </a:p>
          <a:p>
            <a:r>
              <a:rPr lang="en-US" dirty="0" smtClean="0"/>
              <a:t>1g glucose with oxygen releases 3811 calories of heat energy.</a:t>
            </a:r>
          </a:p>
          <a:p>
            <a:r>
              <a:rPr lang="en-US" dirty="0" smtClean="0"/>
              <a:t>Calorie- the amount of energy needed to raise the temperature of 1g of water 1 degree Celsius.</a:t>
            </a:r>
          </a:p>
          <a:p>
            <a:r>
              <a:rPr lang="en-US" dirty="0" smtClean="0"/>
              <a:t>A kilocalorie (C)- 1000 calories.  This is the calories that is on food labels.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Photosynthesis to Respiration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Photosynthesis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724400"/>
          </a:xfrm>
        </p:spPr>
        <p:txBody>
          <a:bodyPr/>
          <a:lstStyle/>
          <a:p>
            <a:r>
              <a:rPr lang="en-US" dirty="0" smtClean="0"/>
              <a:t>Produces energy storage molecule (glucose)</a:t>
            </a:r>
          </a:p>
          <a:p>
            <a:r>
              <a:rPr lang="en-US" dirty="0" smtClean="0"/>
              <a:t>Occurs in chloroplast</a:t>
            </a:r>
          </a:p>
          <a:p>
            <a:r>
              <a:rPr lang="en-US" dirty="0" smtClean="0"/>
              <a:t>Reactants = carbon dioxide &amp; water</a:t>
            </a:r>
          </a:p>
          <a:p>
            <a:r>
              <a:rPr lang="en-US" dirty="0" smtClean="0"/>
              <a:t>Products = glucose &amp; oxygen</a:t>
            </a:r>
          </a:p>
          <a:p>
            <a:r>
              <a:rPr lang="en-US" dirty="0" smtClean="0"/>
              <a:t>Equation: </a:t>
            </a:r>
          </a:p>
          <a:p>
            <a:pPr>
              <a:buNone/>
            </a:pPr>
            <a:r>
              <a:rPr lang="en-US" dirty="0" smtClean="0"/>
              <a:t>6CO</a:t>
            </a:r>
            <a:r>
              <a:rPr lang="en-US" baseline="-25000" dirty="0" smtClean="0"/>
              <a:t>2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O +Energy         6O</a:t>
            </a:r>
            <a:r>
              <a:rPr lang="en-US" baseline="-25000" dirty="0" smtClean="0"/>
              <a:t>2</a:t>
            </a:r>
            <a:r>
              <a:rPr lang="en-US" dirty="0" smtClean="0"/>
              <a:t> +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Plant cells do this only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Respiration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Uses glucose to produce energy release</a:t>
            </a:r>
          </a:p>
          <a:p>
            <a:r>
              <a:rPr lang="en-US" dirty="0" smtClean="0"/>
              <a:t>Occurs in mitochondrion</a:t>
            </a:r>
          </a:p>
          <a:p>
            <a:r>
              <a:rPr lang="en-US" dirty="0" smtClean="0"/>
              <a:t>Reactants= glucose &amp; oxygen</a:t>
            </a:r>
          </a:p>
          <a:p>
            <a:r>
              <a:rPr lang="en-US" dirty="0" smtClean="0"/>
              <a:t>Products= carbon dioxide and water</a:t>
            </a:r>
          </a:p>
          <a:p>
            <a:r>
              <a:rPr lang="en-US" dirty="0" smtClean="0"/>
              <a:t>Equation:</a:t>
            </a:r>
          </a:p>
          <a:p>
            <a:pPr>
              <a:buNone/>
            </a:pPr>
            <a:r>
              <a:rPr lang="en-US" dirty="0" smtClean="0"/>
              <a:t>6O</a:t>
            </a:r>
            <a:r>
              <a:rPr lang="en-US" baseline="-25000" dirty="0" smtClean="0"/>
              <a:t>2</a:t>
            </a:r>
            <a:r>
              <a:rPr lang="en-US" dirty="0" smtClean="0"/>
              <a:t> +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            </a:t>
            </a:r>
            <a:r>
              <a:rPr lang="en-US" dirty="0" smtClean="0"/>
              <a:t>6CO</a:t>
            </a:r>
            <a:r>
              <a:rPr lang="en-US" baseline="-25000" dirty="0" smtClean="0"/>
              <a:t>2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O +Energy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Plant cells and animals cells do this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76600" y="5410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53200" y="5257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866900" y="4000500"/>
            <a:ext cx="495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equation of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6O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 + C</a:t>
            </a:r>
            <a:r>
              <a:rPr lang="en-US" b="1" baseline="-25000" dirty="0" smtClean="0">
                <a:solidFill>
                  <a:srgbClr val="0000FF"/>
                </a:solidFill>
              </a:rPr>
              <a:t>6</a:t>
            </a:r>
            <a:r>
              <a:rPr lang="en-US" b="1" dirty="0" smtClean="0">
                <a:solidFill>
                  <a:srgbClr val="0000FF"/>
                </a:solidFill>
              </a:rPr>
              <a:t>H</a:t>
            </a:r>
            <a:r>
              <a:rPr lang="en-US" b="1" baseline="-25000" dirty="0" smtClean="0">
                <a:solidFill>
                  <a:srgbClr val="0000FF"/>
                </a:solidFill>
              </a:rPr>
              <a:t>12</a:t>
            </a:r>
            <a:r>
              <a:rPr lang="en-US" b="1" dirty="0" smtClean="0">
                <a:solidFill>
                  <a:srgbClr val="0000FF"/>
                </a:solidFill>
              </a:rPr>
              <a:t>O</a:t>
            </a:r>
            <a:r>
              <a:rPr lang="en-US" b="1" baseline="-25000" dirty="0" smtClean="0">
                <a:solidFill>
                  <a:srgbClr val="0000FF"/>
                </a:solidFill>
              </a:rPr>
              <a:t>6</a:t>
            </a:r>
            <a:r>
              <a:rPr lang="en-US" b="1" dirty="0" smtClean="0">
                <a:solidFill>
                  <a:srgbClr val="0000FF"/>
                </a:solidFill>
              </a:rPr>
              <a:t>                   6CO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 + 6H</a:t>
            </a:r>
            <a:r>
              <a:rPr lang="en-US" b="1" baseline="-25000" dirty="0" smtClean="0">
                <a:solidFill>
                  <a:srgbClr val="0000FF"/>
                </a:solidFill>
              </a:rPr>
              <a:t>2</a:t>
            </a:r>
            <a:r>
              <a:rPr lang="en-US" b="1" dirty="0" smtClean="0">
                <a:solidFill>
                  <a:srgbClr val="0000FF"/>
                </a:solidFill>
              </a:rPr>
              <a:t>O +Energy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400" dirty="0" smtClean="0"/>
              <a:t>Oxygen + Glucose   </a:t>
            </a:r>
            <a:r>
              <a:rPr lang="en-US" sz="2400" dirty="0" smtClean="0"/>
              <a:t>      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        Carbon </a:t>
            </a:r>
            <a:r>
              <a:rPr lang="en-US" sz="2400" dirty="0" smtClean="0"/>
              <a:t>dioxide + water+ Energy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600" dirty="0" smtClean="0"/>
              <a:t>Cellular Respiration must have oxygen to produce energy.  </a:t>
            </a:r>
          </a:p>
          <a:p>
            <a:r>
              <a:rPr lang="en-US" sz="2600" dirty="0" smtClean="0"/>
              <a:t>Cells can produce a </a:t>
            </a:r>
            <a:r>
              <a:rPr lang="en-US" sz="2600" b="1" u="sng" dirty="0" smtClean="0"/>
              <a:t>small</a:t>
            </a:r>
            <a:r>
              <a:rPr lang="en-US" sz="2600" dirty="0" smtClean="0"/>
              <a:t> amount of energy without oxygen.</a:t>
            </a:r>
          </a:p>
          <a:p>
            <a:r>
              <a:rPr lang="en-US" sz="2600" dirty="0" smtClean="0"/>
              <a:t>Most of Cellular respiration takes place in the mitochondrion.</a:t>
            </a:r>
          </a:p>
          <a:p>
            <a:pPr>
              <a:buNone/>
            </a:pP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6600" y="1780068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http://www.obesity-news.com/graphics.htg/mito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8458" y="4267200"/>
            <a:ext cx="3835542" cy="22075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17803" y="4334886"/>
            <a:ext cx="487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u="sng" dirty="0" smtClean="0"/>
              <a:t>Anaerobic respiration-</a:t>
            </a:r>
            <a:r>
              <a:rPr lang="en-US" sz="3200" dirty="0" smtClean="0"/>
              <a:t>respiration </a:t>
            </a:r>
            <a:r>
              <a:rPr lang="en-US" sz="3200" dirty="0" smtClean="0">
                <a:solidFill>
                  <a:srgbClr val="FF0000"/>
                </a:solidFill>
              </a:rPr>
              <a:t>with out oxygen</a:t>
            </a:r>
            <a:endParaRPr lang="en-US" sz="3200" b="1" u="sng" dirty="0" smtClean="0"/>
          </a:p>
          <a:p>
            <a:pPr>
              <a:buFont typeface="Arial" pitchFamily="34" charset="0"/>
              <a:buChar char="•"/>
            </a:pPr>
            <a:r>
              <a:rPr lang="en-US" sz="3200" b="1" u="sng" dirty="0" smtClean="0"/>
              <a:t>Aerobic respiration-</a:t>
            </a:r>
            <a:r>
              <a:rPr lang="en-US" sz="3200" dirty="0" smtClean="0"/>
              <a:t> respiration </a:t>
            </a:r>
            <a:r>
              <a:rPr lang="en-US" sz="3200" dirty="0" smtClean="0">
                <a:solidFill>
                  <a:srgbClr val="0070C0"/>
                </a:solidFill>
              </a:rPr>
              <a:t>with oxygen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Cellular Respiration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Respiration starts outside the mitochondrion in the </a:t>
            </a:r>
            <a:r>
              <a:rPr lang="en-US" u="sng" dirty="0" smtClean="0">
                <a:solidFill>
                  <a:srgbClr val="FF0000"/>
                </a:solidFill>
              </a:rPr>
              <a:t>cytoplasm</a:t>
            </a:r>
            <a:r>
              <a:rPr lang="en-US" dirty="0" smtClean="0"/>
              <a:t> in a process called </a:t>
            </a:r>
            <a:r>
              <a:rPr lang="en-US" dirty="0" smtClean="0">
                <a:solidFill>
                  <a:srgbClr val="0000FF"/>
                </a:solidFill>
              </a:rPr>
              <a:t>glycolysis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After </a:t>
            </a:r>
            <a:r>
              <a:rPr lang="en-US" dirty="0"/>
              <a:t>g</a:t>
            </a:r>
            <a:r>
              <a:rPr lang="en-US" dirty="0" smtClean="0"/>
              <a:t>lycolysis, the path depends on whether oxygen is present or not.</a:t>
            </a:r>
          </a:p>
          <a:p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04800" y="4953000"/>
            <a:ext cx="16002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Glycolysis</a:t>
            </a:r>
            <a:endParaRPr lang="en-US" sz="24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3810000" y="4114800"/>
            <a:ext cx="20574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Fermentation</a:t>
            </a:r>
            <a:endParaRPr lang="en-US" sz="2400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3810000" y="5943600"/>
            <a:ext cx="20574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Krebs Cycle</a:t>
            </a:r>
            <a:endParaRPr lang="en-US" sz="2400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6172200" y="4953000"/>
            <a:ext cx="2667000" cy="609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Electron Transport Chain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>
            <a:off x="3124200" y="4114800"/>
            <a:ext cx="603652" cy="541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1524000" y="3962400"/>
            <a:ext cx="1447800" cy="9144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</a:t>
            </a:r>
          </a:p>
          <a:p>
            <a:pPr algn="ctr"/>
            <a:r>
              <a:rPr lang="en-US" sz="2400" dirty="0" smtClean="0"/>
              <a:t>Oxygen</a:t>
            </a:r>
            <a:endParaRPr lang="en-US" sz="2400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1600200" y="5638800"/>
            <a:ext cx="1447800" cy="9144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Oxygen </a:t>
            </a:r>
          </a:p>
          <a:p>
            <a:pPr algn="ctr"/>
            <a:r>
              <a:rPr lang="en-US" sz="2400" dirty="0" smtClean="0"/>
              <a:t>Present</a:t>
            </a:r>
            <a:endParaRPr lang="en-US" sz="2400" dirty="0"/>
          </a:p>
        </p:txBody>
      </p:sp>
      <p:sp>
        <p:nvSpPr>
          <p:cNvPr id="17" name="Right Arrow 16"/>
          <p:cNvSpPr/>
          <p:nvPr/>
        </p:nvSpPr>
        <p:spPr>
          <a:xfrm>
            <a:off x="3124200" y="5867400"/>
            <a:ext cx="603652" cy="541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9736728">
            <a:off x="6039952" y="5831909"/>
            <a:ext cx="603652" cy="541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782886">
            <a:off x="6114262" y="4305023"/>
            <a:ext cx="603652" cy="541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Respiration:  An Overview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2990" y="1752600"/>
            <a:ext cx="9236990" cy="445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Glycolysis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Occurs in 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cytoplasm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cell.  </a:t>
            </a:r>
          </a:p>
          <a:p>
            <a:r>
              <a:rPr lang="en-US" dirty="0" smtClean="0"/>
              <a:t>Oxygen is </a:t>
            </a:r>
            <a:r>
              <a:rPr lang="en-US" b="1" u="sng" dirty="0" smtClean="0"/>
              <a:t>not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Series of reactions which break the </a:t>
            </a:r>
            <a:r>
              <a:rPr lang="en-US" b="1" dirty="0" smtClean="0"/>
              <a:t>6-carbon glucose</a:t>
            </a:r>
            <a:r>
              <a:rPr lang="en-US" dirty="0" smtClean="0"/>
              <a:t> molecule down into two </a:t>
            </a:r>
            <a:r>
              <a:rPr lang="en-US" b="1" dirty="0" smtClean="0"/>
              <a:t>3-carbon molecules </a:t>
            </a:r>
            <a:r>
              <a:rPr lang="en-US" dirty="0" smtClean="0"/>
              <a:t>called </a:t>
            </a:r>
            <a:r>
              <a:rPr lang="en-US" b="1" u="sng" dirty="0" err="1" smtClean="0">
                <a:solidFill>
                  <a:srgbClr val="0000FF"/>
                </a:solidFill>
              </a:rPr>
              <a:t>pyruvate</a:t>
            </a:r>
            <a:endParaRPr lang="en-US" b="1" u="sng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Energy is needed to start, so 2 ATP are borrowed to start </a:t>
            </a:r>
            <a:r>
              <a:rPr lang="en-US" dirty="0" err="1" smtClean="0"/>
              <a:t>glycolysis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 ATP are made by </a:t>
            </a:r>
            <a:r>
              <a:rPr lang="en-US" dirty="0" err="1" smtClean="0"/>
              <a:t>glycolysis</a:t>
            </a:r>
            <a:r>
              <a:rPr lang="en-US" dirty="0" smtClean="0"/>
              <a:t>, but the </a:t>
            </a:r>
            <a:r>
              <a:rPr lang="en-US" dirty="0" smtClean="0">
                <a:solidFill>
                  <a:srgbClr val="FF0000"/>
                </a:solidFill>
              </a:rPr>
              <a:t>net gain is only 2 </a:t>
            </a:r>
            <a:r>
              <a:rPr lang="en-US" dirty="0" smtClean="0"/>
              <a:t>ATP because the 2 borrowed must be given back.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Produces an energy carrying molecule called NAD+.</a:t>
            </a:r>
          </a:p>
          <a:p>
            <a:pPr lvl="1"/>
            <a:r>
              <a:rPr lang="en-US" dirty="0" smtClean="0"/>
              <a:t>It picks up a pair of high energy electrons becoming NADH. </a:t>
            </a:r>
            <a:r>
              <a:rPr lang="en-US" sz="2400" dirty="0" smtClean="0"/>
              <a:t>(just like NADP+ becoming NADPH in photosynthesis)</a:t>
            </a:r>
            <a:r>
              <a:rPr lang="en-US" sz="2000" dirty="0" smtClean="0"/>
              <a:t> </a:t>
            </a:r>
          </a:p>
          <a:p>
            <a:r>
              <a:rPr lang="en-US" sz="4200" dirty="0" smtClean="0"/>
              <a:t>Produces a net of 2 ATP, 2 NADH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lycoly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8915400" cy="48133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Glycolysis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334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4478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2390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342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6294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2390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9342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629400" y="2514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733800" y="3276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429000" y="3276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038600" y="3276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733800" y="2667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429000" y="2667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038600" y="26670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752600" y="2895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2286000" y="2819400"/>
            <a:ext cx="914400" cy="457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4724400" y="2743200"/>
            <a:ext cx="1295400" cy="457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urved Up Arrow 21"/>
          <p:cNvSpPr/>
          <p:nvPr/>
        </p:nvSpPr>
        <p:spPr>
          <a:xfrm>
            <a:off x="2286000" y="2362200"/>
            <a:ext cx="682752" cy="426720"/>
          </a:xfrm>
          <a:prstGeom prst="curved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1905000"/>
            <a:ext cx="18288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 ATP       2 ADP</a:t>
            </a:r>
            <a:endParaRPr lang="en-US" dirty="0"/>
          </a:p>
        </p:txBody>
      </p:sp>
      <p:sp>
        <p:nvSpPr>
          <p:cNvPr id="24" name="Curved Up Arrow 23"/>
          <p:cNvSpPr/>
          <p:nvPr/>
        </p:nvSpPr>
        <p:spPr>
          <a:xfrm>
            <a:off x="5029200" y="2286000"/>
            <a:ext cx="682752" cy="426720"/>
          </a:xfrm>
          <a:prstGeom prst="curved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0" y="1828800"/>
            <a:ext cx="182880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ADP        4ATP</a:t>
            </a:r>
            <a:endParaRPr lang="en-US" dirty="0"/>
          </a:p>
        </p:txBody>
      </p:sp>
      <p:sp>
        <p:nvSpPr>
          <p:cNvPr id="26" name="Curved Down Arrow 25"/>
          <p:cNvSpPr/>
          <p:nvPr/>
        </p:nvSpPr>
        <p:spPr>
          <a:xfrm>
            <a:off x="4876800" y="3352800"/>
            <a:ext cx="911352" cy="426720"/>
          </a:xfrm>
          <a:prstGeom prst="curved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396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2NAD+          2NADH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562600" y="4343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go to the electron transport chain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477000" y="3505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Pyruvic acid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Glucose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8600" y="4800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gain of ATP is 2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2971800" y="304800"/>
            <a:ext cx="2989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Glycolysis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Anaerobic: No Oxygen present:  Fermentation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Fermentation is Anaerobic.</a:t>
            </a:r>
          </a:p>
          <a:p>
            <a:r>
              <a:rPr lang="en-US" sz="2400" b="1" u="sng" dirty="0" smtClean="0"/>
              <a:t>2 ATP- made only</a:t>
            </a:r>
          </a:p>
          <a:p>
            <a:r>
              <a:rPr lang="en-US" sz="2400" dirty="0" smtClean="0"/>
              <a:t>During fermentation, cells recycle the NADH made in glycolysis.  This produces a bad waste which is alcohol or lactic acid.</a:t>
            </a:r>
          </a:p>
          <a:p>
            <a:r>
              <a:rPr lang="en-US" sz="2400" dirty="0" smtClean="0"/>
              <a:t>Two kinds of Fermentation:  Alcoholic Fermentation &amp; Lactic acid fermentation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Alcoholic Fermentation:</a:t>
            </a:r>
          </a:p>
          <a:p>
            <a:pPr lvl="1"/>
            <a:r>
              <a:rPr lang="en-US" sz="2400" dirty="0" smtClean="0"/>
              <a:t>Yeast and some microorganisms use alcoholic fermentation.  </a:t>
            </a:r>
          </a:p>
          <a:p>
            <a:pPr lvl="1"/>
            <a:r>
              <a:rPr lang="en-US" sz="2400" dirty="0" smtClean="0"/>
              <a:t>Pyruvic acid + NADH            Alcohol +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NAD</a:t>
            </a:r>
            <a:r>
              <a:rPr lang="en-US" sz="2400" baseline="30000" dirty="0" smtClean="0"/>
              <a:t>+</a:t>
            </a:r>
          </a:p>
          <a:p>
            <a:pPr lvl="1">
              <a:buNone/>
            </a:pPr>
            <a:endParaRPr lang="en-US" sz="2400" baseline="300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Lactic Acid Fermentation:</a:t>
            </a:r>
          </a:p>
          <a:p>
            <a:pPr lvl="1"/>
            <a:r>
              <a:rPr lang="en-US" sz="2400" dirty="0" smtClean="0"/>
              <a:t>Pyruvic acid + NADH        lactic acid + NAD</a:t>
            </a:r>
            <a:r>
              <a:rPr lang="en-US" sz="2400" baseline="30000" dirty="0" smtClean="0"/>
              <a:t>+</a:t>
            </a:r>
          </a:p>
          <a:p>
            <a:pPr lvl="1"/>
            <a:r>
              <a:rPr lang="en-US" sz="2400" dirty="0" smtClean="0"/>
              <a:t>Produced in muscles during rapid exercise when the body cannot supply enough oxygen to the tissues.  This causes muscle soreness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81400" y="4267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334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828</Words>
  <Application>Microsoft Office PowerPoint</Application>
  <PresentationFormat>On-screen Show (4:3)</PresentationFormat>
  <Paragraphs>153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Aharoni</vt:lpstr>
      <vt:lpstr>Arial</vt:lpstr>
      <vt:lpstr>Calibri</vt:lpstr>
      <vt:lpstr>Wingdings</vt:lpstr>
      <vt:lpstr>Office Theme</vt:lpstr>
      <vt:lpstr>Cellular Respiration</vt:lpstr>
      <vt:lpstr>Cell chemical energy comes from food.</vt:lpstr>
      <vt:lpstr>Chemical equation of Cellular Respiration</vt:lpstr>
      <vt:lpstr>Cellular Respiration</vt:lpstr>
      <vt:lpstr>Cellular Respiration:  An Overview</vt:lpstr>
      <vt:lpstr>Glycolysis</vt:lpstr>
      <vt:lpstr>PowerPoint Presentation</vt:lpstr>
      <vt:lpstr>PowerPoint Presentation</vt:lpstr>
      <vt:lpstr>Anaerobic: No Oxygen present:  Fermentation</vt:lpstr>
      <vt:lpstr>PowerPoint Presentation</vt:lpstr>
      <vt:lpstr>Aerobic Cellular Respiration </vt:lpstr>
      <vt:lpstr>Krebs Cycle</vt:lpstr>
      <vt:lpstr>PowerPoint Presentation</vt:lpstr>
      <vt:lpstr>Krebs Cycle</vt:lpstr>
      <vt:lpstr>Electron Transport Chain</vt:lpstr>
      <vt:lpstr>Electron Transport Chain (ETC)</vt:lpstr>
      <vt:lpstr>Electron Transport Chain</vt:lpstr>
      <vt:lpstr>The ATP Totals</vt:lpstr>
      <vt:lpstr>PowerPoint Presentation</vt:lpstr>
      <vt:lpstr>Comparing Photosynthesis to Respiration</vt:lpstr>
    </vt:vector>
  </TitlesOfParts>
  <Company>Newton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 Cellular Respiration</dc:title>
  <dc:creator>Technology Department</dc:creator>
  <cp:lastModifiedBy>Maddox, Barbara</cp:lastModifiedBy>
  <cp:revision>53</cp:revision>
  <dcterms:created xsi:type="dcterms:W3CDTF">2007-09-19T14:39:22Z</dcterms:created>
  <dcterms:modified xsi:type="dcterms:W3CDTF">2018-09-09T22:20:40Z</dcterms:modified>
</cp:coreProperties>
</file>