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wmv" ContentType="video/x-ms-wmv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3" r:id="rId9"/>
    <p:sldId id="262" r:id="rId10"/>
    <p:sldId id="265" r:id="rId11"/>
    <p:sldId id="264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>
        <p:scale>
          <a:sx n="52" d="100"/>
          <a:sy n="52" d="100"/>
        </p:scale>
        <p:origin x="-1219" y="-125"/>
      </p:cViewPr>
      <p:guideLst>
        <p:guide orient="horz" pos="2160"/>
        <p:guide pos="2880"/>
        <p:guide pos="144"/>
        <p:guide pos="56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7" d="100"/>
          <a:sy n="67" d="100"/>
        </p:scale>
        <p:origin x="-3276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A3D3F-FA3A-43FB-819B-B918D157AE16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39F434-8BE4-4208-A27E-B9B0B17D62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7269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media" Target="../media/media1.wmv"/><Relationship Id="rId2" Type="http://schemas.openxmlformats.org/officeDocument/2006/relationships/slideMaster" Target="../slideMasters/slideMaster1.xml"/><Relationship Id="rId1" Type="http://schemas.openxmlformats.org/officeDocument/2006/relationships/video" Target="../media/media1.wmv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media" Target="../media/media1.wmv"/><Relationship Id="rId2" Type="http://schemas.openxmlformats.org/officeDocument/2006/relationships/slideMaster" Target="../slideMasters/slideMaster1.xml"/><Relationship Id="rId1" Type="http://schemas.openxmlformats.org/officeDocument/2006/relationships/video" Target="../media/media1.wmv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media" Target="../media/media1.wmv"/><Relationship Id="rId2" Type="http://schemas.openxmlformats.org/officeDocument/2006/relationships/slideMaster" Target="../slideMasters/slideMaster1.xml"/><Relationship Id="rId1" Type="http://schemas.openxmlformats.org/officeDocument/2006/relationships/video" Target="../media/media1.wmv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media" Target="../media/media1.wmv"/><Relationship Id="rId2" Type="http://schemas.openxmlformats.org/officeDocument/2006/relationships/slideMaster" Target="../slideMasters/slideMaster1.xml"/><Relationship Id="rId1" Type="http://schemas.openxmlformats.org/officeDocument/2006/relationships/video" Target="../media/media1.wmv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media" Target="../media/media1.wmv"/><Relationship Id="rId2" Type="http://schemas.openxmlformats.org/officeDocument/2006/relationships/slideMaster" Target="../slideMasters/slideMaster1.xml"/><Relationship Id="rId1" Type="http://schemas.openxmlformats.org/officeDocument/2006/relationships/video" Target="../media/media1.wmv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media" Target="../media/media1.wmv"/><Relationship Id="rId2" Type="http://schemas.openxmlformats.org/officeDocument/2006/relationships/slideMaster" Target="../slideMasters/slideMaster1.xml"/><Relationship Id="rId1" Type="http://schemas.openxmlformats.org/officeDocument/2006/relationships/video" Target="../media/media1.wmv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Underwater.wm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 rotWithShape="1">
          <a:blip r:embed="rId4" cstate="print">
            <a:lum bright="-10000" contrast="10000"/>
          </a:blip>
          <a:srcRect b="17288"/>
          <a:stretch/>
        </p:blipFill>
        <p:spPr>
          <a:xfrm>
            <a:off x="3628" y="0"/>
            <a:ext cx="9140372" cy="5040087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762000"/>
            <a:ext cx="86868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2787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333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3926"/>
            <a:ext cx="8686800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69488"/>
            <a:ext cx="8686800" cy="4922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1127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Underwater.wmv">
            <a:hlinkClick r:id="" action="ppaction://media"/>
          </p:cNvPr>
          <p:cNvPicPr>
            <a:picLocks noChangeAspect="1"/>
          </p:cNvPicPr>
          <p:nvPr userDrawn="1"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 rotWithShape="1">
          <a:blip r:embed="rId4" cstate="print">
            <a:lum bright="-10000" contrast="10000"/>
          </a:blip>
          <a:srcRect t="69492" b="17288"/>
          <a:stretch/>
        </p:blipFill>
        <p:spPr>
          <a:xfrm>
            <a:off x="3628" y="5943600"/>
            <a:ext cx="9140372" cy="805542"/>
          </a:xfrm>
          <a:prstGeom prst="rect">
            <a:avLst/>
          </a:prstGeom>
          <a:effectLst/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6348" y="79956"/>
            <a:ext cx="2057400" cy="5851525"/>
          </a:xfrm>
        </p:spPr>
        <p:txBody>
          <a:bodyPr vert="eaVert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79956"/>
            <a:ext cx="6465348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917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3926"/>
            <a:ext cx="8686800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80246"/>
            <a:ext cx="868680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5790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Underwater.wmv">
            <a:hlinkClick r:id="" action="ppaction://media"/>
          </p:cNvPr>
          <p:cNvPicPr>
            <a:picLocks noChangeAspect="1"/>
          </p:cNvPicPr>
          <p:nvPr userDrawn="1"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 rotWithShape="1">
          <a:blip r:embed="rId4" cstate="print">
            <a:lum bright="-10000" contrast="10000"/>
          </a:blip>
          <a:srcRect t="33942" b="17288"/>
          <a:stretch/>
        </p:blipFill>
        <p:spPr>
          <a:xfrm>
            <a:off x="3628" y="0"/>
            <a:ext cx="9140372" cy="2971800"/>
          </a:xfrm>
          <a:prstGeom prst="rect">
            <a:avLst/>
          </a:prstGeom>
          <a:effectLst>
            <a:reflection blurRad="6350" stA="50000" endPos="95000" dist="1016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24387"/>
            <a:ext cx="8686799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  <a:effectLst>
                  <a:reflection blurRad="6350" stA="25000" endPos="455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124200"/>
            <a:ext cx="868679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421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3926"/>
            <a:ext cx="8686800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0254" y="1371600"/>
            <a:ext cx="4255546" cy="49377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267200" cy="49377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9675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3926"/>
            <a:ext cx="8686800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374960"/>
            <a:ext cx="42687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014722"/>
            <a:ext cx="4268788" cy="42976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74960"/>
            <a:ext cx="42703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14722"/>
            <a:ext cx="4270375" cy="42976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8344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3926"/>
            <a:ext cx="8686800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0625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Underwater.wmv">
            <a:hlinkClick r:id="" action="ppaction://media"/>
          </p:cNvPr>
          <p:cNvPicPr>
            <a:picLocks noChangeAspect="1"/>
          </p:cNvPicPr>
          <p:nvPr userDrawn="1"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 rotWithShape="1">
          <a:blip r:embed="rId4" cstate="print">
            <a:lum bright="-10000" contrast="10000"/>
          </a:blip>
          <a:srcRect t="69492" b="17288"/>
          <a:stretch/>
        </p:blipFill>
        <p:spPr>
          <a:xfrm>
            <a:off x="3628" y="5943600"/>
            <a:ext cx="9140372" cy="805542"/>
          </a:xfrm>
          <a:prstGeom prst="rect">
            <a:avLst/>
          </a:prstGeom>
          <a:effectLst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996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Underwater.wmv">
            <a:hlinkClick r:id="" action="ppaction://media"/>
          </p:cNvPr>
          <p:cNvPicPr>
            <a:picLocks noChangeAspect="1"/>
          </p:cNvPicPr>
          <p:nvPr userDrawn="1"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 rotWithShape="1">
          <a:blip r:embed="rId4" cstate="print">
            <a:lum bright="-10000" contrast="10000"/>
          </a:blip>
          <a:srcRect t="69492" b="17288"/>
          <a:stretch/>
        </p:blipFill>
        <p:spPr>
          <a:xfrm>
            <a:off x="3628" y="5943600"/>
            <a:ext cx="9140372" cy="805542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4684"/>
            <a:ext cx="3236913" cy="1162050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4684"/>
            <a:ext cx="53403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216734"/>
            <a:ext cx="32369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467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Underwater.wmv">
            <a:hlinkClick r:id="" action="ppaction://media"/>
          </p:cNvPr>
          <p:cNvPicPr>
            <a:picLocks noChangeAspect="1"/>
          </p:cNvPicPr>
          <p:nvPr userDrawn="1"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 rotWithShape="1">
          <a:blip r:embed="rId4" cstate="print">
            <a:lum bright="-10000" contrast="10000"/>
          </a:blip>
          <a:srcRect t="69492" b="17288"/>
          <a:stretch/>
        </p:blipFill>
        <p:spPr>
          <a:xfrm>
            <a:off x="3628" y="5943600"/>
            <a:ext cx="9140372" cy="805542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16425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286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983163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417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ideo" Target="../media/media1.wm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media" Target="../media/media1.wm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Underwater.wmv">
            <a:hlinkClick r:id="" action="ppaction://media"/>
          </p:cNvPr>
          <p:cNvPicPr>
            <a:picLocks noChangeAspect="1"/>
          </p:cNvPicPr>
          <p:nvPr userDrawn="1">
            <a:videoFile r:link="rId13"/>
            <p:extLst>
              <p:ext uri="{DAA4B4D4-6D71-4841-9C94-3DE7FCFB9230}">
                <p14:media xmlns:p14="http://schemas.microsoft.com/office/powerpoint/2010/main" xmlns="" r:embed="rId14"/>
              </p:ext>
            </p:extLst>
          </p:nvPr>
        </p:nvPicPr>
        <p:blipFill rotWithShape="1">
          <a:blip r:embed="rId15" cstate="print">
            <a:lum bright="-10000" contrast="10000"/>
          </a:blip>
          <a:srcRect t="62763" b="17288"/>
          <a:stretch/>
        </p:blipFill>
        <p:spPr>
          <a:xfrm>
            <a:off x="3628" y="0"/>
            <a:ext cx="9140372" cy="1215573"/>
          </a:xfrm>
          <a:prstGeom prst="rect">
            <a:avLst/>
          </a:prstGeom>
          <a:effectLst>
            <a:reflection blurRad="6350" stA="25000" endPos="95000" dist="101600" dir="5400000" sy="-100000" algn="bl" rotWithShape="0"/>
          </a:effec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47172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369998"/>
            <a:ext cx="8686800" cy="4937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6701E-279D-4010-B6E0-739AA257620B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B2CEA-3D82-4BDD-9400-F052295398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8884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dec.ca/projects/2006/wong6j2/tidalAnimation.html" TargetMode="External"/><Relationship Id="rId2" Type="http://schemas.openxmlformats.org/officeDocument/2006/relationships/hyperlink" Target="http://www.youtube.com/watch?v=tSBACzRE3Gw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5638800"/>
            <a:ext cx="716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Viner Hand ITC" pitchFamily="66" charset="0"/>
                <a:cs typeface="Vijaya" pitchFamily="34" charset="0"/>
              </a:rPr>
              <a:t>Tidal (Wave) Power</a:t>
            </a:r>
            <a:endParaRPr lang="en-US" sz="4000" dirty="0">
              <a:solidFill>
                <a:schemeClr val="bg1"/>
              </a:solidFill>
              <a:latin typeface="Viner Hand ITC" pitchFamily="66" charset="0"/>
              <a:cs typeface="Vijay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0448838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934200" y="4724400"/>
            <a:ext cx="2209800" cy="213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Viner Hand ITC" pitchFamily="66" charset="0"/>
                <a:ea typeface="+mj-ea"/>
                <a:cs typeface="+mj-cs"/>
              </a:rPr>
              <a:t>Pros Vs. Cons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Viner Hand ITC" pitchFamily="66" charset="0"/>
              <a:ea typeface="+mj-ea"/>
              <a:cs typeface="+mj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85800" y="1371600"/>
          <a:ext cx="6096000" cy="509074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48000"/>
                <a:gridCol w="3048000"/>
              </a:tblGrid>
              <a:tr h="7016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Viner Hand ITC" pitchFamily="66" charset="0"/>
                        </a:rPr>
                        <a:t>Pros</a:t>
                      </a:r>
                      <a:endParaRPr lang="en-US" dirty="0">
                        <a:latin typeface="Viner Hand ITC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Viner Hand ITC" pitchFamily="66" charset="0"/>
                        </a:rPr>
                        <a:t>Cons</a:t>
                      </a:r>
                      <a:endParaRPr lang="en-US" dirty="0">
                        <a:latin typeface="Viner Hand ITC" pitchFamily="66" charset="0"/>
                      </a:endParaRPr>
                    </a:p>
                  </a:txBody>
                  <a:tcPr/>
                </a:tc>
              </a:tr>
              <a:tr h="129871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Viner Hand ITC" pitchFamily="66" charset="0"/>
                        </a:rPr>
                        <a:t>No Waste </a:t>
                      </a:r>
                    </a:p>
                    <a:p>
                      <a:pPr algn="ctr"/>
                      <a:r>
                        <a:rPr lang="en-US" dirty="0" smtClean="0">
                          <a:latin typeface="Viner Hand ITC" pitchFamily="66" charset="0"/>
                        </a:rPr>
                        <a:t>-No</a:t>
                      </a:r>
                      <a:r>
                        <a:rPr lang="en-US" baseline="0" dirty="0" smtClean="0">
                          <a:latin typeface="Viner Hand ITC" pitchFamily="66" charset="0"/>
                        </a:rPr>
                        <a:t> CO2</a:t>
                      </a:r>
                      <a:endParaRPr lang="en-US" dirty="0">
                        <a:latin typeface="Viner Hand ITC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Viner Hand ITC" pitchFamily="66" charset="0"/>
                        </a:rPr>
                        <a:t>Unknow</a:t>
                      </a:r>
                      <a:r>
                        <a:rPr lang="en-US" baseline="0" dirty="0" smtClean="0">
                          <a:latin typeface="Viner Hand ITC" pitchFamily="66" charset="0"/>
                        </a:rPr>
                        <a:t>n Environmental Impacts</a:t>
                      </a:r>
                    </a:p>
                    <a:p>
                      <a:pPr algn="ctr"/>
                      <a:r>
                        <a:rPr lang="en-US" baseline="0" dirty="0" smtClean="0">
                          <a:latin typeface="Viner Hand ITC" pitchFamily="66" charset="0"/>
                        </a:rPr>
                        <a:t>- Not widely used enough to provide thorough environmental impact research</a:t>
                      </a:r>
                      <a:endParaRPr lang="en-US" dirty="0" smtClean="0">
                        <a:latin typeface="Viner Hand ITC" pitchFamily="66" charset="0"/>
                      </a:endParaRPr>
                    </a:p>
                  </a:txBody>
                  <a:tcPr/>
                </a:tc>
              </a:tr>
              <a:tr h="7524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Viner Hand ITC" pitchFamily="66" charset="0"/>
                        </a:rPr>
                        <a:t>Extremely efficient</a:t>
                      </a:r>
                    </a:p>
                    <a:p>
                      <a:pPr algn="ctr"/>
                      <a:r>
                        <a:rPr lang="en-US" dirty="0" smtClean="0">
                          <a:latin typeface="Viner Hand ITC" pitchFamily="66" charset="0"/>
                        </a:rPr>
                        <a:t>-2</a:t>
                      </a:r>
                      <a:r>
                        <a:rPr lang="en-US" baseline="30000" dirty="0" smtClean="0">
                          <a:latin typeface="Viner Hand ITC" pitchFamily="66" charset="0"/>
                        </a:rPr>
                        <a:t>nd</a:t>
                      </a:r>
                      <a:r>
                        <a:rPr lang="en-US" dirty="0" smtClean="0">
                          <a:latin typeface="Viner Hand ITC" pitchFamily="66" charset="0"/>
                        </a:rPr>
                        <a:t> highest</a:t>
                      </a:r>
                      <a:r>
                        <a:rPr lang="en-US" baseline="0" dirty="0" smtClean="0">
                          <a:latin typeface="Viner Hand ITC" pitchFamily="66" charset="0"/>
                        </a:rPr>
                        <a:t> efficient form of renewable, alternative energy</a:t>
                      </a:r>
                      <a:endParaRPr lang="en-US" dirty="0">
                        <a:latin typeface="Viner Hand ITC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Viner Hand ITC" pitchFamily="66" charset="0"/>
                        </a:rPr>
                        <a:t>Cost</a:t>
                      </a:r>
                    </a:p>
                    <a:p>
                      <a:pPr algn="ctr"/>
                      <a:endParaRPr lang="en-US" dirty="0">
                        <a:latin typeface="Viner Hand ITC" pitchFamily="66" charset="0"/>
                      </a:endParaRPr>
                    </a:p>
                  </a:txBody>
                  <a:tcPr/>
                </a:tc>
              </a:tr>
              <a:tr h="7524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Viner Hand ITC" pitchFamily="66" charset="0"/>
                        </a:rPr>
                        <a:t>Never</a:t>
                      </a:r>
                      <a:r>
                        <a:rPr lang="en-US" baseline="0" dirty="0" smtClean="0">
                          <a:latin typeface="Viner Hand ITC" pitchFamily="66" charset="0"/>
                        </a:rPr>
                        <a:t> Runs Out</a:t>
                      </a:r>
                    </a:p>
                    <a:p>
                      <a:pPr algn="ctr"/>
                      <a:r>
                        <a:rPr lang="en-US" baseline="0" dirty="0" smtClean="0">
                          <a:latin typeface="Viner Hand ITC" pitchFamily="66" charset="0"/>
                        </a:rPr>
                        <a:t>-Tides will last as long as there is a sun and moon; although the tides do vary</a:t>
                      </a:r>
                      <a:endParaRPr lang="en-US" dirty="0">
                        <a:latin typeface="Viner Hand ITC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Viner Hand ITC" pitchFamily="66" charset="0"/>
                        </a:rPr>
                        <a:t>Specific</a:t>
                      </a:r>
                      <a:r>
                        <a:rPr lang="en-US" baseline="0" dirty="0" smtClean="0">
                          <a:latin typeface="Viner Hand ITC" pitchFamily="66" charset="0"/>
                        </a:rPr>
                        <a:t> location requirements –Needs to be in areas were there are stronger tides, and underwater flow</a:t>
                      </a:r>
                      <a:endParaRPr lang="en-US" dirty="0">
                        <a:latin typeface="Viner Hand ITC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Viner Hand ITC" pitchFamily="66" charset="0"/>
                <a:hlinkClick r:id="rId2"/>
              </a:rPr>
              <a:t>http://</a:t>
            </a:r>
            <a:r>
              <a:rPr lang="en-US" dirty="0" smtClean="0">
                <a:latin typeface="Viner Hand ITC" pitchFamily="66" charset="0"/>
                <a:hlinkClick r:id="rId2"/>
              </a:rPr>
              <a:t>www.youtube.com/watch?v=tSBACzRE3Gw</a:t>
            </a:r>
            <a:endParaRPr lang="en-US" dirty="0" smtClean="0">
              <a:latin typeface="Viner Hand ITC" pitchFamily="66" charset="0"/>
            </a:endParaRPr>
          </a:p>
          <a:p>
            <a:pPr>
              <a:buNone/>
            </a:pPr>
            <a:r>
              <a:rPr lang="en-US" dirty="0" smtClean="0">
                <a:latin typeface="Viner Hand ITC" pitchFamily="66" charset="0"/>
                <a:hlinkClick r:id="rId3"/>
              </a:rPr>
              <a:t>http://</a:t>
            </a:r>
            <a:r>
              <a:rPr lang="en-US" dirty="0" smtClean="0">
                <a:latin typeface="Viner Hand ITC" pitchFamily="66" charset="0"/>
                <a:hlinkClick r:id="rId3"/>
              </a:rPr>
              <a:t>www.odec.ca/projects/2006/wong6j2/tidalAnimation.html</a:t>
            </a:r>
            <a:endParaRPr lang="en-US" dirty="0" smtClean="0">
              <a:latin typeface="Viner Hand ITC" pitchFamily="66" charset="0"/>
            </a:endParaRPr>
          </a:p>
          <a:p>
            <a:pPr>
              <a:buNone/>
            </a:pPr>
            <a:r>
              <a:rPr lang="en-US" dirty="0" smtClean="0">
                <a:latin typeface="Viner Hand ITC" pitchFamily="66" charset="0"/>
              </a:rPr>
              <a:t>http</a:t>
            </a:r>
            <a:r>
              <a:rPr lang="en-US" smtClean="0">
                <a:latin typeface="Viner Hand ITC" pitchFamily="66" charset="0"/>
              </a:rPr>
              <a:t>://</a:t>
            </a:r>
            <a:r>
              <a:rPr lang="en-US" smtClean="0">
                <a:latin typeface="Viner Hand ITC" pitchFamily="66" charset="0"/>
              </a:rPr>
              <a:t>www.youtube.com/watch?v=8-sFLGMSMac</a:t>
            </a:r>
            <a:endParaRPr lang="en-US" dirty="0" smtClean="0">
              <a:latin typeface="Viner Hand ITC" pitchFamily="66" charset="0"/>
            </a:endParaRPr>
          </a:p>
          <a:p>
            <a:pPr>
              <a:buNone/>
            </a:pPr>
            <a:r>
              <a:rPr lang="en-US" dirty="0" smtClean="0">
                <a:latin typeface="Viner Hand ITC" pitchFamily="66" charset="0"/>
              </a:rPr>
              <a:t>http://www.esru.strath.ac.uk/EandE/Web_sites/01-02/RE_info/Tidal%20Power.htm</a:t>
            </a:r>
            <a:endParaRPr lang="en-US" dirty="0">
              <a:latin typeface="Viner Hand ITC" pitchFamily="66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571500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Viner Hand ITC" pitchFamily="66" charset="0"/>
                <a:ea typeface="+mj-ea"/>
                <a:cs typeface="+mj-cs"/>
              </a:rPr>
              <a:t>Helpful Videos and Resources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Viner Hand ITC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atin typeface="Viner Hand ITC" pitchFamily="66" charset="0"/>
                <a:cs typeface="Vijaya" pitchFamily="34" charset="0"/>
              </a:rPr>
              <a:t>2 forms of energy can be derived:</a:t>
            </a:r>
          </a:p>
          <a:p>
            <a:pPr>
              <a:buNone/>
            </a:pPr>
            <a:endParaRPr lang="en-US" sz="2400" dirty="0" smtClean="0">
              <a:latin typeface="Viner Hand ITC" pitchFamily="66" charset="0"/>
              <a:cs typeface="Vijaya" pitchFamily="34" charset="0"/>
            </a:endParaRPr>
          </a:p>
          <a:p>
            <a:pPr>
              <a:buNone/>
            </a:pPr>
            <a:r>
              <a:rPr lang="en-US" sz="2400" dirty="0" smtClean="0">
                <a:latin typeface="Viner Hand ITC" pitchFamily="66" charset="0"/>
                <a:cs typeface="Vijaya" pitchFamily="34" charset="0"/>
              </a:rPr>
              <a:t>	</a:t>
            </a:r>
            <a:r>
              <a:rPr lang="en-US" sz="2400" dirty="0" smtClean="0">
                <a:latin typeface="Viner Hand ITC" pitchFamily="66" charset="0"/>
                <a:cs typeface="Vijaya" pitchFamily="34" charset="0"/>
              </a:rPr>
              <a:t>	</a:t>
            </a:r>
            <a:r>
              <a:rPr lang="en-US" sz="2400" dirty="0" smtClean="0">
                <a:solidFill>
                  <a:srgbClr val="0070C0"/>
                </a:solidFill>
                <a:latin typeface="Viner Hand ITC" pitchFamily="66" charset="0"/>
                <a:cs typeface="Vijaya" pitchFamily="34" charset="0"/>
              </a:rPr>
              <a:t>Tidal Stream</a:t>
            </a:r>
            <a:r>
              <a:rPr lang="en-US" sz="2400" dirty="0" smtClean="0">
                <a:latin typeface="Viner Hand ITC" pitchFamily="66" charset="0"/>
                <a:cs typeface="Vijaya" pitchFamily="34" charset="0"/>
              </a:rPr>
              <a:t>: Kinetic Energy: </a:t>
            </a:r>
            <a:r>
              <a:rPr lang="en-US" sz="2400" dirty="0" smtClean="0">
                <a:latin typeface="Viner Hand ITC" pitchFamily="66" charset="0"/>
                <a:cs typeface="Vijaya" pitchFamily="34" charset="0"/>
              </a:rPr>
              <a:t>D</a:t>
            </a:r>
            <a:r>
              <a:rPr lang="en-US" sz="2400" dirty="0" smtClean="0">
                <a:latin typeface="Viner Hand ITC" pitchFamily="66" charset="0"/>
                <a:cs typeface="Vijaya" pitchFamily="34" charset="0"/>
              </a:rPr>
              <a:t>ifference between the ebbing and surging</a:t>
            </a:r>
          </a:p>
          <a:p>
            <a:pPr>
              <a:buNone/>
            </a:pPr>
            <a:r>
              <a:rPr lang="en-US" sz="2400" dirty="0" smtClean="0">
                <a:latin typeface="Viner Hand ITC" pitchFamily="66" charset="0"/>
                <a:cs typeface="Vijaya" pitchFamily="34" charset="0"/>
              </a:rPr>
              <a:t>	</a:t>
            </a:r>
            <a:r>
              <a:rPr lang="en-US" sz="2400" dirty="0" smtClean="0">
                <a:latin typeface="Viner Hand ITC" pitchFamily="66" charset="0"/>
                <a:cs typeface="Vijaya" pitchFamily="34" charset="0"/>
              </a:rPr>
              <a:t>	</a:t>
            </a:r>
            <a:r>
              <a:rPr lang="en-US" sz="2400" dirty="0" smtClean="0">
                <a:solidFill>
                  <a:srgbClr val="0070C0"/>
                </a:solidFill>
                <a:latin typeface="Viner Hand ITC" pitchFamily="66" charset="0"/>
                <a:cs typeface="Vijaya" pitchFamily="34" charset="0"/>
              </a:rPr>
              <a:t>Barrage</a:t>
            </a:r>
            <a:r>
              <a:rPr lang="en-US" sz="2400" dirty="0" smtClean="0">
                <a:latin typeface="Viner Hand ITC" pitchFamily="66" charset="0"/>
                <a:cs typeface="Vijaya" pitchFamily="34" charset="0"/>
              </a:rPr>
              <a:t>: Potential Energy: Difference between the 	height of the high, and low water marks</a:t>
            </a:r>
            <a:endParaRPr lang="en-US" sz="2400" dirty="0">
              <a:latin typeface="Viner Hand ITC" pitchFamily="66" charset="0"/>
              <a:cs typeface="Vijay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715000"/>
            <a:ext cx="8686800" cy="11430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iner Hand ITC" pitchFamily="66" charset="0"/>
              </a:rPr>
              <a:t>How and What…</a:t>
            </a:r>
            <a:endParaRPr lang="en-US" sz="4800" dirty="0">
              <a:solidFill>
                <a:schemeClr val="tx2">
                  <a:lumMod val="60000"/>
                  <a:lumOff val="40000"/>
                </a:schemeClr>
              </a:solidFill>
              <a:latin typeface="Viner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594274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5715000"/>
            <a:ext cx="86868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iner Hand ITC" pitchFamily="66" charset="0"/>
              </a:rPr>
              <a:t>Tidal Stream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Viner Hand ITC" pitchFamily="66" charset="0"/>
            </a:endParaRPr>
          </a:p>
        </p:txBody>
      </p:sp>
      <p:pic>
        <p:nvPicPr>
          <p:cNvPr id="4" name="Content Placeholder 3" descr="HAWT_and_VAWTs_in_operation_medium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0" y="2895600"/>
            <a:ext cx="4808220" cy="2575560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380246"/>
            <a:ext cx="8686800" cy="4937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iner Hand ITC" pitchFamily="66" charset="0"/>
                <a:ea typeface="+mn-ea"/>
                <a:cs typeface="Vijaya" pitchFamily="34" charset="0"/>
              </a:rPr>
              <a:t>Similar to Wind Turbines…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Viner Hand ITC" pitchFamily="66" charset="0"/>
                <a:cs typeface="Vijaya" pitchFamily="34" charset="0"/>
              </a:rPr>
              <a:t>	 Underwater turbines collect the kinetic energy from the waves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iner Hand ITC" pitchFamily="66" charset="0"/>
                <a:ea typeface="+mn-ea"/>
                <a:cs typeface="Vijaya" pitchFamily="34" charset="0"/>
              </a:rPr>
              <a:t>	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iner Hand ITC" pitchFamily="66" charset="0"/>
                <a:ea typeface="+mn-ea"/>
                <a:cs typeface="Vijaya" pitchFamily="34" charset="0"/>
              </a:rPr>
              <a:t>	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iner Hand ITC" pitchFamily="66" charset="0"/>
              <a:ea typeface="+mn-ea"/>
              <a:cs typeface="Vijaya" pitchFamily="34" charset="0"/>
            </a:endParaRPr>
          </a:p>
        </p:txBody>
      </p:sp>
      <p:pic>
        <p:nvPicPr>
          <p:cNvPr id="16386" name="Picture 2" descr="http://www.westislaytidal.com/images/generat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971800"/>
            <a:ext cx="2428875" cy="341676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514600" y="571500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Viner Hand ITC" pitchFamily="66" charset="0"/>
                <a:ea typeface="+mj-ea"/>
                <a:cs typeface="+mj-cs"/>
              </a:rPr>
              <a:t>Tidal Barrage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Viner Hand ITC" pitchFamily="66" charset="0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 noGrp="1"/>
          </p:cNvSpPr>
          <p:nvPr>
            <p:ph idx="1"/>
          </p:nvPr>
        </p:nvSpPr>
        <p:spPr>
          <a:xfrm>
            <a:off x="228600" y="1447800"/>
            <a:ext cx="8686800" cy="4937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iner Hand ITC" pitchFamily="66" charset="0"/>
                <a:ea typeface="+mn-ea"/>
                <a:cs typeface="Vijaya" pitchFamily="34" charset="0"/>
              </a:rPr>
              <a:t>Similar to Hydroelectric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iner Hand ITC" pitchFamily="66" charset="0"/>
                <a:ea typeface="+mn-ea"/>
                <a:cs typeface="Vijaya" pitchFamily="34" charset="0"/>
              </a:rPr>
              <a:t> Dams…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iner Hand ITC" pitchFamily="66" charset="0"/>
              <a:ea typeface="+mn-ea"/>
              <a:cs typeface="Vijay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Viner Hand ITC" pitchFamily="66" charset="0"/>
                <a:cs typeface="Vijaya" pitchFamily="34" charset="0"/>
              </a:rPr>
              <a:t>	 During high tides, the water is collected, and when the tide recedes, the water is forced through the turbines (and generator) back out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iner Hand ITC" pitchFamily="66" charset="0"/>
                <a:ea typeface="+mn-ea"/>
                <a:cs typeface="Vijaya" pitchFamily="34" charset="0"/>
              </a:rPr>
              <a:t>	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iner Hand ITC" pitchFamily="66" charset="0"/>
                <a:ea typeface="+mn-ea"/>
                <a:cs typeface="Vijaya" pitchFamily="34" charset="0"/>
              </a:rPr>
              <a:t>	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iner Hand ITC" pitchFamily="66" charset="0"/>
              <a:ea typeface="+mn-ea"/>
              <a:cs typeface="Vijaya" pitchFamily="34" charset="0"/>
            </a:endParaRPr>
          </a:p>
        </p:txBody>
      </p:sp>
      <p:pic>
        <p:nvPicPr>
          <p:cNvPr id="6" name="Picture 5" descr="tid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3048000"/>
            <a:ext cx="2882900" cy="355600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dal%20Barrage%20Fin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1676400"/>
            <a:ext cx="5531568" cy="38862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895600" y="571500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Viner Hand ITC" pitchFamily="66" charset="0"/>
                <a:ea typeface="+mj-ea"/>
                <a:cs typeface="+mj-cs"/>
              </a:rPr>
              <a:t>Tidal Barrage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Viner Hand ITC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667000" y="571500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Viner Hand ITC" pitchFamily="66" charset="0"/>
                <a:ea typeface="+mj-ea"/>
                <a:cs typeface="+mj-cs"/>
              </a:rPr>
              <a:t>Tidal Stream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Viner Hand ITC" pitchFamily="66" charset="0"/>
              <a:ea typeface="+mj-ea"/>
              <a:cs typeface="+mj-cs"/>
            </a:endParaRPr>
          </a:p>
        </p:txBody>
      </p:sp>
      <p:pic>
        <p:nvPicPr>
          <p:cNvPr id="19458" name="Picture 2" descr="http://1.bp.blogspot.com/_SzhOIOc4Cl4/R6AqnAjyVpI/AAAAAAAAALs/1LVLuJmbxjw/s400/tida+turb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71600"/>
            <a:ext cx="4038600" cy="3309408"/>
          </a:xfrm>
          <a:prstGeom prst="rect">
            <a:avLst/>
          </a:prstGeom>
          <a:noFill/>
        </p:spPr>
      </p:pic>
      <p:pic>
        <p:nvPicPr>
          <p:cNvPr id="6" name="Picture 5" descr="page3im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3048000"/>
            <a:ext cx="3556000" cy="26670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80246"/>
            <a:ext cx="8686800" cy="1743954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	</a:t>
            </a:r>
            <a:r>
              <a:rPr lang="en-US" dirty="0" smtClean="0">
                <a:latin typeface="Viner Hand ITC" pitchFamily="66" charset="0"/>
              </a:rPr>
              <a:t>Depending on the size of the barrage or stream, it can cost anywhere from a few hundred million, to billions.  </a:t>
            </a:r>
            <a:endParaRPr lang="en-US" dirty="0">
              <a:latin typeface="Viner Hand ITC" pitchFamily="66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962400" y="571500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Viner Hand ITC" pitchFamily="66" charset="0"/>
                <a:ea typeface="+mj-ea"/>
                <a:cs typeface="+mj-cs"/>
              </a:rPr>
              <a:t>Cost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Viner Hand ITC" pitchFamily="66" charset="0"/>
              <a:ea typeface="+mj-ea"/>
              <a:cs typeface="+mj-cs"/>
            </a:endParaRPr>
          </a:p>
        </p:txBody>
      </p:sp>
      <p:pic>
        <p:nvPicPr>
          <p:cNvPr id="24580" name="Picture 4" descr="http://colirioembalagens.com.br/blog/plugins/user/la-rance-tidal-barrage-i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895600"/>
            <a:ext cx="5873387" cy="377190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124200" y="571500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Viner Hand ITC" pitchFamily="66" charset="0"/>
                <a:ea typeface="+mj-ea"/>
                <a:cs typeface="+mj-cs"/>
              </a:rPr>
              <a:t>Efficiency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Viner Hand ITC" pitchFamily="66" charset="0"/>
              <a:ea typeface="+mj-ea"/>
              <a:cs typeface="+mj-cs"/>
            </a:endParaRPr>
          </a:p>
        </p:txBody>
      </p:sp>
      <p:pic>
        <p:nvPicPr>
          <p:cNvPr id="20482" name="Picture 2" descr="http://static3.businessinsider.com/image/50b934a2ecad04072400000e-590/hydrotidal-energy-is-extremely-efficient-at-energy-generation-but-only-works-where-there-is-water-other-forms-of-fossil-fuels-like-oil-and-gas-are-more-efficient-than-wind-and-sol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71600"/>
            <a:ext cx="5619750" cy="5257801"/>
          </a:xfrm>
          <a:prstGeom prst="rect">
            <a:avLst/>
          </a:prstGeom>
          <a:noFill/>
        </p:spPr>
      </p:pic>
      <p:cxnSp>
        <p:nvCxnSpPr>
          <p:cNvPr id="13" name="Straight Arrow Connector 12"/>
          <p:cNvCxnSpPr/>
          <p:nvPr/>
        </p:nvCxnSpPr>
        <p:spPr>
          <a:xfrm flipH="1">
            <a:off x="5562600" y="2209800"/>
            <a:ext cx="1676400" cy="0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>
                <a:latin typeface="Viner Hand ITC" pitchFamily="66" charset="0"/>
              </a:rPr>
              <a:t>	</a:t>
            </a:r>
            <a:r>
              <a:rPr lang="en-US" sz="2400" dirty="0" smtClean="0">
                <a:latin typeface="Viner Hand ITC" pitchFamily="66" charset="0"/>
              </a:rPr>
              <a:t>Coal and oil are cheaper, and easier resources to find, though the extraction of these are not friendly to anyone; the environment, the people, and the economy</a:t>
            </a:r>
            <a:r>
              <a:rPr lang="en-US" dirty="0" smtClean="0">
                <a:latin typeface="Viner Hand ITC" pitchFamily="66" charset="0"/>
              </a:rPr>
              <a:t>.</a:t>
            </a:r>
            <a:endParaRPr lang="en-US" dirty="0">
              <a:latin typeface="Viner Hand ITC" pitchFamily="66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571500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Viner Hand ITC" pitchFamily="66" charset="0"/>
                <a:ea typeface="+mj-ea"/>
                <a:cs typeface="+mj-cs"/>
              </a:rPr>
              <a:t/>
            </a:r>
            <a:br>
              <a:rPr lang="en-US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Viner Hand ITC" pitchFamily="66" charset="0"/>
                <a:ea typeface="+mj-ea"/>
                <a:cs typeface="+mj-cs"/>
              </a:rPr>
            </a:br>
            <a:r>
              <a:rPr lang="en-US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Viner Hand ITC" pitchFamily="66" charset="0"/>
                <a:ea typeface="+mj-ea"/>
                <a:cs typeface="+mj-cs"/>
              </a:rPr>
              <a:t> </a:t>
            </a:r>
            <a:r>
              <a:rPr lang="en-US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Viner Hand ITC" pitchFamily="66" charset="0"/>
                <a:ea typeface="+mj-ea"/>
                <a:cs typeface="+mj-cs"/>
              </a:rPr>
              <a:t>      Why isn’t it more widely used?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Viner Hand ITC" pitchFamily="66" charset="0"/>
              <a:ea typeface="+mj-ea"/>
              <a:cs typeface="+mj-cs"/>
            </a:endParaRPr>
          </a:p>
        </p:txBody>
      </p:sp>
      <p:pic>
        <p:nvPicPr>
          <p:cNvPr id="5" name="Picture 2" descr="http://www.emerging-energy.com/uploadImages/Ocean1-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667000"/>
            <a:ext cx="6296025" cy="3477883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D310BA1-D636-4FA6-8511-A91491A6481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</TotalTime>
  <Words>131</Words>
  <Application>Microsoft Office PowerPoint</Application>
  <PresentationFormat>On-screen Show (4:3)</PresentationFormat>
  <Paragraphs>39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How and What…</vt:lpstr>
      <vt:lpstr>Tidal Stream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Animated_Water_Waves</dc:title>
  <dc:creator>VM Cordova</dc:creator>
  <dc:description>2010 animated water waves powerpoint template from presentationpro.com</dc:description>
  <cp:lastModifiedBy>VM</cp:lastModifiedBy>
  <cp:revision>36</cp:revision>
  <dcterms:modified xsi:type="dcterms:W3CDTF">2013-03-17T21:01:08Z</dcterms:modified>
  <cp:category>2010 nature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TC018813449991</vt:lpwstr>
  </property>
</Properties>
</file>