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5" r:id="rId6"/>
    <p:sldId id="304" r:id="rId7"/>
    <p:sldId id="264" r:id="rId8"/>
    <p:sldId id="297" r:id="rId9"/>
    <p:sldId id="305" r:id="rId10"/>
    <p:sldId id="282" r:id="rId11"/>
    <p:sldId id="283" r:id="rId12"/>
    <p:sldId id="284" r:id="rId13"/>
    <p:sldId id="261" r:id="rId14"/>
    <p:sldId id="285" r:id="rId15"/>
    <p:sldId id="286" r:id="rId16"/>
    <p:sldId id="287" r:id="rId17"/>
    <p:sldId id="288" r:id="rId18"/>
    <p:sldId id="303" r:id="rId19"/>
    <p:sldId id="296" r:id="rId20"/>
    <p:sldId id="291" r:id="rId21"/>
    <p:sldId id="293" r:id="rId22"/>
    <p:sldId id="294" r:id="rId23"/>
    <p:sldId id="295" r:id="rId24"/>
    <p:sldId id="298" r:id="rId25"/>
    <p:sldId id="299" r:id="rId26"/>
    <p:sldId id="300" r:id="rId27"/>
    <p:sldId id="301" r:id="rId28"/>
    <p:sldId id="30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3" autoAdjust="0"/>
    <p:restoredTop sz="94660"/>
  </p:normalViewPr>
  <p:slideViewPr>
    <p:cSldViewPr snapToGrid="0">
      <p:cViewPr varScale="1">
        <p:scale>
          <a:sx n="64" d="100"/>
          <a:sy n="64" d="100"/>
        </p:scale>
        <p:origin x="48" y="5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F15C1-47D2-480F-89AA-816B4B0DA1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9D321C-1936-4B78-842A-9263A16F03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CD876A-5C41-4FBF-828F-939C8A4A6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0EBF9-BA38-4B4B-ACFC-883F9A3FFEC7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5D119A-BEF5-475D-AE58-0656FD732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7BA438-786D-4FBE-B4B6-473C38B1B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3545-5017-436E-8F59-97CC770D8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832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A395D-49E3-46C4-9252-631F3CC09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3CFFD-05EF-4C1C-A613-337059FDAB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4616D-19EC-402D-8610-51E16F655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0EBF9-BA38-4B4B-ACFC-883F9A3FFEC7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CF09B6-F35B-4A05-8383-73B73186D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BAFB5B-7920-416F-907F-693E1ECEE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3545-5017-436E-8F59-97CC770D8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155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597BA1-D7C4-44DE-954F-4083B43F9E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1A1F49-743D-457C-AB69-8525443DBA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53645A-E910-4093-89BD-28D9A0BF5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0EBF9-BA38-4B4B-ACFC-883F9A3FFEC7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2C598-71D7-4DB4-A635-8C74CBF7B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BB17A-56ED-4BA7-B515-17FB64F0D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3545-5017-436E-8F59-97CC770D8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322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FEE3D-A7B8-459D-BE26-C41626BFE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1E10F-6206-4759-A3CB-0C6DC872A5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F994E-6691-4B03-B68A-D967AD79A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0EBF9-BA38-4B4B-ACFC-883F9A3FFEC7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807582-3CDC-4C64-B558-CD1F5D3FE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F8072E-DDBB-4D58-83F9-51F03BE48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3545-5017-436E-8F59-97CC770D8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90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9A5F9-9EF9-4382-8B79-B468B8A99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5C34F0-13C4-414F-BF1F-EEB73DB081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0F7143-F7D1-486E-AD31-998F2204E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0EBF9-BA38-4B4B-ACFC-883F9A3FFEC7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74F7BD-4B6D-4149-BF14-C049F941E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B2D9B-602C-4119-8605-F7E39DB28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3545-5017-436E-8F59-97CC770D8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560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CAC86-0EDF-4276-B408-B7358BB48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C57B9-6048-4603-99B0-064954BF5D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A9CB35-7AA2-4919-8033-7AB4C7B232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CE69F0-EA01-4236-A6FF-B23E24E9F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0EBF9-BA38-4B4B-ACFC-883F9A3FFEC7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C98F96-007B-4C38-AD8B-145EA9685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5EAB54-5928-4996-88A8-BE10A94F2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3545-5017-436E-8F59-97CC770D8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825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22EEB-4555-4414-9464-D6B414A5E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33EE43-75D0-4792-BF0F-3661DE554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CEE63F-9BFC-46CD-9057-AC5A643BA1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BBC164-E886-4AF0-85D6-9E672CE654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AC0EAB-7504-4C68-ADF7-432140D985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18F235-D137-4F8E-A0AE-C46CDD2C2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0EBF9-BA38-4B4B-ACFC-883F9A3FFEC7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0CF71F-F9D3-4B6C-AEEC-F7123B3BE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F2CDED-E5EA-4410-A03F-3205D94F5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3545-5017-436E-8F59-97CC770D8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660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83BB3-240F-4BA3-AE5D-3428641DE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EF2116-4859-40CF-B001-2875D1296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0EBF9-BA38-4B4B-ACFC-883F9A3FFEC7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066A1E-3EC3-4197-AC86-65233BC42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226377-B240-4636-828D-36503C2E4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3545-5017-436E-8F59-97CC770D8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633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3DFCDD-F22D-4E7C-9F56-65CF67842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0EBF9-BA38-4B4B-ACFC-883F9A3FFEC7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98CD36-0C35-485B-8B49-CDB2E3876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21AF4A-4CC6-4D0B-8197-72708EFB0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3545-5017-436E-8F59-97CC770D8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219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0C218-3887-4C5E-9C57-B79704AC3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8CB21-1413-431B-8DDA-1CBD51938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5DEC9E-C258-4528-BDA3-320AD25798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9E9396-AB8C-471D-92E7-9ED2686B5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0EBF9-BA38-4B4B-ACFC-883F9A3FFEC7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929A0F-BD0A-4CA9-ACFB-2BB0AF0B7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B73D7-8865-47F6-B65B-A614387A1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3545-5017-436E-8F59-97CC770D8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882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4FA31-4A0B-46DF-B9A7-1591E1FC7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32EFA6-6FEF-4D9C-B730-341007E71F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F793A-FC6B-42AB-A726-7F5082B76D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99BD1-CC60-4692-8718-5DD75186B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0EBF9-BA38-4B4B-ACFC-883F9A3FFEC7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ED1FEA-13BF-4AF7-BCD9-3F757D40E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B4A2AC-5C5E-49B9-A2FF-CF588194C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3545-5017-436E-8F59-97CC770D8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114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1FC735-7791-45E2-BBAE-A0666514A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981518-E542-4A17-8032-460E23F516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1044F-8655-470F-B85B-146A87D053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0EBF9-BA38-4B4B-ACFC-883F9A3FFEC7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9E8FF-ED31-480A-AEE3-25A17A9D18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715F02-FA06-46EE-90B2-E10A787E33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3545-5017-436E-8F59-97CC770D8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034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4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9620" y="1997243"/>
            <a:ext cx="951254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solidFill>
                  <a:srgbClr val="C00000"/>
                </a:solidFill>
                <a:latin typeface="Harrington" panose="04040505050A02020702" pitchFamily="82" charset="0"/>
              </a:rPr>
              <a:t>Thermochemistry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15284" y="4847201"/>
            <a:ext cx="4761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/>
              <a:t>Unit 7-Chapter 16: Lesson 2</a:t>
            </a:r>
          </a:p>
        </p:txBody>
      </p:sp>
    </p:spTree>
    <p:extLst>
      <p:ext uri="{BB962C8B-B14F-4D97-AF65-F5344CB8AC3E}">
        <p14:creationId xmlns:p14="http://schemas.microsoft.com/office/powerpoint/2010/main" val="790355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u1lf0808_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109063" y="1740673"/>
            <a:ext cx="5927677" cy="3316098"/>
          </a:xfrm>
          <a:prstGeom prst="rect">
            <a:avLst/>
          </a:prstGeom>
          <a:noFill/>
          <a:ln/>
        </p:spPr>
      </p:pic>
      <p:sp>
        <p:nvSpPr>
          <p:cNvPr id="2" name="Rectangle 1"/>
          <p:cNvSpPr/>
          <p:nvPr/>
        </p:nvSpPr>
        <p:spPr>
          <a:xfrm>
            <a:off x="252549" y="180129"/>
            <a:ext cx="113733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As more heat is added the temperature increases, meaning the particles are moving faster.</a:t>
            </a:r>
          </a:p>
        </p:txBody>
      </p:sp>
      <p:sp>
        <p:nvSpPr>
          <p:cNvPr id="3" name="Rectangle 2"/>
          <p:cNvSpPr/>
          <p:nvPr/>
        </p:nvSpPr>
        <p:spPr>
          <a:xfrm>
            <a:off x="252549" y="1740673"/>
            <a:ext cx="650094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To make a substance melt or vaporize you continuously add heat to:</a:t>
            </a:r>
          </a:p>
          <a:p>
            <a:r>
              <a:rPr lang="en-US" sz="3200" dirty="0"/>
              <a:t>      *increase the speed of the </a:t>
            </a:r>
          </a:p>
          <a:p>
            <a:r>
              <a:rPr lang="en-US" sz="3200" dirty="0"/>
              <a:t>        molecules </a:t>
            </a:r>
          </a:p>
          <a:p>
            <a:endParaRPr lang="en-US" sz="3200" dirty="0"/>
          </a:p>
          <a:p>
            <a:pPr lvl="1"/>
            <a:r>
              <a:rPr lang="en-US" sz="3200" dirty="0"/>
              <a:t> *break the (IMFs) attractions</a:t>
            </a:r>
          </a:p>
          <a:p>
            <a:pPr lvl="1"/>
            <a:r>
              <a:rPr lang="en-US" sz="3200" dirty="0"/>
              <a:t>   between molecules causing</a:t>
            </a:r>
          </a:p>
          <a:p>
            <a:pPr lvl="1"/>
            <a:r>
              <a:rPr lang="en-US" sz="3200" dirty="0"/>
              <a:t>   them to separate</a:t>
            </a:r>
          </a:p>
        </p:txBody>
      </p:sp>
    </p:spTree>
    <p:extLst>
      <p:ext uri="{BB962C8B-B14F-4D97-AF65-F5344CB8AC3E}">
        <p14:creationId xmlns:p14="http://schemas.microsoft.com/office/powerpoint/2010/main" val="2819185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4820" y="1194966"/>
            <a:ext cx="111872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The Heat of Fusion is the amount of heat needed to melt one gram of a substance at standard pressure.</a:t>
            </a:r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Heat of Fusion (</a:t>
            </a:r>
            <a:r>
              <a:rPr lang="en-US" sz="3200" dirty="0" err="1"/>
              <a:t>H</a:t>
            </a:r>
            <a:r>
              <a:rPr lang="en-US" sz="3200" baseline="-25000" dirty="0" err="1"/>
              <a:t>f</a:t>
            </a:r>
            <a:r>
              <a:rPr lang="en-US" sz="3200" dirty="0"/>
              <a:t>) of water is 334 J/g.</a:t>
            </a:r>
          </a:p>
        </p:txBody>
      </p:sp>
      <p:sp>
        <p:nvSpPr>
          <p:cNvPr id="3" name="Rectangle 2"/>
          <p:cNvSpPr/>
          <p:nvPr/>
        </p:nvSpPr>
        <p:spPr>
          <a:xfrm>
            <a:off x="245391" y="175996"/>
            <a:ext cx="37866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800" b="1" dirty="0">
                <a:solidFill>
                  <a:srgbClr val="FF0000"/>
                </a:solidFill>
              </a:rPr>
              <a:t>Melting </a:t>
            </a:r>
            <a:r>
              <a:rPr lang="en-US" altLang="en-US" sz="3600" b="1" dirty="0">
                <a:solidFill>
                  <a:srgbClr val="FF0000"/>
                </a:solidFill>
              </a:rPr>
              <a:t>(fusion)</a:t>
            </a:r>
          </a:p>
        </p:txBody>
      </p:sp>
      <p:sp>
        <p:nvSpPr>
          <p:cNvPr id="4" name="Rectangle 3"/>
          <p:cNvSpPr/>
          <p:nvPr/>
        </p:nvSpPr>
        <p:spPr>
          <a:xfrm>
            <a:off x="7101051" y="2983377"/>
            <a:ext cx="2291132" cy="95410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Standard, known values</a:t>
            </a:r>
          </a:p>
        </p:txBody>
      </p:sp>
      <p:sp>
        <p:nvSpPr>
          <p:cNvPr id="6" name="Rectangle 5"/>
          <p:cNvSpPr/>
          <p:nvPr/>
        </p:nvSpPr>
        <p:spPr>
          <a:xfrm>
            <a:off x="4161357" y="4461597"/>
            <a:ext cx="288091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sym typeface="Wingdings" panose="05000000000000000000" pitchFamily="2" charset="2"/>
              </a:rPr>
              <a:t>q = </a:t>
            </a:r>
            <a:r>
              <a:rPr lang="en-US" sz="6000" dirty="0" err="1">
                <a:sym typeface="Wingdings" panose="05000000000000000000" pitchFamily="2" charset="2"/>
              </a:rPr>
              <a:t>m·</a:t>
            </a:r>
            <a:r>
              <a:rPr lang="en-US" sz="6000" dirty="0" err="1"/>
              <a:t>H</a:t>
            </a:r>
            <a:r>
              <a:rPr lang="en-US" sz="6000" baseline="-25000" dirty="0" err="1"/>
              <a:t>f</a:t>
            </a:r>
            <a:r>
              <a:rPr lang="en-US" sz="6000" baseline="-25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4607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xplosion 1 26"/>
          <p:cNvSpPr/>
          <p:nvPr/>
        </p:nvSpPr>
        <p:spPr>
          <a:xfrm>
            <a:off x="7302945" y="4485171"/>
            <a:ext cx="4647678" cy="1598935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55814" y="540322"/>
            <a:ext cx="100441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How much heat is added when 15.7 moles of water melts? </a:t>
            </a:r>
          </a:p>
        </p:txBody>
      </p:sp>
      <p:sp>
        <p:nvSpPr>
          <p:cNvPr id="3" name="Rectangle 2"/>
          <p:cNvSpPr/>
          <p:nvPr/>
        </p:nvSpPr>
        <p:spPr>
          <a:xfrm>
            <a:off x="633032" y="1475869"/>
            <a:ext cx="16273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ym typeface="Wingdings" panose="05000000000000000000" pitchFamily="2" charset="2"/>
              </a:rPr>
              <a:t>q = </a:t>
            </a:r>
            <a:r>
              <a:rPr lang="en-US" sz="3200" dirty="0" err="1">
                <a:sym typeface="Wingdings" panose="05000000000000000000" pitchFamily="2" charset="2"/>
              </a:rPr>
              <a:t>m·</a:t>
            </a:r>
            <a:r>
              <a:rPr lang="en-US" sz="3200" dirty="0" err="1"/>
              <a:t>H</a:t>
            </a:r>
            <a:r>
              <a:rPr lang="en-US" sz="3200" baseline="-25000" dirty="0" err="1"/>
              <a:t>f</a:t>
            </a:r>
            <a:r>
              <a:rPr lang="en-US" sz="3200" baseline="-25000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511805" y="2527051"/>
            <a:ext cx="17395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15.7 </a:t>
            </a:r>
            <a:r>
              <a:rPr lang="en-US" sz="3200" dirty="0" err="1"/>
              <a:t>mol</a:t>
            </a:r>
            <a:r>
              <a:rPr lang="en-US" sz="3200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4580427" y="2612571"/>
            <a:ext cx="19159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= 282.85 g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23659" y="2504497"/>
            <a:ext cx="3476321" cy="1169550"/>
            <a:chOff x="523659" y="2504497"/>
            <a:chExt cx="3476321" cy="1169550"/>
          </a:xfrm>
        </p:grpSpPr>
        <p:sp>
          <p:nvSpPr>
            <p:cNvPr id="5" name="Rectangle 4"/>
            <p:cNvSpPr/>
            <p:nvPr/>
          </p:nvSpPr>
          <p:spPr>
            <a:xfrm>
              <a:off x="2400049" y="3089272"/>
              <a:ext cx="121860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/>
                <a:t>1 </a:t>
              </a:r>
              <a:r>
                <a:rPr lang="en-US" sz="3200" dirty="0" err="1"/>
                <a:t>mol</a:t>
              </a:r>
              <a:r>
                <a:rPr lang="en-US" sz="3200" dirty="0"/>
                <a:t> 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260401" y="2504497"/>
              <a:ext cx="161775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/>
                <a:t>18.016 g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523659" y="3097589"/>
              <a:ext cx="347632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260401" y="2512814"/>
              <a:ext cx="0" cy="100109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Connector 13"/>
          <p:cNvCxnSpPr/>
          <p:nvPr/>
        </p:nvCxnSpPr>
        <p:spPr>
          <a:xfrm flipV="1">
            <a:off x="1407721" y="2651760"/>
            <a:ext cx="633124" cy="420877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859630" y="3158512"/>
            <a:ext cx="633124" cy="420877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104483" y="3799598"/>
            <a:ext cx="39832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ym typeface="Wingdings" panose="05000000000000000000" pitchFamily="2" charset="2"/>
              </a:rPr>
              <a:t>q = (282.85 g)(</a:t>
            </a:r>
            <a:r>
              <a:rPr lang="en-US" sz="3200" dirty="0"/>
              <a:t>334 J/g)</a:t>
            </a:r>
            <a:r>
              <a:rPr lang="en-US" sz="3200" baseline="-25000" dirty="0"/>
              <a:t> 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6143983" y="3965711"/>
            <a:ext cx="243926" cy="3048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7559040" y="3965711"/>
            <a:ext cx="243926" cy="3048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063398" y="4550486"/>
            <a:ext cx="21611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ym typeface="Wingdings" panose="05000000000000000000" pitchFamily="2" charset="2"/>
              </a:rPr>
              <a:t>q = 94,471 J</a:t>
            </a:r>
            <a:endParaRPr lang="en-US" sz="3200" baseline="-25000" dirty="0"/>
          </a:p>
        </p:txBody>
      </p:sp>
      <p:sp>
        <p:nvSpPr>
          <p:cNvPr id="25" name="Rectangle 24"/>
          <p:cNvSpPr/>
          <p:nvPr/>
        </p:nvSpPr>
        <p:spPr>
          <a:xfrm>
            <a:off x="8626608" y="4906041"/>
            <a:ext cx="19319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ym typeface="Wingdings" panose="05000000000000000000" pitchFamily="2" charset="2"/>
              </a:rPr>
              <a:t>q = 94.5 kJ</a:t>
            </a:r>
            <a:endParaRPr lang="en-US" sz="3200" baseline="-25000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5760720" y="4842873"/>
            <a:ext cx="111034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291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7" grpId="0"/>
      <p:bldP spid="18" grpId="0"/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949" y="861588"/>
            <a:ext cx="6825177" cy="3579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4790" y="261424"/>
            <a:ext cx="114285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In the diagram, how much heat is needed for the ice to melt?</a:t>
            </a:r>
          </a:p>
        </p:txBody>
      </p:sp>
      <p:sp>
        <p:nvSpPr>
          <p:cNvPr id="4" name="Rectangle 3"/>
          <p:cNvSpPr/>
          <p:nvPr/>
        </p:nvSpPr>
        <p:spPr>
          <a:xfrm>
            <a:off x="214790" y="1607177"/>
            <a:ext cx="38226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ym typeface="Wingdings" panose="05000000000000000000" pitchFamily="2" charset="2"/>
              </a:rPr>
              <a:t>q = m · </a:t>
            </a:r>
            <a:r>
              <a:rPr lang="en-US" sz="3600" dirty="0" err="1"/>
              <a:t>H</a:t>
            </a:r>
            <a:r>
              <a:rPr lang="en-US" sz="3600" baseline="-25000" dirty="0" err="1"/>
              <a:t>f</a:t>
            </a:r>
            <a:r>
              <a:rPr lang="en-US" sz="3600" baseline="-25000" dirty="0"/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3856401" y="4533929"/>
            <a:ext cx="38226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ym typeface="Wingdings" panose="05000000000000000000" pitchFamily="2" charset="2"/>
              </a:rPr>
              <a:t>q = 2000 g · </a:t>
            </a:r>
            <a:r>
              <a:rPr lang="en-US" sz="3600" dirty="0"/>
              <a:t>334 J/g</a:t>
            </a:r>
            <a:r>
              <a:rPr lang="en-US" sz="3600" baseline="-25000" dirty="0"/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3856401" y="5072538"/>
            <a:ext cx="38226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ym typeface="Wingdings" panose="05000000000000000000" pitchFamily="2" charset="2"/>
              </a:rPr>
              <a:t>q = 668000 J      </a:t>
            </a:r>
          </a:p>
          <a:p>
            <a:r>
              <a:rPr lang="en-US" sz="3600" dirty="0">
                <a:sym typeface="Wingdings" panose="05000000000000000000" pitchFamily="2" charset="2"/>
              </a:rPr>
              <a:t>   =  670 kJ</a:t>
            </a:r>
            <a:endParaRPr lang="en-US" sz="3600" baseline="-25000" dirty="0"/>
          </a:p>
        </p:txBody>
      </p:sp>
      <p:sp>
        <p:nvSpPr>
          <p:cNvPr id="10" name="Rectangle 9"/>
          <p:cNvSpPr/>
          <p:nvPr/>
        </p:nvSpPr>
        <p:spPr>
          <a:xfrm>
            <a:off x="7722797" y="3307785"/>
            <a:ext cx="998621" cy="390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88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4820" y="1194966"/>
            <a:ext cx="111872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The Heat of Vaporization is the amount of heat needed for one gram of the substance to change from liquid to gas at standard pressure.</a:t>
            </a:r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Heat of Vaporization (</a:t>
            </a:r>
            <a:r>
              <a:rPr lang="en-US" sz="3200" dirty="0" err="1"/>
              <a:t>H</a:t>
            </a:r>
            <a:r>
              <a:rPr lang="en-US" sz="3200" baseline="-25000" dirty="0" err="1"/>
              <a:t>v</a:t>
            </a:r>
            <a:r>
              <a:rPr lang="en-US" sz="3200" dirty="0"/>
              <a:t>) of water is 2260 J/g.</a:t>
            </a:r>
          </a:p>
        </p:txBody>
      </p:sp>
      <p:sp>
        <p:nvSpPr>
          <p:cNvPr id="3" name="Rectangle 2"/>
          <p:cNvSpPr/>
          <p:nvPr/>
        </p:nvSpPr>
        <p:spPr>
          <a:xfrm>
            <a:off x="245391" y="175996"/>
            <a:ext cx="54238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800" b="1" dirty="0">
                <a:solidFill>
                  <a:srgbClr val="FF0000"/>
                </a:solidFill>
              </a:rPr>
              <a:t>Vaporization/Boiling</a:t>
            </a:r>
            <a:endParaRPr lang="en-US" alt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11394" y="3287847"/>
            <a:ext cx="2291132" cy="95410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INFO you can look up</a:t>
            </a:r>
          </a:p>
        </p:txBody>
      </p:sp>
      <p:sp>
        <p:nvSpPr>
          <p:cNvPr id="6" name="Rectangle 5"/>
          <p:cNvSpPr/>
          <p:nvPr/>
        </p:nvSpPr>
        <p:spPr>
          <a:xfrm>
            <a:off x="4110623" y="4605289"/>
            <a:ext cx="295625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sym typeface="Wingdings" panose="05000000000000000000" pitchFamily="2" charset="2"/>
              </a:rPr>
              <a:t>q = </a:t>
            </a:r>
            <a:r>
              <a:rPr lang="en-US" sz="6000" dirty="0" err="1">
                <a:sym typeface="Wingdings" panose="05000000000000000000" pitchFamily="2" charset="2"/>
              </a:rPr>
              <a:t>m·</a:t>
            </a:r>
            <a:r>
              <a:rPr lang="en-US" sz="6000" dirty="0" err="1"/>
              <a:t>H</a:t>
            </a:r>
            <a:r>
              <a:rPr lang="en-US" sz="6000" baseline="-25000" dirty="0" err="1"/>
              <a:t>v</a:t>
            </a:r>
            <a:r>
              <a:rPr lang="en-US" sz="6000" baseline="-25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0381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599" y="456557"/>
            <a:ext cx="1165206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How much heat is absorbed when 24.8 g H</a:t>
            </a:r>
            <a:r>
              <a:rPr lang="en-US" sz="3200" baseline="-25000" dirty="0"/>
              <a:t>2</a:t>
            </a:r>
            <a:r>
              <a:rPr lang="en-US" sz="3200" dirty="0"/>
              <a:t>O at 100.0 </a:t>
            </a:r>
            <a:r>
              <a:rPr lang="en-US" sz="3200" baseline="30000" dirty="0" err="1"/>
              <a:t>o</a:t>
            </a:r>
            <a:r>
              <a:rPr lang="en-US" sz="3200" dirty="0" err="1"/>
              <a:t>C</a:t>
            </a:r>
            <a:r>
              <a:rPr lang="en-US" sz="3200" dirty="0"/>
              <a:t> is converted to steam at 100.0 </a:t>
            </a:r>
            <a:r>
              <a:rPr lang="en-US" sz="3200" baseline="30000" dirty="0" err="1"/>
              <a:t>o</a:t>
            </a:r>
            <a:r>
              <a:rPr lang="en-US" sz="3200" dirty="0" err="1"/>
              <a:t>C</a:t>
            </a:r>
            <a:r>
              <a:rPr lang="en-US" sz="3200" dirty="0"/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573806" y="1985320"/>
            <a:ext cx="16674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ym typeface="Wingdings" panose="05000000000000000000" pitchFamily="2" charset="2"/>
              </a:rPr>
              <a:t>q = </a:t>
            </a:r>
            <a:r>
              <a:rPr lang="en-US" sz="3200" dirty="0" err="1">
                <a:sym typeface="Wingdings" panose="05000000000000000000" pitchFamily="2" charset="2"/>
              </a:rPr>
              <a:t>m·</a:t>
            </a:r>
            <a:r>
              <a:rPr lang="en-US" sz="3200" dirty="0" err="1"/>
              <a:t>H</a:t>
            </a:r>
            <a:r>
              <a:rPr lang="en-US" sz="3200" baseline="-25000" dirty="0" err="1"/>
              <a:t>v</a:t>
            </a:r>
            <a:r>
              <a:rPr lang="en-US" sz="3200" baseline="-25000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4309517" y="2803926"/>
            <a:ext cx="37122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ym typeface="Wingdings" panose="05000000000000000000" pitchFamily="2" charset="2"/>
              </a:rPr>
              <a:t>q = (24.8 g)(2260 J/g)</a:t>
            </a:r>
            <a:endParaRPr lang="en-US" sz="3200" baseline="-250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921740" y="2943913"/>
            <a:ext cx="243926" cy="3048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7533963" y="2968995"/>
            <a:ext cx="243926" cy="3048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841156" y="3731389"/>
            <a:ext cx="21611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ym typeface="Wingdings" panose="05000000000000000000" pitchFamily="2" charset="2"/>
              </a:rPr>
              <a:t>q = 56,048 J</a:t>
            </a:r>
            <a:endParaRPr lang="en-US" sz="3200" baseline="-25000" dirty="0"/>
          </a:p>
        </p:txBody>
      </p:sp>
      <p:sp>
        <p:nvSpPr>
          <p:cNvPr id="8" name="Explosion 1 7"/>
          <p:cNvSpPr/>
          <p:nvPr/>
        </p:nvSpPr>
        <p:spPr>
          <a:xfrm>
            <a:off x="3841827" y="4658852"/>
            <a:ext cx="4647678" cy="1598935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165490" y="5079722"/>
            <a:ext cx="19319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ym typeface="Wingdings" panose="05000000000000000000" pitchFamily="2" charset="2"/>
              </a:rPr>
              <a:t>q = 56.0 kJ</a:t>
            </a:r>
            <a:endParaRPr lang="en-US" sz="3200" baseline="-250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5512526" y="4023360"/>
            <a:ext cx="108421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84125" y="1343958"/>
            <a:ext cx="4493624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You NEED to recognize that 100°C is the boiling point for water</a:t>
            </a:r>
          </a:p>
        </p:txBody>
      </p:sp>
    </p:spTree>
    <p:extLst>
      <p:ext uri="{BB962C8B-B14F-4D97-AF65-F5344CB8AC3E}">
        <p14:creationId xmlns:p14="http://schemas.microsoft.com/office/powerpoint/2010/main" val="85120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1612" y="599338"/>
            <a:ext cx="1166783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Exothermic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changes of state release heat energy,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decreasing in temperature</a:t>
            </a:r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199929" y="2898693"/>
            <a:ext cx="3354957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dirty="0"/>
              <a:t>Freezing</a:t>
            </a:r>
          </a:p>
          <a:p>
            <a:r>
              <a:rPr lang="en-US" altLang="en-US" sz="4400" dirty="0"/>
              <a:t>Condensation</a:t>
            </a:r>
          </a:p>
          <a:p>
            <a:r>
              <a:rPr lang="en-US" altLang="en-US" sz="4400" dirty="0"/>
              <a:t>Deposition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439" y="2598718"/>
            <a:ext cx="3479075" cy="260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25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u1lf0807_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152607" y="1735180"/>
            <a:ext cx="6084003" cy="3280957"/>
          </a:xfrm>
          <a:prstGeom prst="rect">
            <a:avLst/>
          </a:prstGeom>
          <a:noFill/>
          <a:ln/>
        </p:spPr>
      </p:pic>
      <p:sp>
        <p:nvSpPr>
          <p:cNvPr id="2" name="Rectangle 1"/>
          <p:cNvSpPr/>
          <p:nvPr/>
        </p:nvSpPr>
        <p:spPr>
          <a:xfrm>
            <a:off x="252549" y="180129"/>
            <a:ext cx="113733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As heat is removed the temperature decreases, meaning the particles are moving slower.</a:t>
            </a:r>
          </a:p>
        </p:txBody>
      </p:sp>
      <p:sp>
        <p:nvSpPr>
          <p:cNvPr id="3" name="Rectangle 2"/>
          <p:cNvSpPr/>
          <p:nvPr/>
        </p:nvSpPr>
        <p:spPr>
          <a:xfrm>
            <a:off x="252549" y="1610043"/>
            <a:ext cx="66446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To make a substance freeze or condense you continuously remove heat to:</a:t>
            </a:r>
          </a:p>
          <a:p>
            <a:r>
              <a:rPr lang="en-US" sz="3200" dirty="0"/>
              <a:t>      *decrease the speed of the </a:t>
            </a:r>
          </a:p>
          <a:p>
            <a:r>
              <a:rPr lang="en-US" sz="3200" dirty="0"/>
              <a:t>        molecules </a:t>
            </a:r>
          </a:p>
          <a:p>
            <a:endParaRPr lang="en-US" sz="3200" dirty="0"/>
          </a:p>
          <a:p>
            <a:pPr lvl="1"/>
            <a:r>
              <a:rPr lang="en-US" sz="3200" dirty="0"/>
              <a:t> *increase the (IMFs) attractions</a:t>
            </a:r>
          </a:p>
          <a:p>
            <a:pPr lvl="1"/>
            <a:r>
              <a:rPr lang="en-US" sz="3200" dirty="0"/>
              <a:t>   between molecules causing them</a:t>
            </a:r>
          </a:p>
          <a:p>
            <a:pPr lvl="1"/>
            <a:r>
              <a:rPr lang="en-US" sz="3200" dirty="0"/>
              <a:t>   to clump</a:t>
            </a:r>
          </a:p>
        </p:txBody>
      </p:sp>
    </p:spTree>
    <p:extLst>
      <p:ext uri="{BB962C8B-B14F-4D97-AF65-F5344CB8AC3E}">
        <p14:creationId xmlns:p14="http://schemas.microsoft.com/office/powerpoint/2010/main" val="191352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157" y="371570"/>
            <a:ext cx="9974179" cy="594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1921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68994" y="1076937"/>
            <a:ext cx="64540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 &amp; Chemical Reactions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36858" y="3656795"/>
            <a:ext cx="99491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Chemical reactions always involves a change in heat energy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7775AB-999E-4B40-817B-E5ECE3B9D783}"/>
              </a:ext>
            </a:extLst>
          </p:cNvPr>
          <p:cNvSpPr txBox="1"/>
          <p:nvPr/>
        </p:nvSpPr>
        <p:spPr>
          <a:xfrm>
            <a:off x="1136858" y="2107917"/>
            <a:ext cx="100134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H= </a:t>
            </a:r>
            <a:r>
              <a:rPr lang="el-GR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 product - </a:t>
            </a:r>
            <a:r>
              <a:rPr lang="el-GR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 reactant</a:t>
            </a:r>
          </a:p>
          <a:p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Enthalpy of Reaction (Heat of Reaction) </a:t>
            </a:r>
            <a:r>
              <a:rPr lang="el-GR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Hrxn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87899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24C9D-4B2C-44E3-BA59-08B3AA3203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11117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  <a:latin typeface="Harrington" panose="04040505050A02020702" pitchFamily="82" charset="0"/>
              </a:rPr>
              <a:t>Recap of Calorimetry </a:t>
            </a:r>
            <a:br>
              <a:rPr lang="en-US" b="1" dirty="0">
                <a:solidFill>
                  <a:srgbClr val="C00000"/>
                </a:solidFill>
                <a:latin typeface="Harrington" panose="04040505050A02020702" pitchFamily="82" charset="0"/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B71256-75CE-48E3-867B-81ECF0B2F8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4511" y="1697335"/>
            <a:ext cx="10702977" cy="4433641"/>
          </a:xfrm>
        </p:spPr>
        <p:txBody>
          <a:bodyPr/>
          <a:lstStyle/>
          <a:p>
            <a:pPr algn="l"/>
            <a:r>
              <a:rPr lang="en-US" dirty="0"/>
              <a:t>Calorimetry: Process of measuring amount of heat absorbed or released by substance or reaction. Measured with a device that creates a closed system called a Calorimeter.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Used to determine heat transfer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Used to identify unknown substance based on it’s specific heat.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algn="l"/>
            <a:r>
              <a:rPr lang="en-US" dirty="0"/>
              <a:t>If water heats up, the system (metal) released energy (-q)</a:t>
            </a:r>
          </a:p>
          <a:p>
            <a:pPr algn="l"/>
            <a:r>
              <a:rPr lang="en-US" dirty="0"/>
              <a:t>The heat absorbed is equal to, but with opposite sign, of the heat released by the system.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q (system) = - q(water)</a:t>
            </a:r>
          </a:p>
        </p:txBody>
      </p:sp>
    </p:spTree>
    <p:extLst>
      <p:ext uri="{BB962C8B-B14F-4D97-AF65-F5344CB8AC3E}">
        <p14:creationId xmlns:p14="http://schemas.microsoft.com/office/powerpoint/2010/main" val="25605883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88" b="5589"/>
          <a:stretch/>
        </p:blipFill>
        <p:spPr>
          <a:xfrm>
            <a:off x="7080070" y="3159271"/>
            <a:ext cx="4336868" cy="367029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8584" y="271059"/>
            <a:ext cx="59040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Endothermic Reactions</a:t>
            </a:r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829"/>
          <a:stretch/>
        </p:blipFill>
        <p:spPr>
          <a:xfrm>
            <a:off x="8657059" y="114305"/>
            <a:ext cx="3164828" cy="28669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239473" y="2981269"/>
            <a:ext cx="22972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Surrounding area feels cool</a:t>
            </a:r>
          </a:p>
        </p:txBody>
      </p:sp>
      <p:sp>
        <p:nvSpPr>
          <p:cNvPr id="7" name="Rectangle 6"/>
          <p:cNvSpPr/>
          <p:nvPr/>
        </p:nvSpPr>
        <p:spPr>
          <a:xfrm>
            <a:off x="10059882" y="594224"/>
            <a:ext cx="9651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+</a:t>
            </a:r>
            <a:r>
              <a:rPr lang="el-GR" sz="3200" dirty="0"/>
              <a:t>Δ</a:t>
            </a:r>
            <a:r>
              <a:rPr lang="en-US" sz="3200" dirty="0"/>
              <a:t>H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48584" y="1547787"/>
            <a:ext cx="72015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C(s)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+ 2H</a:t>
            </a:r>
            <a:r>
              <a:rPr lang="en-US" sz="280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O(g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 + </a:t>
            </a:r>
            <a:r>
              <a:rPr lang="en-US" sz="2800" u="sng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113 kJ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CO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2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(g)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+ 2H</a:t>
            </a:r>
            <a:r>
              <a:rPr lang="en-US" sz="2800" baseline="-2500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2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(g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)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248584" y="2762959"/>
            <a:ext cx="667473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Heat energy is written in the equation as a reactant since it is coming in/being used.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48584" y="4823154"/>
            <a:ext cx="6096000" cy="15450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en-US" sz="3200" dirty="0" err="1">
                <a:latin typeface="Symbol" pitchFamily="18" charset="2"/>
              </a:rPr>
              <a:t>D</a:t>
            </a:r>
            <a:r>
              <a:rPr lang="en-US" sz="3200" dirty="0" err="1"/>
              <a:t>H</a:t>
            </a:r>
            <a:r>
              <a:rPr lang="en-US" sz="3200" baseline="-25000" dirty="0" err="1"/>
              <a:t>rxn</a:t>
            </a:r>
            <a:r>
              <a:rPr lang="en-US" sz="3200" dirty="0"/>
              <a:t> = +113 kJ </a:t>
            </a:r>
          </a:p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en-US" sz="3200" dirty="0"/>
              <a:t>       meaning 113kJ are absorbed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389255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218" y="933491"/>
            <a:ext cx="7010400" cy="4533900"/>
          </a:xfrm>
          <a:prstGeom prst="rect">
            <a:avLst/>
          </a:prstGeom>
        </p:spPr>
      </p:pic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8247018" y="3472543"/>
            <a:ext cx="457200" cy="3048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6418218" y="2862943"/>
            <a:ext cx="990600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</a:rPr>
              <a:t>Activation Energy</a:t>
            </a:r>
          </a:p>
        </p:txBody>
      </p:sp>
      <p:sp>
        <p:nvSpPr>
          <p:cNvPr id="5" name="Rectangle 4"/>
          <p:cNvSpPr/>
          <p:nvPr/>
        </p:nvSpPr>
        <p:spPr>
          <a:xfrm>
            <a:off x="6636321" y="489327"/>
            <a:ext cx="43669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Potential energy diagram</a:t>
            </a:r>
          </a:p>
        </p:txBody>
      </p:sp>
      <p:sp>
        <p:nvSpPr>
          <p:cNvPr id="6" name="Rectangle 5"/>
          <p:cNvSpPr/>
          <p:nvPr/>
        </p:nvSpPr>
        <p:spPr>
          <a:xfrm>
            <a:off x="196333" y="283566"/>
            <a:ext cx="41791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u="sng" dirty="0"/>
              <a:t>Endothermic</a:t>
            </a:r>
            <a:r>
              <a:rPr lang="en-US" sz="3200" dirty="0"/>
              <a:t> because….</a:t>
            </a:r>
          </a:p>
        </p:txBody>
      </p:sp>
      <p:sp>
        <p:nvSpPr>
          <p:cNvPr id="7" name="Rectangle 6"/>
          <p:cNvSpPr/>
          <p:nvPr/>
        </p:nvSpPr>
        <p:spPr>
          <a:xfrm>
            <a:off x="196333" y="1336888"/>
            <a:ext cx="45977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1.  Products have more energy than the reactants</a:t>
            </a:r>
          </a:p>
        </p:txBody>
      </p:sp>
      <p:sp>
        <p:nvSpPr>
          <p:cNvPr id="8" name="Rectangle 7"/>
          <p:cNvSpPr/>
          <p:nvPr/>
        </p:nvSpPr>
        <p:spPr>
          <a:xfrm>
            <a:off x="196333" y="2539778"/>
            <a:ext cx="45977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2.  </a:t>
            </a:r>
            <a:r>
              <a:rPr lang="el-GR" sz="3200" dirty="0"/>
              <a:t>Δ</a:t>
            </a:r>
            <a:r>
              <a:rPr lang="en-US" sz="3200" dirty="0"/>
              <a:t>H is positive, &gt;0</a:t>
            </a:r>
          </a:p>
        </p:txBody>
      </p:sp>
    </p:spTree>
    <p:extLst>
      <p:ext uri="{BB962C8B-B14F-4D97-AF65-F5344CB8AC3E}">
        <p14:creationId xmlns:p14="http://schemas.microsoft.com/office/powerpoint/2010/main" val="22193178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332" y="349436"/>
            <a:ext cx="59040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Exothermic Reactions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31814" y="3149460"/>
            <a:ext cx="23274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Surrounding area feels warm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09"/>
          <a:stretch/>
        </p:blipFill>
        <p:spPr>
          <a:xfrm>
            <a:off x="7884122" y="123885"/>
            <a:ext cx="3695385" cy="3000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91859" y="672601"/>
            <a:ext cx="9651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-</a:t>
            </a:r>
            <a:r>
              <a:rPr lang="el-GR" sz="3200" dirty="0"/>
              <a:t>Δ</a:t>
            </a:r>
            <a:r>
              <a:rPr lang="en-US" sz="3200" dirty="0"/>
              <a:t>H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8" b="12860"/>
          <a:stretch/>
        </p:blipFill>
        <p:spPr>
          <a:xfrm>
            <a:off x="8164286" y="4087324"/>
            <a:ext cx="3655146" cy="277067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6332" y="1331897"/>
            <a:ext cx="72442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+ 5O</a:t>
            </a:r>
            <a:r>
              <a:rPr lang="en-US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 3CO</a:t>
            </a:r>
            <a:r>
              <a:rPr lang="en-US" sz="3200" baseline="-25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2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+ 4H</a:t>
            </a:r>
            <a:r>
              <a:rPr lang="en-US" sz="3200" baseline="-25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2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O + </a:t>
            </a:r>
            <a:r>
              <a:rPr lang="en-US" sz="3200" u="sng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2043 kJ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196332" y="2517664"/>
            <a:ext cx="667473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Heat energy is written in the equation as a product since it is released/produced.</a:t>
            </a:r>
          </a:p>
        </p:txBody>
      </p:sp>
      <p:sp>
        <p:nvSpPr>
          <p:cNvPr id="9" name="Rectangle 8"/>
          <p:cNvSpPr/>
          <p:nvPr/>
        </p:nvSpPr>
        <p:spPr>
          <a:xfrm>
            <a:off x="196332" y="4483587"/>
            <a:ext cx="6878806" cy="11757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3200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2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rxn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= -2043 kJ . . .</a:t>
            </a:r>
          </a:p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meaning 2043 kJ of heat is released</a:t>
            </a:r>
          </a:p>
        </p:txBody>
      </p:sp>
    </p:spTree>
    <p:extLst>
      <p:ext uri="{BB962C8B-B14F-4D97-AF65-F5344CB8AC3E}">
        <p14:creationId xmlns:p14="http://schemas.microsoft.com/office/powerpoint/2010/main" val="24005908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636321" y="489327"/>
            <a:ext cx="43669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Potential energy diagram</a:t>
            </a:r>
          </a:p>
        </p:txBody>
      </p:sp>
      <p:sp>
        <p:nvSpPr>
          <p:cNvPr id="6" name="Rectangle 5"/>
          <p:cNvSpPr/>
          <p:nvPr/>
        </p:nvSpPr>
        <p:spPr>
          <a:xfrm>
            <a:off x="196333" y="1122600"/>
            <a:ext cx="39132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Exothermic because….</a:t>
            </a:r>
          </a:p>
        </p:txBody>
      </p:sp>
      <p:sp>
        <p:nvSpPr>
          <p:cNvPr id="7" name="Rectangle 6"/>
          <p:cNvSpPr/>
          <p:nvPr/>
        </p:nvSpPr>
        <p:spPr>
          <a:xfrm>
            <a:off x="196333" y="2176337"/>
            <a:ext cx="45977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1.  Products have less energy than the reactants</a:t>
            </a:r>
          </a:p>
        </p:txBody>
      </p:sp>
      <p:sp>
        <p:nvSpPr>
          <p:cNvPr id="8" name="Rectangle 7"/>
          <p:cNvSpPr/>
          <p:nvPr/>
        </p:nvSpPr>
        <p:spPr>
          <a:xfrm>
            <a:off x="196333" y="3624943"/>
            <a:ext cx="45977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2.  </a:t>
            </a:r>
            <a:r>
              <a:rPr lang="el-GR" sz="3200" dirty="0"/>
              <a:t>Δ</a:t>
            </a:r>
            <a:r>
              <a:rPr lang="en-US" sz="3200" dirty="0"/>
              <a:t>H is negative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761" y="1074102"/>
            <a:ext cx="6876230" cy="4486321"/>
          </a:xfrm>
          <a:prstGeom prst="rect">
            <a:avLst/>
          </a:prstGeom>
        </p:spPr>
      </p:pic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8948402" y="3724252"/>
            <a:ext cx="432906" cy="30777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</a:rPr>
              <a:t>H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5770508" y="2281657"/>
            <a:ext cx="1731625" cy="30777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rgbClr val="FF0000"/>
                </a:solidFill>
                <a:latin typeface="+mn-lt"/>
              </a:rPr>
              <a:t>Activation Energy</a:t>
            </a:r>
          </a:p>
        </p:txBody>
      </p:sp>
    </p:spTree>
    <p:extLst>
      <p:ext uri="{BB962C8B-B14F-4D97-AF65-F5344CB8AC3E}">
        <p14:creationId xmlns:p14="http://schemas.microsoft.com/office/powerpoint/2010/main" val="35312021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39423" y="2389219"/>
            <a:ext cx="85667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Thermochemistry &amp; Stoichiometry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6677" y="3500039"/>
            <a:ext cx="114922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If you know the </a:t>
            </a:r>
            <a:r>
              <a:rPr lang="el-GR" sz="3200" dirty="0"/>
              <a:t>Δ</a:t>
            </a:r>
            <a:r>
              <a:rPr lang="en-US" sz="3200" dirty="0"/>
              <a:t>H for a balanced equation, you may determine the amount of energy used or released by a reaction.</a:t>
            </a:r>
          </a:p>
        </p:txBody>
      </p:sp>
    </p:spTree>
    <p:extLst>
      <p:ext uri="{BB962C8B-B14F-4D97-AF65-F5344CB8AC3E}">
        <p14:creationId xmlns:p14="http://schemas.microsoft.com/office/powerpoint/2010/main" val="38440542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95301" y="1800771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2 H</a:t>
            </a:r>
            <a:r>
              <a:rPr lang="en-US" sz="3200" baseline="-25000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O</a:t>
            </a:r>
            <a:r>
              <a:rPr lang="en-US" sz="3200" baseline="-25000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(l)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sym typeface="Symbol" pitchFamily="18" charset="2"/>
              </a:rPr>
              <a:t> 2 H</a:t>
            </a:r>
            <a:r>
              <a:rPr lang="en-US" sz="3200" baseline="-25000" dirty="0">
                <a:solidFill>
                  <a:schemeClr val="accent2">
                    <a:lumMod val="75000"/>
                  </a:schemeClr>
                </a:solidFill>
                <a:sym typeface="Symbol" pitchFamily="18" charset="2"/>
              </a:rPr>
              <a:t>2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sym typeface="Symbol" pitchFamily="18" charset="2"/>
              </a:rPr>
              <a:t>O(l) + O</a:t>
            </a:r>
            <a:r>
              <a:rPr lang="en-US" sz="3200" baseline="-25000" dirty="0">
                <a:solidFill>
                  <a:schemeClr val="accent2">
                    <a:lumMod val="75000"/>
                  </a:schemeClr>
                </a:solidFill>
                <a:sym typeface="Symbol" pitchFamily="18" charset="2"/>
              </a:rPr>
              <a:t>2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sym typeface="Symbol" pitchFamily="18" charset="2"/>
              </a:rPr>
              <a:t>(g) </a:t>
            </a:r>
          </a:p>
          <a:p>
            <a:pPr algn="ctr">
              <a:buFontTx/>
              <a:buNone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sym typeface="Symbol" pitchFamily="18" charset="2"/>
              </a:rPr>
              <a:t>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sym typeface="Symbol" pitchFamily="18" charset="2"/>
              </a:rPr>
              <a:t>H</a:t>
            </a:r>
            <a:r>
              <a:rPr lang="en-US" sz="3200" baseline="-25000" dirty="0" err="1">
                <a:solidFill>
                  <a:schemeClr val="accent2">
                    <a:lumMod val="75000"/>
                  </a:schemeClr>
                </a:solidFill>
                <a:sym typeface="Symbol" pitchFamily="18" charset="2"/>
              </a:rPr>
              <a:t>rxn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sym typeface="Symbol" pitchFamily="18" charset="2"/>
              </a:rPr>
              <a:t> = -190 kJ</a:t>
            </a:r>
          </a:p>
        </p:txBody>
      </p:sp>
      <p:sp>
        <p:nvSpPr>
          <p:cNvPr id="5" name="Rectangle 4"/>
          <p:cNvSpPr/>
          <p:nvPr/>
        </p:nvSpPr>
        <p:spPr>
          <a:xfrm>
            <a:off x="426720" y="388271"/>
            <a:ext cx="113904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dirty="0"/>
              <a:t>Δ</a:t>
            </a:r>
            <a:r>
              <a:rPr lang="en-US" sz="3200" dirty="0"/>
              <a:t>H (enthalpy) is proportional to the coefficients for a balanced equation, therefore they may be used to write conversion factors.</a:t>
            </a:r>
          </a:p>
        </p:txBody>
      </p:sp>
      <p:sp>
        <p:nvSpPr>
          <p:cNvPr id="6" name="Rectangle 5"/>
          <p:cNvSpPr/>
          <p:nvPr/>
        </p:nvSpPr>
        <p:spPr>
          <a:xfrm>
            <a:off x="804398" y="3681770"/>
            <a:ext cx="37818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ym typeface="Symbol" pitchFamily="18" charset="2"/>
              </a:rPr>
              <a:t>2 mole H</a:t>
            </a:r>
            <a:r>
              <a:rPr lang="en-US" sz="3200" baseline="-25000" dirty="0">
                <a:sym typeface="Symbol" pitchFamily="18" charset="2"/>
              </a:rPr>
              <a:t>2</a:t>
            </a:r>
            <a:r>
              <a:rPr lang="en-US" sz="3200" dirty="0">
                <a:sym typeface="Symbol" pitchFamily="18" charset="2"/>
              </a:rPr>
              <a:t>O</a:t>
            </a:r>
            <a:r>
              <a:rPr lang="en-US" sz="3200" baseline="-25000" dirty="0">
                <a:sym typeface="Symbol" pitchFamily="18" charset="2"/>
              </a:rPr>
              <a:t>2</a:t>
            </a:r>
            <a:r>
              <a:rPr lang="en-US" sz="3200" dirty="0">
                <a:sym typeface="Symbol" pitchFamily="18" charset="2"/>
              </a:rPr>
              <a:t> = -190 kJ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426720" y="4661258"/>
          <a:ext cx="1981200" cy="9487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3" imgW="901309" imgH="431613" progId="Equation.3">
                  <p:embed/>
                </p:oleObj>
              </mc:Choice>
              <mc:Fallback>
                <p:oleObj name="Equation" r:id="rId3" imgW="901309" imgH="431613" progId="Equation.3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" y="4661258"/>
                        <a:ext cx="1981200" cy="94874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545079" y="492034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Or </a:t>
            </a:r>
          </a:p>
        </p:txBody>
      </p:sp>
      <p:graphicFrame>
        <p:nvGraphicFramePr>
          <p:cNvPr id="15" name="Object 5"/>
          <p:cNvGraphicFramePr>
            <a:graphicFrameLocks noChangeAspect="1"/>
          </p:cNvGraphicFramePr>
          <p:nvPr/>
        </p:nvGraphicFramePr>
        <p:xfrm>
          <a:off x="3093720" y="4585058"/>
          <a:ext cx="1981200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5" imgW="901309" imgH="431613" progId="Equation.3">
                  <p:embed/>
                </p:oleObj>
              </mc:Choice>
              <mc:Fallback>
                <p:oleObj name="Equation" r:id="rId5" imgW="901309" imgH="431613" progId="Equation.3">
                  <p:embed/>
                  <p:pic>
                    <p:nvPicPr>
                      <p:cNvPr id="1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3720" y="4585058"/>
                        <a:ext cx="1981200" cy="949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7098369" y="3681770"/>
            <a:ext cx="33858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ym typeface="Symbol" pitchFamily="18" charset="2"/>
              </a:rPr>
              <a:t>1 mole O</a:t>
            </a:r>
            <a:r>
              <a:rPr lang="en-US" sz="3200" baseline="-25000" dirty="0">
                <a:sym typeface="Symbol" pitchFamily="18" charset="2"/>
              </a:rPr>
              <a:t>2</a:t>
            </a:r>
            <a:r>
              <a:rPr lang="en-US" sz="3200" dirty="0">
                <a:sym typeface="Symbol" pitchFamily="18" charset="2"/>
              </a:rPr>
              <a:t> = -190 kJ</a:t>
            </a:r>
          </a:p>
        </p:txBody>
      </p:sp>
      <p:graphicFrame>
        <p:nvGraphicFramePr>
          <p:cNvPr id="17" name="Object 4"/>
          <p:cNvGraphicFramePr>
            <a:graphicFrameLocks noChangeAspect="1"/>
          </p:cNvGraphicFramePr>
          <p:nvPr/>
        </p:nvGraphicFramePr>
        <p:xfrm>
          <a:off x="6714308" y="4585058"/>
          <a:ext cx="1563687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7" imgW="710891" imgH="431613" progId="Equation.3">
                  <p:embed/>
                </p:oleObj>
              </mc:Choice>
              <mc:Fallback>
                <p:oleObj name="Equation" r:id="rId7" imgW="710891" imgH="431613" progId="Equation.3">
                  <p:embed/>
                  <p:pic>
                    <p:nvPicPr>
                      <p:cNvPr id="1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4308" y="4585058"/>
                        <a:ext cx="1563687" cy="949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8553426" y="488566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Or </a:t>
            </a:r>
          </a:p>
        </p:txBody>
      </p:sp>
      <p:graphicFrame>
        <p:nvGraphicFramePr>
          <p:cNvPr id="19" name="Object 7"/>
          <p:cNvGraphicFramePr>
            <a:graphicFrameLocks noChangeAspect="1"/>
          </p:cNvGraphicFramePr>
          <p:nvPr/>
        </p:nvGraphicFramePr>
        <p:xfrm>
          <a:off x="9438457" y="4585057"/>
          <a:ext cx="1562100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quation" r:id="rId9" imgW="710891" imgH="431613" progId="Equation.3">
                  <p:embed/>
                </p:oleObj>
              </mc:Choice>
              <mc:Fallback>
                <p:oleObj name="Equation" r:id="rId9" imgW="710891" imgH="431613" progId="Equation.3">
                  <p:embed/>
                  <p:pic>
                    <p:nvPicPr>
                      <p:cNvPr id="1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38457" y="4585057"/>
                        <a:ext cx="1562100" cy="949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655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6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Explosion 1 32"/>
          <p:cNvSpPr/>
          <p:nvPr/>
        </p:nvSpPr>
        <p:spPr>
          <a:xfrm>
            <a:off x="7014161" y="3482151"/>
            <a:ext cx="4647678" cy="1598935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13210" y="739242"/>
            <a:ext cx="115606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3200" dirty="0"/>
              <a:t>How much heat will be released if 1.0 g of hydrogen peroxide (H</a:t>
            </a:r>
            <a:r>
              <a:rPr lang="en-US" sz="3200" baseline="-25000" dirty="0"/>
              <a:t>2</a:t>
            </a:r>
            <a:r>
              <a:rPr lang="en-US" sz="3200" dirty="0"/>
              <a:t>O</a:t>
            </a:r>
            <a:r>
              <a:rPr lang="en-US" sz="3200" baseline="-25000" dirty="0"/>
              <a:t>2</a:t>
            </a:r>
            <a:r>
              <a:rPr lang="en-US" sz="3200" dirty="0"/>
              <a:t>) decomposes in a bombardier beetle to produce a steam spray?</a:t>
            </a:r>
          </a:p>
        </p:txBody>
      </p:sp>
      <p:sp>
        <p:nvSpPr>
          <p:cNvPr id="3" name="Rectangle 2"/>
          <p:cNvSpPr/>
          <p:nvPr/>
        </p:nvSpPr>
        <p:spPr>
          <a:xfrm>
            <a:off x="113210" y="154467"/>
            <a:ext cx="17809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3200" dirty="0">
                <a:solidFill>
                  <a:srgbClr val="FF0000"/>
                </a:solidFill>
              </a:rPr>
              <a:t>Example</a:t>
            </a:r>
          </a:p>
        </p:txBody>
      </p:sp>
      <p:sp>
        <p:nvSpPr>
          <p:cNvPr id="4" name="Rectangle 3"/>
          <p:cNvSpPr/>
          <p:nvPr/>
        </p:nvSpPr>
        <p:spPr>
          <a:xfrm>
            <a:off x="2661309" y="1985504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2 H</a:t>
            </a:r>
            <a:r>
              <a:rPr lang="en-US" sz="3200" baseline="-25000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O</a:t>
            </a:r>
            <a:r>
              <a:rPr lang="en-US" sz="3200" baseline="-25000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(l)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sym typeface="Symbol" pitchFamily="18" charset="2"/>
              </a:rPr>
              <a:t> 2 H</a:t>
            </a:r>
            <a:r>
              <a:rPr lang="en-US" sz="3200" baseline="-25000" dirty="0">
                <a:solidFill>
                  <a:schemeClr val="accent2">
                    <a:lumMod val="75000"/>
                  </a:schemeClr>
                </a:solidFill>
                <a:sym typeface="Symbol" pitchFamily="18" charset="2"/>
              </a:rPr>
              <a:t>2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sym typeface="Symbol" pitchFamily="18" charset="2"/>
              </a:rPr>
              <a:t>O(l) + O</a:t>
            </a:r>
            <a:r>
              <a:rPr lang="en-US" sz="3200" baseline="-25000" dirty="0">
                <a:solidFill>
                  <a:schemeClr val="accent2">
                    <a:lumMod val="75000"/>
                  </a:schemeClr>
                </a:solidFill>
                <a:sym typeface="Symbol" pitchFamily="18" charset="2"/>
              </a:rPr>
              <a:t>2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sym typeface="Symbol" pitchFamily="18" charset="2"/>
              </a:rPr>
              <a:t>(g) </a:t>
            </a:r>
          </a:p>
          <a:p>
            <a:pPr algn="ctr">
              <a:buFontTx/>
              <a:buNone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sym typeface="Symbol" pitchFamily="18" charset="2"/>
              </a:rPr>
              <a:t>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sym typeface="Symbol" pitchFamily="18" charset="2"/>
              </a:rPr>
              <a:t>H</a:t>
            </a:r>
            <a:r>
              <a:rPr lang="en-US" sz="3200" baseline="-25000" dirty="0" err="1">
                <a:solidFill>
                  <a:schemeClr val="accent2">
                    <a:lumMod val="75000"/>
                  </a:schemeClr>
                </a:solidFill>
                <a:sym typeface="Symbol" pitchFamily="18" charset="2"/>
              </a:rPr>
              <a:t>rxn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sym typeface="Symbol" pitchFamily="18" charset="2"/>
              </a:rPr>
              <a:t> = -190 kJ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84919" y="3781073"/>
            <a:ext cx="3494141" cy="1161233"/>
            <a:chOff x="523659" y="2512814"/>
            <a:chExt cx="3494141" cy="1161233"/>
          </a:xfrm>
        </p:grpSpPr>
        <p:sp>
          <p:nvSpPr>
            <p:cNvPr id="6" name="Rectangle 5"/>
            <p:cNvSpPr/>
            <p:nvPr/>
          </p:nvSpPr>
          <p:spPr>
            <a:xfrm>
              <a:off x="2400049" y="3089272"/>
              <a:ext cx="161775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/>
                <a:t>34.016 g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566861" y="2533586"/>
              <a:ext cx="112562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/>
                <a:t>1 </a:t>
              </a:r>
              <a:r>
                <a:rPr lang="en-US" sz="3200" dirty="0" err="1"/>
                <a:t>mol</a:t>
              </a:r>
              <a:endParaRPr lang="en-US" sz="3200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523659" y="3097589"/>
              <a:ext cx="347632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260401" y="2512814"/>
              <a:ext cx="0" cy="100109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535219" y="3759974"/>
            <a:ext cx="19864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1.0 g H</a:t>
            </a:r>
            <a:r>
              <a:rPr lang="en-US" sz="3200" baseline="-25000" dirty="0"/>
              <a:t>2</a:t>
            </a:r>
            <a:r>
              <a:rPr lang="en-US" sz="3200" dirty="0"/>
              <a:t>O</a:t>
            </a:r>
            <a:r>
              <a:rPr lang="en-US" sz="3200" baseline="-25000" dirty="0"/>
              <a:t>2</a:t>
            </a:r>
            <a:r>
              <a:rPr lang="en-US" sz="3200" dirty="0"/>
              <a:t> 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4258402" y="3785231"/>
            <a:ext cx="2361421" cy="1161233"/>
            <a:chOff x="6949440" y="4142477"/>
            <a:chExt cx="2361421" cy="1161233"/>
          </a:xfrm>
        </p:grpSpPr>
        <p:sp>
          <p:nvSpPr>
            <p:cNvPr id="12" name="Rectangle 11"/>
            <p:cNvSpPr/>
            <p:nvPr/>
          </p:nvSpPr>
          <p:spPr>
            <a:xfrm>
              <a:off x="7191370" y="4718935"/>
              <a:ext cx="211949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/>
                <a:t>2 </a:t>
              </a:r>
              <a:r>
                <a:rPr lang="en-US" sz="3200" dirty="0" err="1"/>
                <a:t>mol</a:t>
              </a:r>
              <a:r>
                <a:rPr lang="en-US" sz="3200" dirty="0"/>
                <a:t> H</a:t>
              </a:r>
              <a:r>
                <a:rPr lang="en-US" sz="3200" baseline="-25000" dirty="0"/>
                <a:t>2</a:t>
              </a:r>
              <a:r>
                <a:rPr lang="en-US" sz="3200" dirty="0"/>
                <a:t>O</a:t>
              </a:r>
              <a:r>
                <a:rPr lang="en-US" sz="3200" baseline="-25000" dirty="0"/>
                <a:t>2</a:t>
              </a:r>
              <a:r>
                <a:rPr lang="en-US" sz="3200" dirty="0"/>
                <a:t> 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446061" y="4177562"/>
              <a:ext cx="134524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/>
                <a:t>-190 kJ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6949440" y="4718935"/>
              <a:ext cx="220762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051722" y="4142477"/>
              <a:ext cx="0" cy="100109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Connector 16"/>
          <p:cNvCxnSpPr/>
          <p:nvPr/>
        </p:nvCxnSpPr>
        <p:spPr>
          <a:xfrm flipV="1">
            <a:off x="1120356" y="4020811"/>
            <a:ext cx="408083" cy="201981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910395" y="4596194"/>
            <a:ext cx="399148" cy="18659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1756751" y="3936877"/>
            <a:ext cx="399148" cy="18659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3375104" y="4017726"/>
            <a:ext cx="399148" cy="18659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4937918" y="4524112"/>
            <a:ext cx="1180164" cy="264787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8494041" y="3936877"/>
            <a:ext cx="16321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= - 2.8 kJ</a:t>
            </a:r>
          </a:p>
        </p:txBody>
      </p:sp>
    </p:spTree>
    <p:extLst>
      <p:ext uri="{BB962C8B-B14F-4D97-AF65-F5344CB8AC3E}">
        <p14:creationId xmlns:p14="http://schemas.microsoft.com/office/powerpoint/2010/main" val="66792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10" grpId="0"/>
      <p:bldP spid="3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Explosion 1 32"/>
          <p:cNvSpPr/>
          <p:nvPr/>
        </p:nvSpPr>
        <p:spPr>
          <a:xfrm>
            <a:off x="7092539" y="3547466"/>
            <a:ext cx="4647678" cy="1598935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13210" y="739242"/>
            <a:ext cx="115606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3200" dirty="0"/>
              <a:t>How much heat is transferred when 9.22 g of glucose (C</a:t>
            </a:r>
            <a:r>
              <a:rPr lang="en-US" sz="3200" baseline="-25000" dirty="0"/>
              <a:t>6</a:t>
            </a:r>
            <a:r>
              <a:rPr lang="en-US" sz="3200" dirty="0"/>
              <a:t>H</a:t>
            </a:r>
            <a:r>
              <a:rPr lang="en-US" sz="3200" baseline="-25000" dirty="0"/>
              <a:t>12</a:t>
            </a:r>
            <a:r>
              <a:rPr lang="en-US" sz="3200" dirty="0"/>
              <a:t>O</a:t>
            </a:r>
            <a:r>
              <a:rPr lang="en-US" sz="3200" baseline="-25000" dirty="0"/>
              <a:t>6</a:t>
            </a:r>
            <a:r>
              <a:rPr lang="en-US" sz="3200" dirty="0"/>
              <a:t>) in your body reacts with O</a:t>
            </a:r>
            <a:r>
              <a:rPr lang="en-US" sz="3200" baseline="-25000" dirty="0"/>
              <a:t>2</a:t>
            </a:r>
            <a:r>
              <a:rPr lang="en-US" sz="3200" dirty="0"/>
              <a:t> according to the following equation?</a:t>
            </a:r>
          </a:p>
        </p:txBody>
      </p:sp>
      <p:sp>
        <p:nvSpPr>
          <p:cNvPr id="3" name="Rectangle 2"/>
          <p:cNvSpPr/>
          <p:nvPr/>
        </p:nvSpPr>
        <p:spPr>
          <a:xfrm>
            <a:off x="113210" y="154467"/>
            <a:ext cx="17809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3200" dirty="0">
                <a:solidFill>
                  <a:srgbClr val="FF0000"/>
                </a:solidFill>
              </a:rPr>
              <a:t>Example</a:t>
            </a:r>
          </a:p>
        </p:txBody>
      </p:sp>
      <p:sp>
        <p:nvSpPr>
          <p:cNvPr id="4" name="Rectangle 3"/>
          <p:cNvSpPr/>
          <p:nvPr/>
        </p:nvSpPr>
        <p:spPr>
          <a:xfrm>
            <a:off x="1894113" y="2127090"/>
            <a:ext cx="79065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C</a:t>
            </a:r>
            <a:r>
              <a:rPr lang="en-US" sz="3200" baseline="-25000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H</a:t>
            </a:r>
            <a:r>
              <a:rPr lang="en-US" sz="3200" baseline="-25000" dirty="0">
                <a:solidFill>
                  <a:schemeClr val="accent2">
                    <a:lumMod val="75000"/>
                  </a:schemeClr>
                </a:solidFill>
              </a:rPr>
              <a:t>12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O</a:t>
            </a:r>
            <a:r>
              <a:rPr lang="en-US" sz="3200" baseline="-25000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(s) + 6O</a:t>
            </a:r>
            <a:r>
              <a:rPr lang="en-US" sz="3200" baseline="-25000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(g)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sym typeface="Symbol" pitchFamily="18" charset="2"/>
              </a:rPr>
              <a:t> 6CO</a:t>
            </a:r>
            <a:r>
              <a:rPr lang="en-US" sz="3200" baseline="-25000" dirty="0">
                <a:solidFill>
                  <a:schemeClr val="accent2">
                    <a:lumMod val="75000"/>
                  </a:schemeClr>
                </a:solidFill>
                <a:sym typeface="Symbol" pitchFamily="18" charset="2"/>
              </a:rPr>
              <a:t>2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sym typeface="Symbol" pitchFamily="18" charset="2"/>
              </a:rPr>
              <a:t>(g) + 6H</a:t>
            </a:r>
            <a:r>
              <a:rPr lang="en-US" sz="3200" baseline="-25000" dirty="0">
                <a:solidFill>
                  <a:schemeClr val="accent2">
                    <a:lumMod val="75000"/>
                  </a:schemeClr>
                </a:solidFill>
                <a:sym typeface="Symbol" pitchFamily="18" charset="2"/>
              </a:rPr>
              <a:t>2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sym typeface="Symbol" pitchFamily="18" charset="2"/>
              </a:rPr>
              <a:t>O(l)</a:t>
            </a:r>
          </a:p>
          <a:p>
            <a:pPr algn="ctr">
              <a:buFontTx/>
              <a:buNone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sym typeface="Symbol" pitchFamily="18" charset="2"/>
              </a:rPr>
              <a:t>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sym typeface="Symbol" pitchFamily="18" charset="2"/>
              </a:rPr>
              <a:t>H</a:t>
            </a:r>
            <a:r>
              <a:rPr lang="en-US" sz="3200" baseline="-25000" dirty="0" err="1">
                <a:solidFill>
                  <a:schemeClr val="accent2">
                    <a:lumMod val="75000"/>
                  </a:schemeClr>
                </a:solidFill>
                <a:sym typeface="Symbol" pitchFamily="18" charset="2"/>
              </a:rPr>
              <a:t>rxn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sym typeface="Symbol" pitchFamily="18" charset="2"/>
              </a:rPr>
              <a:t> = -2803 kJ</a:t>
            </a:r>
            <a:endParaRPr lang="en-US" sz="3200" baseline="-25000" dirty="0">
              <a:solidFill>
                <a:schemeClr val="accent2">
                  <a:lumMod val="75000"/>
                </a:schemeClr>
              </a:solidFill>
              <a:sym typeface="Symbol" pitchFamily="18" charset="2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69966" y="3781073"/>
            <a:ext cx="4204421" cy="1161233"/>
            <a:chOff x="-148050" y="2512814"/>
            <a:chExt cx="4204421" cy="1161233"/>
          </a:xfrm>
        </p:grpSpPr>
        <p:sp>
          <p:nvSpPr>
            <p:cNvPr id="6" name="Rectangle 5"/>
            <p:cNvSpPr/>
            <p:nvPr/>
          </p:nvSpPr>
          <p:spPr>
            <a:xfrm>
              <a:off x="2230230" y="3089272"/>
              <a:ext cx="182614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/>
                <a:t>180.156 g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566861" y="2533586"/>
              <a:ext cx="112562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/>
                <a:t>1 </a:t>
              </a:r>
              <a:r>
                <a:rPr lang="en-US" sz="3200" dirty="0" err="1"/>
                <a:t>mol</a:t>
              </a:r>
              <a:endParaRPr lang="en-US" sz="3200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-148050" y="3089272"/>
              <a:ext cx="4148030" cy="831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260401" y="2512814"/>
              <a:ext cx="0" cy="100109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56756" y="3781073"/>
            <a:ext cx="26933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9.22 g C</a:t>
            </a:r>
            <a:r>
              <a:rPr lang="en-US" sz="3200" baseline="-25000" dirty="0"/>
              <a:t>6</a:t>
            </a:r>
            <a:r>
              <a:rPr lang="en-US" sz="3200" dirty="0"/>
              <a:t>H</a:t>
            </a:r>
            <a:r>
              <a:rPr lang="en-US" sz="3200" baseline="-25000" dirty="0"/>
              <a:t>12</a:t>
            </a:r>
            <a:r>
              <a:rPr lang="en-US" sz="3200" dirty="0"/>
              <a:t>O</a:t>
            </a:r>
            <a:r>
              <a:rPr lang="en-US" sz="3200" baseline="-25000" dirty="0"/>
              <a:t>6</a:t>
            </a:r>
            <a:r>
              <a:rPr lang="en-US" sz="3200" dirty="0"/>
              <a:t> 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4415158" y="3798294"/>
            <a:ext cx="2766980" cy="1161233"/>
            <a:chOff x="6949440" y="4142477"/>
            <a:chExt cx="2766980" cy="1161233"/>
          </a:xfrm>
        </p:grpSpPr>
        <p:sp>
          <p:nvSpPr>
            <p:cNvPr id="12" name="Rectangle 11"/>
            <p:cNvSpPr/>
            <p:nvPr/>
          </p:nvSpPr>
          <p:spPr>
            <a:xfrm>
              <a:off x="7191370" y="4718935"/>
              <a:ext cx="252505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/>
                <a:t>1 </a:t>
              </a:r>
              <a:r>
                <a:rPr lang="en-US" sz="3200" dirty="0" err="1"/>
                <a:t>mol</a:t>
              </a:r>
              <a:r>
                <a:rPr lang="en-US" sz="3200" dirty="0"/>
                <a:t> C</a:t>
              </a:r>
              <a:r>
                <a:rPr lang="en-US" sz="3200" baseline="-25000" dirty="0"/>
                <a:t>6</a:t>
              </a:r>
              <a:r>
                <a:rPr lang="en-US" sz="3200" dirty="0"/>
                <a:t>H</a:t>
              </a:r>
              <a:r>
                <a:rPr lang="en-US" sz="3200" baseline="-25000" dirty="0"/>
                <a:t>12</a:t>
              </a:r>
              <a:r>
                <a:rPr lang="en-US" sz="3200" dirty="0"/>
                <a:t>O</a:t>
              </a:r>
              <a:r>
                <a:rPr lang="en-US" sz="3200" baseline="-25000" dirty="0"/>
                <a:t>6</a:t>
              </a:r>
              <a:endParaRPr lang="en-US" sz="32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446061" y="4177562"/>
              <a:ext cx="155363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/>
                <a:t>-2803 kJ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6949440" y="4718935"/>
              <a:ext cx="220762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051722" y="4142477"/>
              <a:ext cx="0" cy="100109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Connector 16"/>
          <p:cNvCxnSpPr/>
          <p:nvPr/>
        </p:nvCxnSpPr>
        <p:spPr>
          <a:xfrm flipV="1">
            <a:off x="937474" y="4020811"/>
            <a:ext cx="408083" cy="201981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067151" y="4596194"/>
            <a:ext cx="399148" cy="18659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1445001" y="4017726"/>
            <a:ext cx="996759" cy="17914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3531860" y="4017726"/>
            <a:ext cx="399148" cy="18659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5094674" y="4596194"/>
            <a:ext cx="1750263" cy="192706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8572419" y="4002192"/>
            <a:ext cx="17363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= - 143 kJ</a:t>
            </a:r>
          </a:p>
        </p:txBody>
      </p:sp>
    </p:spTree>
    <p:extLst>
      <p:ext uri="{BB962C8B-B14F-4D97-AF65-F5344CB8AC3E}">
        <p14:creationId xmlns:p14="http://schemas.microsoft.com/office/powerpoint/2010/main" val="228231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10" grpId="0"/>
      <p:bldP spid="3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Explosion 1 32"/>
          <p:cNvSpPr/>
          <p:nvPr/>
        </p:nvSpPr>
        <p:spPr>
          <a:xfrm>
            <a:off x="7092539" y="3547466"/>
            <a:ext cx="4647678" cy="1598935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13210" y="739242"/>
            <a:ext cx="115606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3200" dirty="0"/>
              <a:t>How much energy will be required to extract 59.5 grams of tin?</a:t>
            </a:r>
          </a:p>
        </p:txBody>
      </p:sp>
      <p:sp>
        <p:nvSpPr>
          <p:cNvPr id="3" name="Rectangle 2"/>
          <p:cNvSpPr/>
          <p:nvPr/>
        </p:nvSpPr>
        <p:spPr>
          <a:xfrm>
            <a:off x="113210" y="154467"/>
            <a:ext cx="17809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3200" dirty="0">
                <a:solidFill>
                  <a:srgbClr val="FF0000"/>
                </a:solidFill>
              </a:rPr>
              <a:t>Example</a:t>
            </a:r>
          </a:p>
        </p:txBody>
      </p:sp>
      <p:sp>
        <p:nvSpPr>
          <p:cNvPr id="4" name="Rectangle 3"/>
          <p:cNvSpPr/>
          <p:nvPr/>
        </p:nvSpPr>
        <p:spPr>
          <a:xfrm>
            <a:off x="902277" y="1477229"/>
            <a:ext cx="111262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panose="05000000000000000000" pitchFamily="2" charset="2"/>
              <a:buNone/>
            </a:pPr>
            <a:r>
              <a:rPr lang="en-US" altLang="en-US" sz="32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ＭＳ Ｐゴシック" panose="020B0600070205080204" pitchFamily="34" charset="-128"/>
              </a:rPr>
              <a:t>SnO</a:t>
            </a:r>
            <a:r>
              <a:rPr lang="en-US" altLang="en-US" sz="3200" b="1" baseline="-25000" dirty="0">
                <a:solidFill>
                  <a:schemeClr val="accent2">
                    <a:lumMod val="75000"/>
                  </a:schemeClr>
                </a:solidFill>
                <a:latin typeface="+mj-lt"/>
                <a:ea typeface="ＭＳ Ｐゴシック" panose="020B0600070205080204" pitchFamily="34" charset="-128"/>
              </a:rPr>
              <a:t>2</a:t>
            </a:r>
            <a:r>
              <a:rPr lang="en-US" altLang="en-US" sz="32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ＭＳ Ｐゴシック" panose="020B0600070205080204" pitchFamily="34" charset="-128"/>
              </a:rPr>
              <a:t>(s) + 4NO</a:t>
            </a:r>
            <a:r>
              <a:rPr lang="en-US" altLang="en-US" sz="3200" b="1" baseline="-25000" dirty="0">
                <a:solidFill>
                  <a:schemeClr val="accent2">
                    <a:lumMod val="75000"/>
                  </a:schemeClr>
                </a:solidFill>
                <a:latin typeface="+mj-lt"/>
                <a:ea typeface="ＭＳ Ｐゴシック" panose="020B0600070205080204" pitchFamily="34" charset="-128"/>
              </a:rPr>
              <a:t>2</a:t>
            </a:r>
            <a:r>
              <a:rPr lang="en-US" altLang="en-US" sz="32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ＭＳ Ｐゴシック" panose="020B0600070205080204" pitchFamily="34" charset="-128"/>
              </a:rPr>
              <a:t>(g) + 2H</a:t>
            </a:r>
            <a:r>
              <a:rPr lang="en-US" altLang="en-US" sz="3200" b="1" baseline="-25000" dirty="0">
                <a:solidFill>
                  <a:schemeClr val="accent2">
                    <a:lumMod val="75000"/>
                  </a:schemeClr>
                </a:solidFill>
                <a:latin typeface="+mj-lt"/>
                <a:ea typeface="ＭＳ Ｐゴシック" panose="020B0600070205080204" pitchFamily="34" charset="-128"/>
              </a:rPr>
              <a:t>2</a:t>
            </a:r>
            <a:r>
              <a:rPr lang="en-US" altLang="en-US" sz="32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ＭＳ Ｐゴシック" panose="020B0600070205080204" pitchFamily="34" charset="-128"/>
              </a:rPr>
              <a:t>O(l) + 192 kJ </a:t>
            </a:r>
            <a:r>
              <a:rPr lang="en-US" altLang="en-US" sz="32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ＭＳ Ｐゴシック" panose="020B0600070205080204" pitchFamily="34" charset="-128"/>
                <a:sym typeface="Wingdings" panose="05000000000000000000" pitchFamily="2" charset="2"/>
              </a:rPr>
              <a:t></a:t>
            </a:r>
            <a:r>
              <a:rPr lang="en-US" altLang="en-US" sz="32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ＭＳ Ｐゴシック" panose="020B0600070205080204" pitchFamily="34" charset="-128"/>
              </a:rPr>
              <a:t> Sn(s) + 4HNO</a:t>
            </a:r>
            <a:r>
              <a:rPr lang="en-US" altLang="en-US" sz="3200" b="1" baseline="-25000" dirty="0">
                <a:solidFill>
                  <a:schemeClr val="accent2">
                    <a:lumMod val="75000"/>
                  </a:schemeClr>
                </a:solidFill>
                <a:latin typeface="+mj-lt"/>
                <a:ea typeface="ＭＳ Ｐゴシック" panose="020B0600070205080204" pitchFamily="34" charset="-128"/>
              </a:rPr>
              <a:t>3</a:t>
            </a:r>
            <a:r>
              <a:rPr lang="en-US" altLang="en-US" sz="32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ＭＳ Ｐゴシック" panose="020B0600070205080204" pitchFamily="34" charset="-128"/>
              </a:rPr>
              <a:t>(</a:t>
            </a:r>
            <a:r>
              <a:rPr lang="en-US" altLang="en-US" sz="3200" b="1" dirty="0" err="1">
                <a:solidFill>
                  <a:schemeClr val="accent2">
                    <a:lumMod val="75000"/>
                  </a:schemeClr>
                </a:solidFill>
                <a:latin typeface="+mj-lt"/>
                <a:ea typeface="ＭＳ Ｐゴシック" panose="020B0600070205080204" pitchFamily="34" charset="-128"/>
              </a:rPr>
              <a:t>aq</a:t>
            </a:r>
            <a:r>
              <a:rPr lang="en-US" altLang="en-US" sz="32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ＭＳ Ｐゴシック" panose="020B0600070205080204" pitchFamily="34" charset="-128"/>
              </a:rPr>
              <a:t>)</a:t>
            </a:r>
            <a:endParaRPr lang="en-US" altLang="en-US" sz="3600" dirty="0">
              <a:solidFill>
                <a:schemeClr val="accent2">
                  <a:lumMod val="75000"/>
                </a:schemeClr>
              </a:solidFill>
              <a:latin typeface="+mj-lt"/>
              <a:ea typeface="ＭＳ Ｐゴシック" panose="020B0600070205080204" pitchFamily="34" charset="-128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69966" y="3781073"/>
            <a:ext cx="4148030" cy="1161233"/>
            <a:chOff x="-148050" y="2512814"/>
            <a:chExt cx="4148030" cy="1161233"/>
          </a:xfrm>
        </p:grpSpPr>
        <p:sp>
          <p:nvSpPr>
            <p:cNvPr id="6" name="Rectangle 5"/>
            <p:cNvSpPr/>
            <p:nvPr/>
          </p:nvSpPr>
          <p:spPr>
            <a:xfrm>
              <a:off x="2347797" y="3089272"/>
              <a:ext cx="161775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/>
                <a:t>118.71 g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566861" y="2533586"/>
              <a:ext cx="112562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/>
                <a:t>1 </a:t>
              </a:r>
              <a:r>
                <a:rPr lang="en-US" sz="3200" dirty="0" err="1"/>
                <a:t>mol</a:t>
              </a:r>
              <a:endParaRPr lang="en-US" sz="3200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-148050" y="3089272"/>
              <a:ext cx="4148030" cy="831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260401" y="2512814"/>
              <a:ext cx="0" cy="100109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522058" y="3781073"/>
            <a:ext cx="17924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59.5 g Sn 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4415158" y="3798294"/>
            <a:ext cx="2207623" cy="1161233"/>
            <a:chOff x="6949440" y="4142477"/>
            <a:chExt cx="2207623" cy="1161233"/>
          </a:xfrm>
        </p:grpSpPr>
        <p:sp>
          <p:nvSpPr>
            <p:cNvPr id="12" name="Rectangle 11"/>
            <p:cNvSpPr/>
            <p:nvPr/>
          </p:nvSpPr>
          <p:spPr>
            <a:xfrm>
              <a:off x="7191370" y="4718935"/>
              <a:ext cx="171713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/>
                <a:t>1 </a:t>
              </a:r>
              <a:r>
                <a:rPr lang="en-US" sz="3200" dirty="0" err="1"/>
                <a:t>mol</a:t>
              </a:r>
              <a:r>
                <a:rPr lang="en-US" sz="3200" dirty="0"/>
                <a:t> Sn 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446061" y="4177562"/>
              <a:ext cx="122020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/>
                <a:t>192 kJ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6949440" y="4718935"/>
              <a:ext cx="220762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051722" y="4142477"/>
              <a:ext cx="0" cy="100109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Connector 16"/>
          <p:cNvCxnSpPr/>
          <p:nvPr/>
        </p:nvCxnSpPr>
        <p:spPr>
          <a:xfrm flipV="1">
            <a:off x="1303397" y="4017726"/>
            <a:ext cx="408083" cy="201981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988773" y="4596194"/>
            <a:ext cx="399148" cy="18659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1739895" y="3988255"/>
            <a:ext cx="429610" cy="212337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3531860" y="4017726"/>
            <a:ext cx="399148" cy="18659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5094674" y="4524112"/>
            <a:ext cx="1180164" cy="264787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8572419" y="4002192"/>
            <a:ext cx="19207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= + 96.2 kJ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57088" y="2362916"/>
            <a:ext cx="26837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sym typeface="Symbol" pitchFamily="18" charset="2"/>
              </a:rPr>
              <a:t>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sym typeface="Symbol" pitchFamily="18" charset="2"/>
              </a:rPr>
              <a:t>H</a:t>
            </a:r>
            <a:r>
              <a:rPr lang="en-US" sz="3200" baseline="-25000" dirty="0" err="1">
                <a:solidFill>
                  <a:schemeClr val="accent2">
                    <a:lumMod val="75000"/>
                  </a:schemeClr>
                </a:solidFill>
                <a:sym typeface="Symbol" pitchFamily="18" charset="2"/>
              </a:rPr>
              <a:t>rxn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sym typeface="Symbol" pitchFamily="18" charset="2"/>
              </a:rPr>
              <a:t> = +192 kJ</a:t>
            </a:r>
            <a:endParaRPr lang="en-US" sz="3200" baseline="-25000" dirty="0">
              <a:solidFill>
                <a:schemeClr val="accent2">
                  <a:lumMod val="75000"/>
                </a:schemeClr>
              </a:solidFill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04854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10" grpId="0"/>
      <p:bldP spid="32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620" y="355465"/>
            <a:ext cx="1158604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Thermochemistry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Study of energy changes that occur during chemical reactions and changes of state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2" y="1852864"/>
            <a:ext cx="5609025" cy="24128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658" y="1840383"/>
            <a:ext cx="5082005" cy="2412871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455821" y="1492103"/>
            <a:ext cx="3320716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687852" y="1494238"/>
            <a:ext cx="302005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940148" y="1494238"/>
            <a:ext cx="424840" cy="2205565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183811" y="1492103"/>
            <a:ext cx="680029" cy="220770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FC5F6E9C-AB87-4663-8E81-20591E2DF21F}"/>
              </a:ext>
            </a:extLst>
          </p:cNvPr>
          <p:cNvSpPr/>
          <p:nvPr/>
        </p:nvSpPr>
        <p:spPr>
          <a:xfrm>
            <a:off x="169485" y="4307942"/>
            <a:ext cx="115860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*Molecules want lowest possible energy</a:t>
            </a:r>
          </a:p>
          <a:p>
            <a:r>
              <a:rPr lang="en-US" sz="3600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*During a </a:t>
            </a:r>
            <a:r>
              <a:rPr lang="en-US" sz="3600" b="1" u="sng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rxn</a:t>
            </a:r>
            <a:r>
              <a:rPr lang="en-US" sz="3600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Bonds break (</a:t>
            </a:r>
            <a:r>
              <a:rPr lang="en-US" sz="3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Rxt</a:t>
            </a:r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)= Energy Needed (Absorbed)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Bonds form (Pro)= Energy Released (-)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44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027" y="453939"/>
            <a:ext cx="31811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Endothermic</a:t>
            </a:r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9828" y="1367418"/>
            <a:ext cx="86422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Process that absorbs/gains heat</a:t>
            </a:r>
          </a:p>
        </p:txBody>
      </p:sp>
      <p:sp>
        <p:nvSpPr>
          <p:cNvPr id="4" name="Rectangle 3"/>
          <p:cNvSpPr/>
          <p:nvPr/>
        </p:nvSpPr>
        <p:spPr>
          <a:xfrm>
            <a:off x="379828" y="2372474"/>
            <a:ext cx="59084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Heat flows into the system (+q)</a:t>
            </a:r>
          </a:p>
        </p:txBody>
      </p:sp>
      <p:sp>
        <p:nvSpPr>
          <p:cNvPr id="5" name="Rectangle 4"/>
          <p:cNvSpPr/>
          <p:nvPr/>
        </p:nvSpPr>
        <p:spPr>
          <a:xfrm>
            <a:off x="379828" y="3429017"/>
            <a:ext cx="64852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Heat removed from the surroundings (-q)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768" y="4229452"/>
            <a:ext cx="4217817" cy="237041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79828" y="4829884"/>
            <a:ext cx="49565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Surroundings feel cold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88" b="5589"/>
          <a:stretch/>
        </p:blipFill>
        <p:spPr>
          <a:xfrm>
            <a:off x="7275708" y="250252"/>
            <a:ext cx="4489939" cy="379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787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027" y="453939"/>
            <a:ext cx="31811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Exothermic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9828" y="1367418"/>
            <a:ext cx="86422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Process that releases/produces heat</a:t>
            </a:r>
          </a:p>
        </p:txBody>
      </p:sp>
      <p:sp>
        <p:nvSpPr>
          <p:cNvPr id="4" name="Rectangle 3"/>
          <p:cNvSpPr/>
          <p:nvPr/>
        </p:nvSpPr>
        <p:spPr>
          <a:xfrm>
            <a:off x="379827" y="2372474"/>
            <a:ext cx="63585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Heat flows out of the system (-q)</a:t>
            </a:r>
          </a:p>
        </p:txBody>
      </p:sp>
      <p:sp>
        <p:nvSpPr>
          <p:cNvPr id="5" name="Rectangle 4"/>
          <p:cNvSpPr/>
          <p:nvPr/>
        </p:nvSpPr>
        <p:spPr>
          <a:xfrm>
            <a:off x="379828" y="3429017"/>
            <a:ext cx="64852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Heat added to the surroundings (+q)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9827" y="4829884"/>
            <a:ext cx="64852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Surroundings may feel warm/hot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772" y="4229453"/>
            <a:ext cx="3048000" cy="2286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8" b="12860"/>
          <a:stretch/>
        </p:blipFill>
        <p:spPr>
          <a:xfrm>
            <a:off x="7202433" y="492369"/>
            <a:ext cx="4342678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765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0" t="2676" r="54492" b="34678"/>
          <a:stretch/>
        </p:blipFill>
        <p:spPr bwMode="auto">
          <a:xfrm>
            <a:off x="1252402" y="2177598"/>
            <a:ext cx="3615812" cy="33216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28" t="2676" r="10831" b="34348"/>
          <a:stretch/>
        </p:blipFill>
        <p:spPr bwMode="auto">
          <a:xfrm>
            <a:off x="6791964" y="2145134"/>
            <a:ext cx="3472498" cy="33541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1918805" y="1492807"/>
            <a:ext cx="761157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Exothermic                                    Endothermic</a:t>
            </a:r>
          </a:p>
          <a:p>
            <a:r>
              <a:rPr lang="en-US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        -q                                                      +q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1131047" y="3157490"/>
            <a:ext cx="95734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-q                             -q                       +q                                +q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96032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7297" y="312778"/>
            <a:ext cx="117548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Enthalpy (H)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the heat content of a system; measured in kJ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6463" y="2014792"/>
            <a:ext cx="499822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depends on # of bonds and bond strength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36341" y="1828562"/>
            <a:ext cx="4925545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*assuming pressure is constant, no work is done by reactions</a:t>
            </a:r>
          </a:p>
          <a:p>
            <a:r>
              <a:rPr lang="en-US" sz="23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Energy= Work + Heat; so… </a:t>
            </a:r>
            <a:r>
              <a:rPr lang="el-GR" sz="23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Δ</a:t>
            </a:r>
            <a:r>
              <a:rPr lang="en-US" sz="23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 = q</a:t>
            </a:r>
            <a:endParaRPr lang="en-US" sz="23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9533" y="966788"/>
            <a:ext cx="1111556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sz="2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 (Change in Enthalpy)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required to break bond-Energy released by bonds forming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546787" y="3529496"/>
            <a:ext cx="45175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Endothermic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= + </a:t>
            </a:r>
            <a:r>
              <a:rPr lang="el-GR" sz="3200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66455" y="3462908"/>
            <a:ext cx="49255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Exothermic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= - </a:t>
            </a:r>
            <a:r>
              <a:rPr lang="el-GR" sz="3200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789" y="4175827"/>
            <a:ext cx="5886519" cy="240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80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07445" y="2245528"/>
            <a:ext cx="57679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 &amp; Changes of State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67487" y="3264909"/>
            <a:ext cx="94478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Change in state always involves a change in heat energy</a:t>
            </a:r>
          </a:p>
        </p:txBody>
      </p:sp>
    </p:spTree>
    <p:extLst>
      <p:ext uri="{BB962C8B-B14F-4D97-AF65-F5344CB8AC3E}">
        <p14:creationId xmlns:p14="http://schemas.microsoft.com/office/powerpoint/2010/main" val="2843379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8000" y="1121853"/>
            <a:ext cx="1166783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Endothermic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changes of state absorb heat energy,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increasing in temperature</a:t>
            </a:r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880143" y="3238327"/>
            <a:ext cx="3366627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dirty="0"/>
              <a:t>Melting </a:t>
            </a:r>
            <a:r>
              <a:rPr lang="en-US" altLang="en-US" sz="3200" dirty="0"/>
              <a:t>(fusion)</a:t>
            </a:r>
          </a:p>
          <a:p>
            <a:r>
              <a:rPr lang="en-US" altLang="en-US" sz="4400" dirty="0"/>
              <a:t>Vaporization</a:t>
            </a:r>
          </a:p>
          <a:p>
            <a:r>
              <a:rPr lang="en-US" altLang="en-US" sz="4400" dirty="0"/>
              <a:t>Sublimation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668" y="3167234"/>
            <a:ext cx="3905250" cy="219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25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1177</Words>
  <Application>Microsoft Office PowerPoint</Application>
  <PresentationFormat>Widescreen</PresentationFormat>
  <Paragraphs>166</Paragraphs>
  <Slides>28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Calibri</vt:lpstr>
      <vt:lpstr>Calibri Light</vt:lpstr>
      <vt:lpstr>Harrington</vt:lpstr>
      <vt:lpstr>Symbol</vt:lpstr>
      <vt:lpstr>Times New Roman</vt:lpstr>
      <vt:lpstr>Wingdings</vt:lpstr>
      <vt:lpstr>Office Theme</vt:lpstr>
      <vt:lpstr>Equation</vt:lpstr>
      <vt:lpstr>PowerPoint Presentation</vt:lpstr>
      <vt:lpstr>Recap of Calorimetry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Drusky, Tristan</dc:creator>
  <cp:lastModifiedBy>Drusky, Tristan</cp:lastModifiedBy>
  <cp:revision>3</cp:revision>
  <dcterms:created xsi:type="dcterms:W3CDTF">2021-05-03T13:42:37Z</dcterms:created>
  <dcterms:modified xsi:type="dcterms:W3CDTF">2021-05-03T14:02:33Z</dcterms:modified>
</cp:coreProperties>
</file>