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2" r:id="rId3"/>
    <p:sldId id="257" r:id="rId4"/>
    <p:sldId id="261" r:id="rId5"/>
    <p:sldId id="262" r:id="rId6"/>
    <p:sldId id="263" r:id="rId7"/>
    <p:sldId id="264" r:id="rId8"/>
    <p:sldId id="265" r:id="rId9"/>
    <p:sldId id="267" r:id="rId10"/>
    <p:sldId id="281" r:id="rId11"/>
    <p:sldId id="269" r:id="rId12"/>
    <p:sldId id="275" r:id="rId13"/>
    <p:sldId id="276" r:id="rId14"/>
    <p:sldId id="277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4660"/>
  </p:normalViewPr>
  <p:slideViewPr>
    <p:cSldViewPr>
      <p:cViewPr varScale="1">
        <p:scale>
          <a:sx n="47" d="100"/>
          <a:sy n="47" d="100"/>
        </p:scale>
        <p:origin x="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34F22-8F0E-4272-9DD0-9DCD04945D3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8CA78-F2F5-4CC5-9B08-4C03810A0C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DEEF63-4F88-4F5E-BF06-4436A9DC503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466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D7014-83B2-46EB-86EB-E066CBD65569}" type="slidenum">
              <a:rPr lang="en-US"/>
              <a:pPr/>
              <a:t>15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A1606-34BA-49C4-B8A2-A77A09A9BF66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818C-4EB5-4C15-A99A-1519E1CCD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845B-CC81-413D-8BB7-47BE6CCCC0D1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C5CC-F4EF-4D5C-834F-26F323112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4B04-A229-4ECD-B398-0DB85A680889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5FC1-E4C2-4702-AB1D-5B3BE3F8E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1A29-A62D-49EB-AD4B-8BCA0B310FEF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A3B1-2E97-43FF-B295-0BE4F19BC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E009-4593-4CBD-8E05-FB53C3F92E31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809D-A06A-4C2F-A8FC-E6FEBD415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D572-2296-4A2A-9FB9-68DFDA6FD03E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1E4B-E663-45E1-9F77-770B22E6E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13AD-9772-4729-A4A3-98DED701CA21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309D4-CE3E-49C3-8B97-DE6A85419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762B-23C6-4CE6-966D-A6CA484CFCEB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6C66-292B-438E-A69C-4FF206576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0E04-3DF7-4015-B05C-FBF39A5A1BE6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EFE2-8260-4184-B734-65E50E051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074F-CCA4-4157-848D-65CFE6264D96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5D79-0A4A-4DFB-B6DC-45E12565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4F95-9884-4CCA-95E6-78013DE67D99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85BE7-0C08-4D67-9218-DB5A64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BB38F-BF34-4A82-A1BE-8D12F6BFE59B}" type="datetimeFigureOut">
              <a:rPr lang="en-US"/>
              <a:pPr>
                <a:defRPr/>
              </a:pPr>
              <a:t>5/5/2021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ACF362-9F19-4697-98E4-0299252FE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3240698"/>
            <a:ext cx="7851648" cy="39016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6000" u="sng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</a:br>
            <a:r>
              <a:rPr lang="en-US" sz="6000" u="sng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  <a:t>Methods of Calculating Enthalpy</a:t>
            </a:r>
            <a:b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</a:br>
            <a: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  <a:t>Hess’s Law &amp; </a:t>
            </a:r>
            <a:b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</a:br>
            <a: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  <a:t>Standard Enthalpies of Formation</a:t>
            </a:r>
            <a:b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</a:br>
            <a:b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</a:br>
            <a:r>
              <a:rPr lang="en-US" sz="6000" dirty="0">
                <a:solidFill>
                  <a:schemeClr val="tx2">
                    <a:lumMod val="90000"/>
                  </a:schemeClr>
                </a:solidFill>
                <a:effectLst/>
                <a:latin typeface="Gill Sans Ultra Bold Condensed" panose="020B0A06020104020203" pitchFamily="34" charset="0"/>
              </a:rPr>
              <a:t>Unit 7 Lesson 3</a:t>
            </a:r>
            <a:br>
              <a:rPr lang="en-US" dirty="0">
                <a:solidFill>
                  <a:schemeClr val="tx2">
                    <a:lumMod val="90000"/>
                  </a:schemeClr>
                </a:solidFill>
              </a:rPr>
            </a:b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4C(s) + 5H</a:t>
            </a:r>
            <a:r>
              <a:rPr lang="en-US" baseline="-25000"/>
              <a:t>2</a:t>
            </a:r>
            <a:r>
              <a:rPr lang="en-US"/>
              <a:t>(g)  → C</a:t>
            </a:r>
            <a:r>
              <a:rPr lang="en-US" baseline="-25000"/>
              <a:t>4</a:t>
            </a:r>
            <a:r>
              <a:rPr lang="en-US"/>
              <a:t>H</a:t>
            </a:r>
            <a:r>
              <a:rPr lang="en-US" baseline="-25000"/>
              <a:t>10</a:t>
            </a:r>
            <a:r>
              <a:rPr lang="en-US"/>
              <a:t>(g)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991600" cy="4389437"/>
          </a:xfrm>
        </p:spPr>
        <p:txBody>
          <a:bodyPr/>
          <a:lstStyle/>
          <a:p>
            <a:pPr>
              <a:defRPr/>
            </a:pPr>
            <a:r>
              <a:rPr lang="en-US" dirty="0"/>
              <a:t>Use these equations to calculate the molar enthalpy change which produces butane gas in the reaction above.</a:t>
            </a:r>
          </a:p>
          <a:p>
            <a:pPr>
              <a:defRPr/>
            </a:pPr>
            <a:r>
              <a:rPr lang="en-US" dirty="0">
                <a:latin typeface="Calibri"/>
              </a:rPr>
              <a:t>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+ 4CO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</a:t>
            </a:r>
            <a:r>
              <a:rPr lang="en-US" dirty="0">
                <a:latin typeface="Calibri"/>
              </a:rPr>
              <a:t>+ 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∆H=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+</a:t>
            </a:r>
            <a:r>
              <a:rPr lang="en-US" dirty="0">
                <a:latin typeface="Calibri"/>
              </a:rPr>
              <a:t>2657.4kJ/mol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C(s) +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			    ∆H=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(-393.5kJ/</a:t>
            </a:r>
            <a:r>
              <a:rPr lang="en-US" dirty="0" err="1">
                <a:latin typeface="Calibri"/>
              </a:rPr>
              <a:t>mol</a:t>
            </a:r>
            <a:r>
              <a:rPr lang="en-US" dirty="0">
                <a:latin typeface="Calibri"/>
              </a:rPr>
              <a:t>)</a:t>
            </a:r>
          </a:p>
          <a:p>
            <a:pPr>
              <a:defRPr/>
            </a:pPr>
            <a:r>
              <a:rPr lang="en-US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+ ½O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→ 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O(g)  </a:t>
            </a:r>
            <a:r>
              <a:rPr lang="en-US" dirty="0">
                <a:latin typeface="Calibri"/>
              </a:rPr>
              <a:t>		    ∆H= -241.8kJ/mol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Needs to be multiplied by 5 due to the 5H</a:t>
            </a:r>
            <a:r>
              <a:rPr lang="en-US" sz="2000" b="1" baseline="-25000" dirty="0">
                <a:solidFill>
                  <a:srgbClr val="FF0000"/>
                </a:solidFill>
                <a:latin typeface="Calibri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 (g) in the equation</a:t>
            </a:r>
          </a:p>
          <a:p>
            <a:pPr>
              <a:buFont typeface="Wingdings 2" pitchFamily="18" charset="2"/>
              <a:buNone/>
              <a:defRPr/>
            </a:pPr>
            <a:endParaRPr lang="en-US" dirty="0">
              <a:latin typeface="Calibri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303552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704850"/>
            <a:ext cx="8229600" cy="1143000"/>
          </a:xfrm>
        </p:spPr>
        <p:txBody>
          <a:bodyPr/>
          <a:lstStyle/>
          <a:p>
            <a:r>
              <a:rPr lang="en-US"/>
              <a:t>4C(s) + 5H</a:t>
            </a:r>
            <a:r>
              <a:rPr lang="en-US" baseline="-25000"/>
              <a:t>2</a:t>
            </a:r>
            <a:r>
              <a:rPr lang="en-US"/>
              <a:t>(g)  → C</a:t>
            </a:r>
            <a:r>
              <a:rPr lang="en-US" baseline="-25000"/>
              <a:t>4</a:t>
            </a:r>
            <a:r>
              <a:rPr lang="en-US"/>
              <a:t>H</a:t>
            </a:r>
            <a:r>
              <a:rPr lang="en-US" baseline="-25000"/>
              <a:t>10</a:t>
            </a:r>
            <a:r>
              <a:rPr lang="en-US"/>
              <a:t>(g)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991600" cy="4389437"/>
          </a:xfrm>
        </p:spPr>
        <p:txBody>
          <a:bodyPr/>
          <a:lstStyle/>
          <a:p>
            <a:pPr>
              <a:defRPr/>
            </a:pPr>
            <a:r>
              <a:rPr lang="en-US" dirty="0"/>
              <a:t>Use these equations to calculate the molar enthalpy change which produces butane gas in the reaction above.</a:t>
            </a:r>
          </a:p>
          <a:p>
            <a:pPr>
              <a:defRPr/>
            </a:pPr>
            <a:r>
              <a:rPr lang="en-US" dirty="0">
                <a:latin typeface="Calibri"/>
              </a:rPr>
              <a:t>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+ 4CO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</a:t>
            </a:r>
            <a:r>
              <a:rPr lang="en-US" dirty="0">
                <a:latin typeface="Calibri"/>
              </a:rPr>
              <a:t>+ 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∆H=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+</a:t>
            </a:r>
            <a:r>
              <a:rPr lang="en-US" dirty="0">
                <a:latin typeface="Calibri"/>
              </a:rPr>
              <a:t>2657.4kJ/mol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C(s) +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			    ∆H=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4(</a:t>
            </a:r>
            <a:r>
              <a:rPr lang="en-US" dirty="0">
                <a:latin typeface="Calibri"/>
              </a:rPr>
              <a:t>-393.5kJ/mol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)</a:t>
            </a: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+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2½</a:t>
            </a:r>
            <a:r>
              <a:rPr lang="en-US" dirty="0">
                <a:latin typeface="+mj-lt"/>
              </a:rPr>
              <a:t>O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→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O(g)</a:t>
            </a:r>
            <a:r>
              <a:rPr lang="en-US" dirty="0">
                <a:latin typeface="Calibri"/>
              </a:rPr>
              <a:t>		    ∆H=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5</a:t>
            </a:r>
            <a:r>
              <a:rPr lang="en-US" dirty="0">
                <a:latin typeface="Calibri"/>
              </a:rPr>
              <a:t>(-241.8kJ/mol)</a:t>
            </a:r>
          </a:p>
          <a:p>
            <a:pPr>
              <a:buFont typeface="Wingdings 2" pitchFamily="18" charset="2"/>
              <a:buNone/>
              <a:defRPr/>
            </a:pPr>
            <a:endParaRPr lang="en-US" dirty="0">
              <a:latin typeface="Calibri"/>
            </a:endParaRPr>
          </a:p>
          <a:p>
            <a:pPr>
              <a:buFont typeface="Wingdings 2" pitchFamily="18" charset="2"/>
              <a:buNone/>
              <a:defRPr/>
            </a:pPr>
            <a:endParaRPr lang="en-US" dirty="0">
              <a:latin typeface="Calibri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/>
              <a:t>4C(s) + 5H</a:t>
            </a:r>
            <a:r>
              <a:rPr lang="en-US" baseline="-25000" dirty="0"/>
              <a:t>2</a:t>
            </a:r>
            <a:r>
              <a:rPr lang="en-US" dirty="0"/>
              <a:t>(g)  → 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dirty="0"/>
              <a:t>(g)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389438"/>
          </a:xfrm>
        </p:spPr>
        <p:txBody>
          <a:bodyPr/>
          <a:lstStyle/>
          <a:p>
            <a:pPr>
              <a:defRPr/>
            </a:pPr>
            <a:r>
              <a:rPr lang="en-US" dirty="0"/>
              <a:t>Use these equations to calculate the molar enthalpy change which produces butane gas in the reaction above.</a:t>
            </a:r>
          </a:p>
          <a:p>
            <a:pPr>
              <a:defRPr/>
            </a:pPr>
            <a:r>
              <a:rPr lang="en-US" dirty="0">
                <a:latin typeface="Calibri"/>
              </a:rPr>
              <a:t>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+ 4CO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</a:t>
            </a:r>
            <a:r>
              <a:rPr lang="en-US" dirty="0">
                <a:latin typeface="Calibri"/>
              </a:rPr>
              <a:t>+ 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∆H=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+</a:t>
            </a:r>
            <a:r>
              <a:rPr lang="en-US" dirty="0">
                <a:latin typeface="Calibri"/>
              </a:rPr>
              <a:t>2657.4kJ/mol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C(s) +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			    ∆H=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(-393.5kJ/mol)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+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2½</a:t>
            </a:r>
            <a:r>
              <a:rPr lang="en-US" dirty="0">
                <a:latin typeface="+mj-lt"/>
              </a:rPr>
              <a:t>O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→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O(g)</a:t>
            </a:r>
            <a:r>
              <a:rPr lang="en-US" dirty="0">
                <a:latin typeface="Calibri"/>
              </a:rPr>
              <a:t>		    ∆H=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5</a:t>
            </a:r>
            <a:r>
              <a:rPr lang="en-US" dirty="0">
                <a:latin typeface="Calibri"/>
              </a:rPr>
              <a:t>(-241.8kJ/mol)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>
                <a:latin typeface="Calibri"/>
              </a:rPr>
              <a:t>_</a:t>
            </a:r>
            <a:r>
              <a:rPr lang="en-US" b="1" dirty="0">
                <a:latin typeface="Calibri"/>
              </a:rPr>
              <a:t>_+__</a:t>
            </a:r>
            <a:r>
              <a:rPr lang="en-US" dirty="0">
                <a:latin typeface="Calibri"/>
              </a:rPr>
              <a:t>________________________________________________</a:t>
            </a:r>
          </a:p>
          <a:p>
            <a:pPr>
              <a:buNone/>
              <a:defRPr/>
            </a:pPr>
            <a:r>
              <a:rPr lang="en-US" dirty="0"/>
              <a:t>4C(s) + 5H</a:t>
            </a:r>
            <a:r>
              <a:rPr lang="en-US" baseline="-25000" dirty="0"/>
              <a:t>2</a:t>
            </a:r>
            <a:r>
              <a:rPr lang="en-US" dirty="0"/>
              <a:t>(g)  → 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dirty="0"/>
              <a:t>(g)</a:t>
            </a:r>
            <a:r>
              <a:rPr lang="en-US" dirty="0">
                <a:latin typeface="Calibri"/>
              </a:rPr>
              <a:t>		     ∆H = -125.6kJ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371600" y="3276600"/>
            <a:ext cx="685800" cy="3968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00200" y="3733800"/>
            <a:ext cx="762000" cy="4730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52800" y="2819400"/>
            <a:ext cx="685800" cy="4730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28800" y="2895600"/>
            <a:ext cx="609600" cy="3968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819400" y="3352800"/>
            <a:ext cx="533400" cy="3206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9600" y="2895600"/>
            <a:ext cx="685800" cy="3968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200400" y="3810000"/>
            <a:ext cx="685800" cy="3968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Enthalpy of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Enthalpy (</a:t>
            </a:r>
            <a:r>
              <a:rPr lang="el-GR" dirty="0"/>
              <a:t>Δ</a:t>
            </a:r>
            <a:r>
              <a:rPr lang="en-US" dirty="0" err="1"/>
              <a:t>H°</a:t>
            </a:r>
            <a:r>
              <a:rPr lang="en-US" baseline="-25000" dirty="0" err="1"/>
              <a:t>f</a:t>
            </a:r>
            <a:r>
              <a:rPr lang="en-US" dirty="0"/>
              <a:t>) – The change in enthalpy that accompanies the formation of one mole of a compound from its constituent elements.</a:t>
            </a:r>
          </a:p>
          <a:p>
            <a:endParaRPr lang="en-US" dirty="0"/>
          </a:p>
          <a:p>
            <a:r>
              <a:rPr lang="en-US" dirty="0"/>
              <a:t>In other words, how much energy is gained or released </a:t>
            </a:r>
            <a:r>
              <a:rPr lang="en-US"/>
              <a:t>when hydrogen </a:t>
            </a:r>
            <a:r>
              <a:rPr lang="en-US" dirty="0"/>
              <a:t>combines with oxygen to form </a:t>
            </a:r>
            <a:r>
              <a:rPr lang="en-US" b="1" dirty="0">
                <a:solidFill>
                  <a:srgbClr val="FF0000"/>
                </a:solidFill>
              </a:rPr>
              <a:t>one mole</a:t>
            </a:r>
            <a:r>
              <a:rPr lang="en-US" dirty="0"/>
              <a:t> of water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1</a:t>
            </a:r>
            <a:r>
              <a:rPr lang="en-US" dirty="0">
                <a:latin typeface="Arial Black" pitchFamily="34" charset="0"/>
              </a:rPr>
              <a:t>H</a:t>
            </a:r>
            <a:r>
              <a:rPr lang="en-US" baseline="-25000" dirty="0">
                <a:latin typeface="Arial Black" pitchFamily="34" charset="0"/>
              </a:rPr>
              <a:t>2</a:t>
            </a:r>
            <a:r>
              <a:rPr lang="en-US" dirty="0">
                <a:latin typeface="Arial Black" pitchFamily="34" charset="0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1/2</a:t>
            </a:r>
            <a:r>
              <a:rPr lang="en-US" dirty="0">
                <a:latin typeface="Arial Black" pitchFamily="34" charset="0"/>
              </a:rPr>
              <a:t>O</a:t>
            </a:r>
            <a:r>
              <a:rPr lang="en-US" baseline="-25000" dirty="0">
                <a:latin typeface="Arial Black" pitchFamily="34" charset="0"/>
              </a:rPr>
              <a:t>2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>
                <a:latin typeface="Arial Black" pitchFamily="34" charset="0"/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1</a:t>
            </a:r>
            <a:r>
              <a:rPr lang="en-US" dirty="0">
                <a:latin typeface="Arial Black" pitchFamily="34" charset="0"/>
                <a:sym typeface="Wingdings" pitchFamily="2" charset="2"/>
              </a:rPr>
              <a:t>H</a:t>
            </a:r>
            <a:r>
              <a:rPr lang="en-US" baseline="-25000" dirty="0">
                <a:latin typeface="Arial Black" pitchFamily="34" charset="0"/>
                <a:sym typeface="Wingdings" pitchFamily="2" charset="2"/>
              </a:rPr>
              <a:t>2</a:t>
            </a:r>
            <a:r>
              <a:rPr lang="en-US" dirty="0">
                <a:latin typeface="Arial Black" pitchFamily="34" charset="0"/>
                <a:sym typeface="Wingdings" pitchFamily="2" charset="2"/>
              </a:rPr>
              <a:t>O</a:t>
            </a:r>
          </a:p>
          <a:p>
            <a:pPr lvl="1"/>
            <a:endParaRPr lang="en-US" dirty="0">
              <a:latin typeface="Arial Black" pitchFamily="34" charset="0"/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Works the same for any compound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</a:t>
            </a:r>
            <a:r>
              <a:rPr lang="el-GR" dirty="0"/>
              <a:t> </a:t>
            </a:r>
            <a:r>
              <a:rPr lang="en-US" dirty="0"/>
              <a:t> </a:t>
            </a:r>
            <a:r>
              <a:rPr lang="el-GR" dirty="0"/>
              <a:t>Δ</a:t>
            </a:r>
            <a:r>
              <a:rPr lang="en-US" dirty="0"/>
              <a:t>H</a:t>
            </a:r>
            <a:r>
              <a:rPr lang="en-US" baseline="-25000" dirty="0"/>
              <a:t> </a:t>
            </a:r>
            <a:r>
              <a:rPr lang="en-US" baseline="-25000" dirty="0" err="1"/>
              <a:t>rxn</a:t>
            </a:r>
            <a:r>
              <a:rPr lang="en-US" dirty="0"/>
              <a:t>  From </a:t>
            </a:r>
            <a:r>
              <a:rPr lang="el-GR" dirty="0"/>
              <a:t>Δ</a:t>
            </a:r>
            <a:r>
              <a:rPr lang="en-US" dirty="0" err="1"/>
              <a:t>H°</a:t>
            </a:r>
            <a:r>
              <a:rPr lang="en-US" baseline="-25000" dirty="0" err="1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0437"/>
          </a:xfrm>
        </p:spPr>
        <p:txBody>
          <a:bodyPr/>
          <a:lstStyle/>
          <a:p>
            <a:r>
              <a:rPr lang="en-US" dirty="0"/>
              <a:t>The enthalpy of a reaction can be calculated from the heat of formation 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) of the substances in the reaction.</a:t>
            </a:r>
          </a:p>
          <a:p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i="1" dirty="0"/>
              <a:t>H</a:t>
            </a:r>
            <a:r>
              <a:rPr lang="en-US" altLang="en-US" dirty="0"/>
              <a:t> = </a:t>
            </a:r>
            <a:r>
              <a:rPr lang="en-US" alt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</a:t>
            </a:r>
            <a:r>
              <a:rPr lang="en-US" altLang="en-US" i="1" dirty="0"/>
              <a:t>n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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f</a:t>
            </a:r>
            <a:r>
              <a:rPr lang="en-US" altLang="en-US" dirty="0" err="1">
                <a:cs typeface="Arial" panose="020B0604020202020204" pitchFamily="34" charset="0"/>
              </a:rPr>
              <a:t>°</a:t>
            </a:r>
            <a:r>
              <a:rPr lang="en-US" altLang="en-US" baseline="-25000" dirty="0" err="1">
                <a:sym typeface="Symbol" panose="05050102010706020507" pitchFamily="18" charset="2"/>
              </a:rPr>
              <a:t>products</a:t>
            </a:r>
            <a:r>
              <a:rPr lang="en-US" altLang="en-US" dirty="0">
                <a:sym typeface="Symbol" panose="05050102010706020507" pitchFamily="18" charset="2"/>
              </a:rPr>
              <a:t> – </a:t>
            </a:r>
            <a:r>
              <a:rPr lang="en-US" alt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</a:t>
            </a:r>
            <a:r>
              <a:rPr lang="en-US" altLang="en-US" i="1" dirty="0"/>
              <a:t>m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</a:t>
            </a:r>
            <a:r>
              <a:rPr lang="en-US" altLang="en-US" i="1" dirty="0" err="1">
                <a:sym typeface="Symbol" panose="05050102010706020507" pitchFamily="18" charset="2"/>
              </a:rPr>
              <a:t>H</a:t>
            </a:r>
            <a:r>
              <a:rPr lang="en-US" altLang="en-US" i="1" baseline="-25000" dirty="0" err="1">
                <a:sym typeface="Symbol" panose="05050102010706020507" pitchFamily="18" charset="2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°</a:t>
            </a:r>
            <a:r>
              <a:rPr lang="en-US" altLang="en-US" i="1" baseline="-25000" dirty="0">
                <a:sym typeface="Symbol" panose="05050102010706020507" pitchFamily="18" charset="2"/>
              </a:rPr>
              <a:t> </a:t>
            </a:r>
            <a:r>
              <a:rPr lang="en-US" altLang="en-US" baseline="-25000" dirty="0">
                <a:sym typeface="Symbol" panose="05050102010706020507" pitchFamily="18" charset="2"/>
              </a:rPr>
              <a:t>reactants</a:t>
            </a:r>
            <a:endParaRPr lang="en-US" b="1" dirty="0"/>
          </a:p>
          <a:p>
            <a:endParaRPr lang="en-US" b="1" dirty="0"/>
          </a:p>
          <a:p>
            <a:r>
              <a:rPr lang="en-US" altLang="en-US" dirty="0">
                <a:sym typeface="Symbol" panose="05050102010706020507" pitchFamily="18" charset="2"/>
              </a:rPr>
              <a:t>where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and </a:t>
            </a:r>
            <a:r>
              <a:rPr lang="en-US" altLang="en-US" i="1" dirty="0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 are the stoichiometric coefficients</a:t>
            </a:r>
            <a:endParaRPr lang="en-US" b="1" dirty="0">
              <a:solidFill>
                <a:srgbClr val="FF0000"/>
              </a:solidFill>
              <a:latin typeface="Symbol" pitchFamily="18" charset="2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0 kJ/mol </a:t>
            </a:r>
            <a:r>
              <a:rPr lang="en-US" dirty="0">
                <a:latin typeface="Arial" pitchFamily="34" charset="0"/>
                <a:cs typeface="Arial" pitchFamily="34" charset="0"/>
              </a:rPr>
              <a:t>for any element (including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diatomics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b="1" dirty="0" err="1">
                <a:latin typeface="Symbol" pitchFamily="18" charset="2"/>
              </a:rPr>
              <a:t>D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for compounds can be looked up in a chart.  Values can be positive or negative, be careful with signs.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19200" y="3652043"/>
            <a:ext cx="457200" cy="3159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" idx="1"/>
          </p:cNvCxnSpPr>
          <p:nvPr/>
        </p:nvCxnSpPr>
        <p:spPr>
          <a:xfrm flipH="1">
            <a:off x="4267200" y="3142566"/>
            <a:ext cx="1295400" cy="3231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2819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“Sum of reactants”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3733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“Sum of Products”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3733800"/>
            <a:ext cx="2667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**This equation is NOT in your ref. pack!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BE26-4265-4DF9-8339-328F73A430F4}" type="slidenum">
              <a:rPr lang="en-US"/>
              <a:pPr/>
              <a:t>15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/>
              <a:t>What is the heat of reaction for the reaction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en-US" dirty="0">
                <a:latin typeface="Arial Black" pitchFamily="34" charset="0"/>
              </a:rPr>
              <a:t>CO + O</a:t>
            </a:r>
            <a:r>
              <a:rPr lang="en-US" baseline="-25000" dirty="0">
                <a:latin typeface="Arial Black" pitchFamily="34" charset="0"/>
              </a:rPr>
              <a:t>2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>
                <a:latin typeface="Arial Black" pitchFamily="34" charset="0"/>
                <a:sym typeface="Wingdings" pitchFamily="2" charset="2"/>
              </a:rPr>
              <a:t>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en-US" dirty="0">
                <a:latin typeface="Arial Black" pitchFamily="34" charset="0"/>
              </a:rPr>
              <a:t>CO</a:t>
            </a:r>
            <a:r>
              <a:rPr lang="en-US" baseline="-25000" dirty="0">
                <a:latin typeface="Arial Black" pitchFamily="34" charset="0"/>
              </a:rPr>
              <a:t>2</a:t>
            </a:r>
            <a:endParaRPr lang="en-US" dirty="0">
              <a:latin typeface="Arial Black" pitchFamily="34" charset="0"/>
            </a:endParaRPr>
          </a:p>
          <a:p>
            <a:pPr algn="ctr">
              <a:buFontTx/>
              <a:buNone/>
            </a:pPr>
            <a:r>
              <a:rPr lang="en-US" sz="3000" dirty="0"/>
              <a:t>(</a:t>
            </a:r>
            <a:r>
              <a:rPr lang="en-US" sz="3000" dirty="0" err="1">
                <a:latin typeface="Symbol" pitchFamily="18" charset="2"/>
              </a:rPr>
              <a:t>D</a:t>
            </a:r>
            <a:r>
              <a:rPr lang="en-US" sz="3000" dirty="0" err="1"/>
              <a:t>H</a:t>
            </a:r>
            <a:r>
              <a:rPr lang="en-US" sz="3000" baseline="-25000" dirty="0" err="1"/>
              <a:t>f</a:t>
            </a:r>
            <a:r>
              <a:rPr lang="en-US" sz="3000" dirty="0"/>
              <a:t> CO = -110.5 kJ, </a:t>
            </a:r>
            <a:r>
              <a:rPr lang="en-US" sz="3000" dirty="0" err="1">
                <a:latin typeface="Symbol" pitchFamily="18" charset="2"/>
              </a:rPr>
              <a:t>D</a:t>
            </a:r>
            <a:r>
              <a:rPr lang="en-US" sz="3000" dirty="0" err="1"/>
              <a:t>H</a:t>
            </a:r>
            <a:r>
              <a:rPr lang="en-US" sz="3000" baseline="-25000" dirty="0" err="1"/>
              <a:t>f</a:t>
            </a:r>
            <a:r>
              <a:rPr lang="en-US" sz="3000" dirty="0"/>
              <a:t> CO</a:t>
            </a:r>
            <a:r>
              <a:rPr lang="en-US" sz="3000" baseline="-25000" dirty="0"/>
              <a:t>2</a:t>
            </a:r>
            <a:r>
              <a:rPr lang="en-US" sz="3000" dirty="0"/>
              <a:t> = -393.5 kJ)</a:t>
            </a:r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H</a:t>
            </a:r>
            <a:r>
              <a:rPr lang="en-US" baseline="-25000" dirty="0" err="1"/>
              <a:t>rxn</a:t>
            </a:r>
            <a:r>
              <a:rPr lang="en-US" dirty="0"/>
              <a:t> = </a:t>
            </a:r>
            <a:r>
              <a:rPr lang="el-GR" b="1" dirty="0"/>
              <a:t>Σ</a:t>
            </a:r>
            <a:r>
              <a:rPr lang="en-US" b="1" dirty="0"/>
              <a:t> </a:t>
            </a:r>
            <a:r>
              <a:rPr lang="en-US" dirty="0"/>
              <a:t>n</a:t>
            </a:r>
            <a:r>
              <a:rPr lang="el-GR" b="1" dirty="0"/>
              <a:t>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(products) – </a:t>
            </a:r>
            <a:r>
              <a:rPr lang="el-GR" b="1" dirty="0"/>
              <a:t>Σ</a:t>
            </a:r>
            <a:r>
              <a:rPr lang="en-US" b="1" dirty="0"/>
              <a:t> </a:t>
            </a:r>
            <a:r>
              <a:rPr lang="en-US" dirty="0"/>
              <a:t>m</a:t>
            </a:r>
            <a:r>
              <a:rPr lang="en-US" b="1" dirty="0"/>
              <a:t>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H</a:t>
            </a:r>
            <a:r>
              <a:rPr lang="en-US" baseline="-25000" dirty="0" err="1"/>
              <a:t>f</a:t>
            </a:r>
            <a:r>
              <a:rPr lang="en-US" dirty="0"/>
              <a:t>(reactants)</a:t>
            </a:r>
          </a:p>
          <a:p>
            <a:pPr algn="ctr">
              <a:buFontTx/>
              <a:buNone/>
            </a:pP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rxn</a:t>
            </a:r>
            <a:r>
              <a:rPr lang="en-US" dirty="0">
                <a:latin typeface="Arial" pitchFamily="34" charset="0"/>
                <a:cs typeface="Arial" pitchFamily="34" charset="0"/>
              </a:rPr>
              <a:t> =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(-393.5 kJ)) – (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(-110.5 kJ) + 0 kJ)</a:t>
            </a:r>
          </a:p>
          <a:p>
            <a:pPr algn="ctr">
              <a:buNone/>
            </a:pPr>
            <a:endParaRPr lang="en-US" dirty="0">
              <a:latin typeface="Symbol" pitchFamily="18" charset="2"/>
            </a:endParaRPr>
          </a:p>
          <a:p>
            <a:pPr algn="ctr">
              <a:buNone/>
            </a:pPr>
            <a:endParaRPr lang="en-US" dirty="0">
              <a:latin typeface="Symbol" pitchFamily="18" charset="2"/>
            </a:endParaRPr>
          </a:p>
          <a:p>
            <a:pPr algn="ctr">
              <a:buNone/>
            </a:pP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rxn</a:t>
            </a:r>
            <a:r>
              <a:rPr lang="en-US" dirty="0">
                <a:latin typeface="Arial" pitchFamily="34" charset="0"/>
                <a:cs typeface="Arial" pitchFamily="34" charset="0"/>
              </a:rPr>
              <a:t> = -787.0 kJ + 221.0 kJ</a:t>
            </a:r>
          </a:p>
          <a:p>
            <a:pPr algn="ctr">
              <a:buFontTx/>
              <a:buNone/>
            </a:pP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rxn</a:t>
            </a:r>
            <a:r>
              <a:rPr lang="en-US" dirty="0">
                <a:latin typeface="Arial" pitchFamily="34" charset="0"/>
                <a:cs typeface="Arial" pitchFamily="34" charset="0"/>
              </a:rPr>
              <a:t> = -566.0 kJ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648200"/>
            <a:ext cx="13716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Since there are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CO’s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4572000"/>
            <a:ext cx="13716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Since there are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’s</a:t>
            </a:r>
          </a:p>
        </p:txBody>
      </p:sp>
      <p:cxnSp>
        <p:nvCxnSpPr>
          <p:cNvPr id="10" name="Curved Connector 9"/>
          <p:cNvCxnSpPr>
            <a:stCxn id="6" idx="1"/>
          </p:cNvCxnSpPr>
          <p:nvPr/>
        </p:nvCxnSpPr>
        <p:spPr>
          <a:xfrm rot="10800000">
            <a:off x="2667000" y="4495800"/>
            <a:ext cx="228600" cy="39936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9"/>
          <p:cNvCxnSpPr>
            <a:stCxn id="5" idx="1"/>
          </p:cNvCxnSpPr>
          <p:nvPr/>
        </p:nvCxnSpPr>
        <p:spPr>
          <a:xfrm rot="10800000">
            <a:off x="5029200" y="4495800"/>
            <a:ext cx="381000" cy="47556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Hess’s Law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200" i="1" dirty="0"/>
              <a:t>H</a:t>
            </a:r>
            <a:r>
              <a:rPr lang="en-US" altLang="en-US" sz="3200" dirty="0"/>
              <a:t> is well known for many reactions, and it is inconvenient to measure </a:t>
            </a:r>
            <a:r>
              <a:rPr lang="en-US" alt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200" i="1" dirty="0"/>
              <a:t>H</a:t>
            </a:r>
            <a:r>
              <a:rPr lang="en-US" altLang="en-US" sz="3200" dirty="0"/>
              <a:t> for every reaction in which we are interested.</a:t>
            </a:r>
          </a:p>
          <a:p>
            <a:pPr eaLnBrk="1" hangingPunct="1"/>
            <a:r>
              <a:rPr lang="en-US" altLang="en-US" sz="3200" dirty="0"/>
              <a:t>However, we can estimate </a:t>
            </a:r>
            <a:r>
              <a:rPr lang="en-US" alt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200" i="1" dirty="0"/>
              <a:t>H</a:t>
            </a:r>
            <a:r>
              <a:rPr lang="en-US" altLang="en-US" sz="3200" dirty="0"/>
              <a:t> using published </a:t>
            </a:r>
            <a:r>
              <a:rPr lang="en-US" alt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200" i="1" dirty="0"/>
              <a:t>H</a:t>
            </a:r>
            <a:r>
              <a:rPr lang="en-US" altLang="en-US" sz="3200" dirty="0"/>
              <a:t> values and the properties of enthalpy.</a:t>
            </a:r>
          </a:p>
        </p:txBody>
      </p:sp>
    </p:spTree>
    <p:extLst>
      <p:ext uri="{BB962C8B-B14F-4D97-AF65-F5344CB8AC3E}">
        <p14:creationId xmlns:p14="http://schemas.microsoft.com/office/powerpoint/2010/main" val="2643214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Hess’s Law</a:t>
            </a:r>
            <a:br>
              <a:rPr lang="en-US" dirty="0"/>
            </a:b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eaLnBrk="1" hangingPunct="1">
              <a:buFont typeface="Arial" pitchFamily="34" charset="0"/>
              <a:buChar char="•"/>
            </a:pPr>
            <a:r>
              <a:rPr lang="en-US" i="1" dirty="0"/>
              <a:t>The heat released or absorbed in a chemical process is the same whether the process takes place in one or several steps </a:t>
            </a:r>
          </a:p>
          <a:p>
            <a:pPr marR="0" algn="l" eaLnBrk="1" hangingPunct="1"/>
            <a:endParaRPr lang="en-US" i="1" dirty="0"/>
          </a:p>
          <a:p>
            <a:pPr marR="0" algn="l" eaLnBrk="1" hangingPunct="1">
              <a:buFont typeface="Arial" pitchFamily="34" charset="0"/>
              <a:buChar char="•"/>
            </a:pPr>
            <a:r>
              <a:rPr lang="en-US" i="1" dirty="0"/>
              <a:t>If two or more chemical equations can be added together to produce an overall equation, the sum of the enthalpy equals the enthalpy change of the overall equation.</a:t>
            </a:r>
          </a:p>
          <a:p>
            <a:pPr marR="0" algn="l" eaLnBrk="1" hangingPunct="1">
              <a:buFont typeface="Arial" pitchFamily="34" charset="0"/>
              <a:buChar char="•"/>
            </a:pPr>
            <a:endParaRPr lang="en-US" i="1" dirty="0"/>
          </a:p>
          <a:p>
            <a:pPr marR="0" eaLnBrk="1" hangingPunct="1"/>
            <a:r>
              <a:rPr lang="en-US" i="1" dirty="0"/>
              <a:t>This is called the Heat of Summation, ∆H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Hess’s Law Steps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Read through the whole question</a:t>
            </a:r>
          </a:p>
          <a:p>
            <a:pPr eaLnBrk="1" hangingPunct="1"/>
            <a:r>
              <a:rPr lang="en-US" dirty="0"/>
              <a:t>Plan a Strategy </a:t>
            </a:r>
          </a:p>
          <a:p>
            <a:pPr eaLnBrk="1" hangingPunct="1"/>
            <a:r>
              <a:rPr lang="en-US" dirty="0"/>
              <a:t>Evaluate the given equations. </a:t>
            </a:r>
          </a:p>
          <a:p>
            <a:pPr eaLnBrk="1" hangingPunct="1"/>
            <a:r>
              <a:rPr lang="en-US" dirty="0"/>
              <a:t>Rearrange and manipulate the equations so that they will produce the overall equation. (don’t forget to reverse the sign of </a:t>
            </a:r>
            <a:r>
              <a:rPr lang="en-US" sz="2800" dirty="0"/>
              <a:t>∆H if you reverse the reaction)</a:t>
            </a:r>
            <a:endParaRPr lang="en-US" dirty="0"/>
          </a:p>
          <a:p>
            <a:pPr eaLnBrk="1" hangingPunct="1"/>
            <a:r>
              <a:rPr lang="en-US" dirty="0"/>
              <a:t>Add the enthalpy terms.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O(g) + C(s) → CO(g) + H</a:t>
            </a:r>
            <a:r>
              <a:rPr lang="en-US" baseline="-25000"/>
              <a:t>2</a:t>
            </a:r>
            <a:r>
              <a:rPr lang="en-US"/>
              <a:t>(g) </a:t>
            </a:r>
            <a:r>
              <a:rPr lang="en-US" baseline="-25000"/>
              <a:t>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Use these equations to calculate the molar enthalpy change which produces hydrogen gas.</a:t>
            </a:r>
          </a:p>
          <a:p>
            <a:pPr eaLnBrk="1" hangingPunct="1">
              <a:defRPr/>
            </a:pPr>
            <a:r>
              <a:rPr lang="en-US" sz="3200" dirty="0">
                <a:latin typeface="+mj-lt"/>
              </a:rPr>
              <a:t>C(s) + ½ 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(g) → CO(g)          ∆H = -110.5kJ</a:t>
            </a:r>
          </a:p>
          <a:p>
            <a:pPr eaLnBrk="1" hangingPunct="1">
              <a:defRPr/>
            </a:pPr>
            <a:r>
              <a:rPr lang="en-US" sz="3200" dirty="0">
                <a:latin typeface="+mj-lt"/>
              </a:rPr>
              <a:t>H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(g) + ½ 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(g) → H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O(g)     ∆H = -241.8kJ</a:t>
            </a:r>
          </a:p>
          <a:p>
            <a:pPr lvl="1" eaLnBrk="1" hangingPunct="1">
              <a:defRPr/>
            </a:pPr>
            <a:r>
              <a:rPr lang="en-US" dirty="0">
                <a:latin typeface="+mj-lt"/>
              </a:rPr>
              <a:t>The above needs to be reversed to match our overall equation:</a:t>
            </a:r>
          </a:p>
          <a:p>
            <a:pPr lvl="1" eaLnBrk="1" hangingPunct="1">
              <a:defRPr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O(g) → H</a:t>
            </a:r>
            <a:r>
              <a:rPr lang="en-US" baseline="-25000" dirty="0"/>
              <a:t>2</a:t>
            </a:r>
            <a:r>
              <a:rPr lang="en-US" dirty="0"/>
              <a:t>(g) + ½ O</a:t>
            </a:r>
            <a:r>
              <a:rPr lang="en-US" baseline="-25000" dirty="0"/>
              <a:t>2</a:t>
            </a:r>
            <a:r>
              <a:rPr lang="en-US" dirty="0"/>
              <a:t>(g)      ∆H </a:t>
            </a:r>
            <a:r>
              <a:rPr lang="en-US" dirty="0">
                <a:solidFill>
                  <a:srgbClr val="FF0000"/>
                </a:solidFill>
              </a:rPr>
              <a:t>= +</a:t>
            </a:r>
            <a:r>
              <a:rPr lang="en-US" dirty="0"/>
              <a:t>241.8kJ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endParaRPr lang="en-US" dirty="0">
              <a:latin typeface="+mj-lt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533400" y="685800"/>
            <a:ext cx="1274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O(g) + C(s) → CO(g) + H</a:t>
            </a:r>
            <a:r>
              <a:rPr lang="en-US" baseline="-25000"/>
              <a:t>2</a:t>
            </a:r>
            <a:r>
              <a:rPr lang="en-US"/>
              <a:t>(g)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Use these equations to calculate the molar enthalpy change which produces hydrogen gas.</a:t>
            </a:r>
          </a:p>
          <a:p>
            <a:pPr eaLnBrk="1" hangingPunct="1">
              <a:defRPr/>
            </a:pPr>
            <a:r>
              <a:rPr lang="en-US" sz="3200" dirty="0">
                <a:latin typeface="+mj-lt"/>
              </a:rPr>
              <a:t>C(s) + ½ 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(g) → CO(g)          ∆H = -110.5kJ</a:t>
            </a:r>
          </a:p>
          <a:p>
            <a:pPr eaLnBrk="1" hangingPunct="1">
              <a:defRPr/>
            </a:pPr>
            <a:r>
              <a:rPr lang="en-US" sz="3200" dirty="0">
                <a:latin typeface="+mj-lt"/>
              </a:rPr>
              <a:t>H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O(g) → H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(g) + ½ 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(g)      ∆H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= +</a:t>
            </a:r>
            <a:r>
              <a:rPr lang="en-US" sz="3200" dirty="0">
                <a:latin typeface="+mj-lt"/>
              </a:rPr>
              <a:t>241.8kJ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200" dirty="0">
                <a:latin typeface="+mj-lt"/>
              </a:rPr>
              <a:t>_+____________________________________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dirty="0">
                <a:latin typeface="+mj-lt"/>
              </a:rPr>
              <a:t>C(s)  + H</a:t>
            </a:r>
            <a:r>
              <a:rPr lang="en-US" sz="3600" baseline="-25000" dirty="0">
                <a:latin typeface="+mj-lt"/>
              </a:rPr>
              <a:t>2</a:t>
            </a:r>
            <a:r>
              <a:rPr lang="en-US" sz="3600" dirty="0">
                <a:latin typeface="+mj-lt"/>
              </a:rPr>
              <a:t>O(g) → H</a:t>
            </a:r>
            <a:r>
              <a:rPr lang="en-US" sz="3600" baseline="-25000" dirty="0">
                <a:latin typeface="+mj-lt"/>
              </a:rPr>
              <a:t>2</a:t>
            </a:r>
            <a:r>
              <a:rPr lang="en-US" sz="3600" dirty="0">
                <a:latin typeface="+mj-lt"/>
              </a:rPr>
              <a:t>(g) +  CO(g)   </a:t>
            </a:r>
            <a:r>
              <a:rPr lang="en-US" sz="3200" dirty="0"/>
              <a:t>∆H=+131.3kJ</a:t>
            </a:r>
            <a:endParaRPr lang="en-US" sz="36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28800" y="3352800"/>
            <a:ext cx="914400" cy="5492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81400" y="3962400"/>
            <a:ext cx="914400" cy="5492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4C(s) + 5H</a:t>
            </a:r>
            <a:r>
              <a:rPr lang="en-US" baseline="-25000"/>
              <a:t>2</a:t>
            </a:r>
            <a:r>
              <a:rPr lang="en-US"/>
              <a:t>(g)  → C</a:t>
            </a:r>
            <a:r>
              <a:rPr lang="en-US" baseline="-25000"/>
              <a:t>4</a:t>
            </a:r>
            <a:r>
              <a:rPr lang="en-US"/>
              <a:t>H</a:t>
            </a:r>
            <a:r>
              <a:rPr lang="en-US" baseline="-25000"/>
              <a:t>10</a:t>
            </a:r>
            <a:r>
              <a:rPr lang="en-US"/>
              <a:t>(g)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991600" cy="4389437"/>
          </a:xfrm>
        </p:spPr>
        <p:txBody>
          <a:bodyPr/>
          <a:lstStyle/>
          <a:p>
            <a:pPr>
              <a:defRPr/>
            </a:pPr>
            <a:r>
              <a:rPr lang="en-US" dirty="0"/>
              <a:t>Use these equations to calculate the molar enthalpy change which produces butane gas in the reaction above.</a:t>
            </a:r>
          </a:p>
          <a:p>
            <a:pPr>
              <a:defRPr/>
            </a:pPr>
            <a:r>
              <a:rPr lang="en-US" dirty="0">
                <a:latin typeface="Calibri"/>
              </a:rPr>
              <a:t>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 + 6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  </a:t>
            </a:r>
            <a:r>
              <a:rPr lang="en-US" dirty="0">
                <a:latin typeface="Calibri"/>
              </a:rPr>
              <a:t>→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+ 5H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 ∆H= -2657.4kJ/mol</a:t>
            </a:r>
          </a:p>
          <a:p>
            <a:pPr>
              <a:defRPr/>
            </a:pPr>
            <a:r>
              <a:rPr lang="en-US" dirty="0">
                <a:latin typeface="Calibri"/>
              </a:rPr>
              <a:t>C(s) +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			       ∆H= -393.5kJ/mol</a:t>
            </a:r>
          </a:p>
          <a:p>
            <a:pPr>
              <a:defRPr/>
            </a:pPr>
            <a:r>
              <a:rPr lang="en-US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+ ½O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(g) → H</a:t>
            </a:r>
            <a:r>
              <a:rPr lang="en-US" baseline="-25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O(g)  </a:t>
            </a:r>
            <a:r>
              <a:rPr lang="en-US" dirty="0">
                <a:latin typeface="Calibri"/>
              </a:rPr>
              <a:t>		       ∆H= -241.8kJ/</a:t>
            </a:r>
            <a:r>
              <a:rPr lang="en-US" dirty="0" err="1">
                <a:latin typeface="Calibri"/>
              </a:rPr>
              <a:t>mol</a:t>
            </a:r>
            <a:endParaRPr lang="en-US" dirty="0">
              <a:latin typeface="Calibri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4C(s) + 5H</a:t>
            </a:r>
            <a:r>
              <a:rPr lang="en-US" baseline="-25000"/>
              <a:t>2</a:t>
            </a:r>
            <a:r>
              <a:rPr lang="en-US"/>
              <a:t>(g)  → C</a:t>
            </a:r>
            <a:r>
              <a:rPr lang="en-US" baseline="-25000"/>
              <a:t>4</a:t>
            </a:r>
            <a:r>
              <a:rPr lang="en-US"/>
              <a:t>H</a:t>
            </a:r>
            <a:r>
              <a:rPr lang="en-US" baseline="-25000"/>
              <a:t>10</a:t>
            </a:r>
            <a:r>
              <a:rPr lang="en-US"/>
              <a:t>(g)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389437"/>
          </a:xfrm>
        </p:spPr>
        <p:txBody>
          <a:bodyPr/>
          <a:lstStyle/>
          <a:p>
            <a:pPr>
              <a:defRPr/>
            </a:pPr>
            <a:r>
              <a:rPr lang="en-US" dirty="0"/>
              <a:t>Use these equations to calculate the molar enthalpy change which produces butane gas in the reaction above.</a:t>
            </a:r>
          </a:p>
          <a:p>
            <a:pPr>
              <a:defRPr/>
            </a:pPr>
            <a:r>
              <a:rPr lang="en-US" dirty="0">
                <a:latin typeface="Calibri"/>
              </a:rPr>
              <a:t>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 + 6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  </a:t>
            </a:r>
            <a:r>
              <a:rPr lang="en-US" dirty="0">
                <a:latin typeface="Calibri"/>
              </a:rPr>
              <a:t>→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+ 5H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 ∆H= -2657.4kJ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Needs to be switched because </a:t>
            </a:r>
            <a:r>
              <a:rPr lang="en-US" dirty="0">
                <a:latin typeface="Calibri"/>
              </a:rPr>
              <a:t>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 </a:t>
            </a:r>
            <a:r>
              <a:rPr lang="en-US" dirty="0">
                <a:latin typeface="Calibri"/>
              </a:rPr>
              <a:t>is a product</a:t>
            </a:r>
            <a:endParaRPr lang="en-US" b="1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+ 4CO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</a:t>
            </a:r>
            <a:r>
              <a:rPr lang="en-US" dirty="0">
                <a:latin typeface="Calibri"/>
              </a:rPr>
              <a:t>+ 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∆H=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+</a:t>
            </a:r>
            <a:r>
              <a:rPr lang="en-US" dirty="0">
                <a:latin typeface="Calibri"/>
              </a:rPr>
              <a:t>2657.4kJ</a:t>
            </a:r>
          </a:p>
          <a:p>
            <a:pPr>
              <a:buFont typeface="Wingdings 2" pitchFamily="18" charset="2"/>
              <a:buNone/>
              <a:defRPr/>
            </a:pPr>
            <a:endParaRPr lang="en-US" dirty="0">
              <a:latin typeface="Calibri"/>
            </a:endParaRP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5410200"/>
            <a:ext cx="3276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sign must change since we switched the equation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6781800" y="4267200"/>
            <a:ext cx="228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4C(s) + 5H</a:t>
            </a:r>
            <a:r>
              <a:rPr lang="en-US" baseline="-25000"/>
              <a:t>2</a:t>
            </a:r>
            <a:r>
              <a:rPr lang="en-US"/>
              <a:t>(g)  → C</a:t>
            </a:r>
            <a:r>
              <a:rPr lang="en-US" baseline="-25000"/>
              <a:t>4</a:t>
            </a:r>
            <a:r>
              <a:rPr lang="en-US"/>
              <a:t>H</a:t>
            </a:r>
            <a:r>
              <a:rPr lang="en-US" baseline="-25000"/>
              <a:t>10</a:t>
            </a:r>
            <a:r>
              <a:rPr lang="en-US"/>
              <a:t>(g)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163"/>
            <a:ext cx="8991600" cy="4389437"/>
          </a:xfrm>
        </p:spPr>
        <p:txBody>
          <a:bodyPr/>
          <a:lstStyle/>
          <a:p>
            <a:pPr>
              <a:defRPr/>
            </a:pPr>
            <a:r>
              <a:rPr lang="en-US" dirty="0"/>
              <a:t>Use these equations to calculate the molar enthalpy change which produces butane gas in the reaction above.</a:t>
            </a:r>
          </a:p>
          <a:p>
            <a:pPr>
              <a:defRPr/>
            </a:pPr>
            <a:r>
              <a:rPr lang="en-US" dirty="0">
                <a:latin typeface="Calibri"/>
              </a:rPr>
              <a:t>5H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O(g) + 4CO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6 ½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</a:t>
            </a:r>
            <a:r>
              <a:rPr lang="en-US" baseline="-25000" dirty="0">
                <a:latin typeface="Calibri"/>
              </a:rPr>
              <a:t> </a:t>
            </a:r>
            <a:r>
              <a:rPr lang="en-US" dirty="0">
                <a:latin typeface="Calibri"/>
              </a:rPr>
              <a:t>+ C</a:t>
            </a:r>
            <a:r>
              <a:rPr lang="en-US" baseline="-25000" dirty="0">
                <a:latin typeface="Calibri"/>
              </a:rPr>
              <a:t>4</a:t>
            </a:r>
            <a:r>
              <a:rPr lang="en-US" dirty="0">
                <a:latin typeface="Calibri"/>
              </a:rPr>
              <a:t>H</a:t>
            </a:r>
            <a:r>
              <a:rPr lang="en-US" baseline="-25000" dirty="0">
                <a:latin typeface="Calibri"/>
              </a:rPr>
              <a:t>10</a:t>
            </a:r>
            <a:r>
              <a:rPr lang="en-US" dirty="0">
                <a:latin typeface="Calibri"/>
              </a:rPr>
              <a:t>(g) ∆H=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+</a:t>
            </a:r>
            <a:r>
              <a:rPr lang="en-US" dirty="0">
                <a:latin typeface="Calibri"/>
              </a:rPr>
              <a:t>2657.4kJ</a:t>
            </a:r>
          </a:p>
          <a:p>
            <a:pPr>
              <a:defRPr/>
            </a:pPr>
            <a:r>
              <a:rPr lang="en-US" dirty="0">
                <a:latin typeface="Calibri"/>
              </a:rPr>
              <a:t>C(s) + 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			    ∆H= -393.5kJ</a:t>
            </a:r>
          </a:p>
          <a:p>
            <a:pPr lvl="1">
              <a:defRPr/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Needs to be multiplied by 4 due to the 4C(s) in the equation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C(s) +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 →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4</a:t>
            </a:r>
            <a:r>
              <a:rPr lang="en-US" dirty="0">
                <a:latin typeface="Calibri"/>
              </a:rPr>
              <a:t>CO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(g)		    ∆H=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4(</a:t>
            </a:r>
            <a:r>
              <a:rPr lang="en-US" dirty="0">
                <a:latin typeface="Calibri"/>
              </a:rPr>
              <a:t>-393.5kJ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)</a:t>
            </a:r>
          </a:p>
          <a:p>
            <a:pPr lvl="2">
              <a:defRPr/>
            </a:pPr>
            <a:r>
              <a:rPr lang="en-US" b="1" dirty="0">
                <a:solidFill>
                  <a:srgbClr val="FF0000"/>
                </a:solidFill>
                <a:latin typeface="Calibri"/>
              </a:rPr>
              <a:t>Distribute the 4</a:t>
            </a:r>
          </a:p>
          <a:p>
            <a:pPr>
              <a:buFont typeface="Wingdings 2" pitchFamily="18" charset="2"/>
              <a:buNone/>
              <a:defRPr/>
            </a:pPr>
            <a:endParaRPr lang="en-US" dirty="0">
              <a:latin typeface="Calibri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33400" y="304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1288</TotalTime>
  <Words>1117</Words>
  <Application>Microsoft Office PowerPoint</Application>
  <PresentationFormat>On-screen Show (4:3)</PresentationFormat>
  <Paragraphs>105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Constantia</vt:lpstr>
      <vt:lpstr>Gill Sans Ultra Bold Condensed</vt:lpstr>
      <vt:lpstr>Symbol</vt:lpstr>
      <vt:lpstr>Wingdings 2</vt:lpstr>
      <vt:lpstr>Flow</vt:lpstr>
      <vt:lpstr> Methods of Calculating Enthalpy Hess’s Law &amp;  Standard Enthalpies of Formation  Unit 7 Lesson 3 </vt:lpstr>
      <vt:lpstr>Hess’s Law</vt:lpstr>
      <vt:lpstr>Hess’s Law </vt:lpstr>
      <vt:lpstr>Hess’s Law Steps</vt:lpstr>
      <vt:lpstr>H2O(g) + C(s) → CO(g) + H2(g)   </vt:lpstr>
      <vt:lpstr>H2O(g) + C(s) → CO(g) + H2(g) </vt:lpstr>
      <vt:lpstr>4C(s) + 5H2(g)  → C4H10(g)</vt:lpstr>
      <vt:lpstr>4C(s) + 5H2(g)  → C4H10(g)</vt:lpstr>
      <vt:lpstr>4C(s) + 5H2(g)  → C4H10(g)</vt:lpstr>
      <vt:lpstr>4C(s) + 5H2(g)  → C4H10(g)</vt:lpstr>
      <vt:lpstr>4C(s) + 5H2(g)  → C4H10(g)</vt:lpstr>
      <vt:lpstr>4C(s) + 5H2(g)  → C4H10(g)</vt:lpstr>
      <vt:lpstr>Standard Enthalpy of Formation</vt:lpstr>
      <vt:lpstr>Calculating  ΔH rxn  From ΔH°f</vt:lpstr>
      <vt:lpstr>Example Problem</vt:lpstr>
    </vt:vector>
  </TitlesOfParts>
  <Company>Mount St. Joseph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Hess’s Law</dc:title>
  <dc:creator>bczyryca;Susan Dempsey</dc:creator>
  <cp:lastModifiedBy>Drusky, Tristan</cp:lastModifiedBy>
  <cp:revision>61</cp:revision>
  <dcterms:created xsi:type="dcterms:W3CDTF">2010-05-04T15:53:01Z</dcterms:created>
  <dcterms:modified xsi:type="dcterms:W3CDTF">2021-05-05T20:35:22Z</dcterms:modified>
</cp:coreProperties>
</file>