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16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3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1C8E7-27E8-4CA9-980A-6993CD35636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CE095-0910-4C70-B861-FBB352B3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CE095-0910-4C70-B861-FBB352B396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3BB31-4894-4759-83BE-D83C9DFD207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870ABA-EB64-4948-852A-C936A6A0E18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Unit 0 Lecture 1</a:t>
            </a:r>
            <a:br>
              <a:rPr lang="en-US" dirty="0"/>
            </a:br>
            <a:r>
              <a:rPr lang="en-US" dirty="0"/>
              <a:t>Scientific Measurement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19800"/>
            <a:ext cx="7854696" cy="685800"/>
          </a:xfrm>
        </p:spPr>
        <p:txBody>
          <a:bodyPr>
            <a:normAutofit/>
          </a:bodyPr>
          <a:lstStyle/>
          <a:p>
            <a:pPr algn="ctr"/>
            <a:endParaRPr lang="en-US" sz="3000" dirty="0"/>
          </a:p>
        </p:txBody>
      </p:sp>
      <p:pic>
        <p:nvPicPr>
          <p:cNvPr id="1026" name="Picture 2" descr="http://cdn.theatlantic.com/static/mt/assets/business/Screen%20Shot%202012-02-29%20at%203.08.23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89698"/>
            <a:ext cx="5029200" cy="29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9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How many significant figures are in each measurement?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latin typeface="Century Gothic" pitchFamily="34" charset="0"/>
              </a:rPr>
              <a:t>0.05730</a:t>
            </a:r>
            <a:r>
              <a:rPr lang="en-US" dirty="0"/>
              <a:t> 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latin typeface="Century Gothic" pitchFamily="34" charset="0"/>
              </a:rPr>
              <a:t>8765</a:t>
            </a:r>
            <a:r>
              <a:rPr lang="en-US" dirty="0"/>
              <a:t> 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>
                <a:latin typeface="Century Gothic" pitchFamily="34" charset="0"/>
              </a:rPr>
              <a:t>0.00073</a:t>
            </a:r>
            <a:r>
              <a:rPr lang="en-US" dirty="0"/>
              <a:t> 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d. </a:t>
            </a:r>
            <a:r>
              <a:rPr lang="en-US" dirty="0">
                <a:latin typeface="Century Gothic" pitchFamily="34" charset="0"/>
              </a:rPr>
              <a:t>8.750 x 10</a:t>
            </a:r>
            <a:r>
              <a:rPr lang="en-US" baseline="30000" dirty="0">
                <a:latin typeface="Century Gothic" pitchFamily="34" charset="0"/>
              </a:rPr>
              <a:t>-2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/>
              <a:t>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1752600"/>
            <a:ext cx="39946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4</a:t>
            </a:r>
          </a:p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4</a:t>
            </a:r>
          </a:p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</a:t>
            </a:r>
          </a:p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Significant Figures in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In general, a </a:t>
            </a:r>
            <a:r>
              <a:rPr lang="en-US" u="sng" dirty="0"/>
              <a:t>calculated</a:t>
            </a:r>
            <a:r>
              <a:rPr lang="en-US" dirty="0"/>
              <a:t> answer cannot be more precise than the </a:t>
            </a:r>
            <a:r>
              <a:rPr lang="en-US" u="sng" dirty="0"/>
              <a:t>least precise</a:t>
            </a:r>
            <a:r>
              <a:rPr lang="en-US" dirty="0"/>
              <a:t> measurement from which it was calculated.</a:t>
            </a:r>
          </a:p>
          <a:p>
            <a:r>
              <a:rPr lang="en-US" u="sng" dirty="0"/>
              <a:t>Addition and Subtraction</a:t>
            </a:r>
          </a:p>
          <a:p>
            <a:r>
              <a:rPr lang="en-US" dirty="0"/>
              <a:t>When </a:t>
            </a:r>
            <a:r>
              <a:rPr lang="en-US" u="sng" dirty="0"/>
              <a:t>adding or subtracting</a:t>
            </a:r>
            <a:r>
              <a:rPr lang="en-US" dirty="0"/>
              <a:t>, your answer can only have the same amount of </a:t>
            </a:r>
            <a:r>
              <a:rPr lang="en-US" u="sng" dirty="0"/>
              <a:t>decimal places</a:t>
            </a:r>
            <a:r>
              <a:rPr lang="en-US" dirty="0"/>
              <a:t> as the number with the </a:t>
            </a:r>
            <a:r>
              <a:rPr lang="en-US" u="sng" dirty="0"/>
              <a:t>least amount</a:t>
            </a:r>
            <a:r>
              <a:rPr lang="en-US" dirty="0"/>
              <a:t> of decimal places.</a:t>
            </a:r>
          </a:p>
        </p:txBody>
      </p:sp>
      <p:pic>
        <p:nvPicPr>
          <p:cNvPr id="6146" name="Picture 2" descr="http://3.bp.blogspot.com/-GCgU5GNKp4M/UHJRd4OHVcI/AAAAAAAAAVY/G8Fmu12oKAU/s400/0003hJ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419600"/>
            <a:ext cx="2898775" cy="22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-noBjLMcAVsg/TtGp7AU9fkI/AAAAAAAAAWc/ZNIuHmcJXFg/s1600/Surfs+up+subtra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68540"/>
            <a:ext cx="3210199" cy="23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Calculate the sum of the three measurements. Give the answer to the correct number of significant figures.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latin typeface="Century Gothic" pitchFamily="34" charset="0"/>
              </a:rPr>
              <a:t>12.52 m</a:t>
            </a: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	        349.0 m</a:t>
            </a: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	        </a:t>
            </a:r>
            <a:r>
              <a:rPr lang="en-US" u="sng" dirty="0">
                <a:latin typeface="Century Gothic" pitchFamily="34" charset="0"/>
              </a:rPr>
              <a:t>+  8.24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591170"/>
            <a:ext cx="670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             2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             1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             2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369.76 m</a:t>
            </a:r>
          </a:p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Rounding to 1 decimal place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369.8m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Perform each operation. Express your answers to the correct number of significant figures.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latin typeface="Century Gothic" pitchFamily="34" charset="0"/>
              </a:rPr>
              <a:t>61.2 m + 9.35 m + 8.6 m </a:t>
            </a:r>
            <a:r>
              <a:rPr lang="en-US" dirty="0"/>
              <a:t>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latin typeface="Century Gothic" pitchFamily="34" charset="0"/>
              </a:rPr>
              <a:t>34.61 m – 17.3 m </a:t>
            </a:r>
            <a:r>
              <a:rPr lang="en-US" dirty="0"/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817214"/>
            <a:ext cx="82365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79.15 m, round to 1 decimal place = 79.2 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82365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17.31 m, round to 1 decimal place = 17.3 m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Multiply and Divide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u="sng" dirty="0"/>
              <a:t>multiplying or dividing</a:t>
            </a:r>
            <a:r>
              <a:rPr lang="en-US" dirty="0"/>
              <a:t>, your answer can only have the same amount of </a:t>
            </a:r>
            <a:r>
              <a:rPr lang="en-US" u="sng" dirty="0"/>
              <a:t>significant figures</a:t>
            </a:r>
            <a:r>
              <a:rPr lang="en-US" dirty="0"/>
              <a:t> as the number with the </a:t>
            </a:r>
            <a:r>
              <a:rPr lang="en-US" u="sng" dirty="0"/>
              <a:t>lowest</a:t>
            </a:r>
            <a:r>
              <a:rPr lang="en-US" dirty="0"/>
              <a:t> amount of significant figures.</a:t>
            </a:r>
          </a:p>
        </p:txBody>
      </p:sp>
      <p:pic>
        <p:nvPicPr>
          <p:cNvPr id="7170" name="Picture 2" descr="http://www.mcn.com.au/Upload/FileStore/Cache/media/5782-logo-179801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12" b="15612"/>
          <a:stretch/>
        </p:blipFill>
        <p:spPr bwMode="auto">
          <a:xfrm>
            <a:off x="311285" y="2438400"/>
            <a:ext cx="4946515" cy="27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ath.pppst.com/divis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17" y="4796920"/>
            <a:ext cx="3810000" cy="19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Perform the following operations. Give the answers to the correct number of significant figures.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		7.55 m x 0.34 m </a:t>
            </a:r>
            <a:r>
              <a:rPr lang="en-US" dirty="0"/>
              <a:t>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908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                            2.567 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2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   3           2</a:t>
            </a:r>
          </a:p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Rounding to 2 sig. figs. = 2.6 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2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Solve each problem and report your answer with the correct amount of significant figures.</a:t>
            </a:r>
          </a:p>
          <a:p>
            <a:endParaRPr lang="en-US" dirty="0"/>
          </a:p>
          <a:p>
            <a:r>
              <a:rPr lang="en-US" dirty="0">
                <a:latin typeface="Century Gothic" pitchFamily="34" charset="0"/>
              </a:rPr>
              <a:t>2.10 m x 0.70 m</a:t>
            </a:r>
            <a:r>
              <a:rPr lang="en-US" dirty="0"/>
              <a:t>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entury Gothic" pitchFamily="34" charset="0"/>
              </a:rPr>
              <a:t>8432 m / 12.5 </a:t>
            </a:r>
            <a:r>
              <a:rPr lang="en-US" dirty="0"/>
              <a:t>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418" y="3283527"/>
            <a:ext cx="73084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1.47 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2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, rounded to 2 sig. figs. = 1.5 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2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85601"/>
            <a:ext cx="74494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674.56 m, rounded to 3 sig. figs. = 675m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Section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How are accuracy and precision evaluated?</a:t>
            </a:r>
          </a:p>
          <a:p>
            <a:pPr marL="0" indent="0">
              <a:buNone/>
            </a:pPr>
            <a:r>
              <a:rPr lang="en-US" dirty="0"/>
              <a:t>2. A technician experimentally determined the boiling point of octane to be </a:t>
            </a:r>
            <a:r>
              <a:rPr lang="en-US" dirty="0">
                <a:latin typeface="Century Gothic" pitchFamily="34" charset="0"/>
              </a:rPr>
              <a:t>124.1</a:t>
            </a:r>
            <a:r>
              <a:rPr lang="en-US" baseline="30000" dirty="0"/>
              <a:t>o</a:t>
            </a:r>
            <a:r>
              <a:rPr lang="en-US" dirty="0"/>
              <a:t>C. The actual boiling point of octane is </a:t>
            </a:r>
            <a:r>
              <a:rPr lang="en-US" dirty="0">
                <a:latin typeface="Century Gothic" pitchFamily="34" charset="0"/>
              </a:rPr>
              <a:t>125.7</a:t>
            </a:r>
            <a:r>
              <a:rPr lang="en-US" baseline="30000" dirty="0"/>
              <a:t>o</a:t>
            </a:r>
            <a:r>
              <a:rPr lang="en-US" dirty="0"/>
              <a:t>C. Calculate the error and the percent error.</a:t>
            </a:r>
          </a:p>
          <a:p>
            <a:pPr marL="0" indent="0">
              <a:buNone/>
            </a:pPr>
            <a:r>
              <a:rPr lang="en-US" dirty="0"/>
              <a:t>3. Determine the number of significant figures in each of the following:</a:t>
            </a:r>
          </a:p>
          <a:p>
            <a:pPr marL="0" indent="0">
              <a:buNone/>
            </a:pPr>
            <a:r>
              <a:rPr lang="en-US" dirty="0"/>
              <a:t>	a.</a:t>
            </a:r>
            <a:r>
              <a:rPr lang="en-US" dirty="0">
                <a:latin typeface="Century Gothic" pitchFamily="34" charset="0"/>
              </a:rPr>
              <a:t> 11 </a:t>
            </a:r>
            <a:r>
              <a:rPr lang="en-US" dirty="0"/>
              <a:t>soccer players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latin typeface="Century Gothic" pitchFamily="34" charset="0"/>
              </a:rPr>
              <a:t>0.070020</a:t>
            </a:r>
            <a:r>
              <a:rPr lang="en-US" dirty="0"/>
              <a:t> m</a:t>
            </a:r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>
                <a:latin typeface="Century Gothic" pitchFamily="34" charset="0"/>
              </a:rPr>
              <a:t>10800</a:t>
            </a:r>
            <a:r>
              <a:rPr lang="en-US" dirty="0"/>
              <a:t> m</a:t>
            </a:r>
          </a:p>
          <a:p>
            <a:pPr marL="0" indent="0">
              <a:buNone/>
            </a:pPr>
            <a:r>
              <a:rPr lang="en-US" dirty="0"/>
              <a:t>	d. </a:t>
            </a:r>
            <a:r>
              <a:rPr lang="en-US" dirty="0">
                <a:latin typeface="Century Gothic" pitchFamily="34" charset="0"/>
              </a:rPr>
              <a:t>5.00</a:t>
            </a:r>
            <a:r>
              <a:rPr lang="en-US" dirty="0"/>
              <a:t> m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Section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Solve each of the following and express your answer with the correct number of significant figures.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latin typeface="Century Gothic" pitchFamily="34" charset="0"/>
              </a:rPr>
              <a:t>0.00072 x 1800 </a:t>
            </a:r>
            <a:r>
              <a:rPr lang="en-US" dirty="0"/>
              <a:t>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latin typeface="Century Gothic" pitchFamily="34" charset="0"/>
              </a:rPr>
              <a:t>0.912 – 0.047 </a:t>
            </a:r>
            <a:r>
              <a:rPr lang="en-US" dirty="0"/>
              <a:t>=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>
                <a:latin typeface="Century Gothic" pitchFamily="34" charset="0"/>
              </a:rPr>
              <a:t>54000 x 3500000000 </a:t>
            </a:r>
            <a:r>
              <a:rPr lang="en-US" dirty="0"/>
              <a:t>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826572"/>
            <a:ext cx="6295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1.296, rounded to 2 sig. figs. =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267200"/>
            <a:ext cx="81820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0.865, rounded to 3 decimal places = 0.865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638800"/>
            <a:ext cx="8013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189000000000000, rounded to 2 sig. figs. = 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190000000000000 or 1.9 x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14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The International System of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/>
          <a:lstStyle/>
          <a:p>
            <a:r>
              <a:rPr lang="en-US" dirty="0"/>
              <a:t>The International system of Units (SI) is a revised version of the </a:t>
            </a:r>
            <a:r>
              <a:rPr lang="en-US" u="sng" dirty="0"/>
              <a:t>metric system</a:t>
            </a:r>
            <a:r>
              <a:rPr lang="en-US" dirty="0"/>
              <a:t> that scientists use around the world.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595379"/>
              </p:ext>
            </p:extLst>
          </p:nvPr>
        </p:nvGraphicFramePr>
        <p:xfrm>
          <a:off x="609600" y="2438400"/>
          <a:ext cx="7924800" cy="422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SI Base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Symbol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mass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kilogram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kelvin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second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amount of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mol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luminous intensity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candela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electric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ampere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Measurements and Their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7818"/>
            <a:ext cx="8763000" cy="522778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measurement</a:t>
            </a:r>
            <a:r>
              <a:rPr lang="en-US" dirty="0"/>
              <a:t> is a quantity that has both a </a:t>
            </a:r>
            <a:r>
              <a:rPr lang="en-US" u="sng" dirty="0"/>
              <a:t>number</a:t>
            </a:r>
            <a:r>
              <a:rPr lang="en-US" dirty="0"/>
              <a:t> and a </a:t>
            </a:r>
            <a:r>
              <a:rPr lang="en-US" u="sng" dirty="0"/>
              <a:t>unit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u="sng" dirty="0"/>
              <a:t>unit</a:t>
            </a:r>
            <a:r>
              <a:rPr lang="en-US" dirty="0"/>
              <a:t> typically used in the sciences are those of the </a:t>
            </a:r>
            <a:r>
              <a:rPr lang="en-US" u="sng" dirty="0"/>
              <a:t>International System of Measurements (SI)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u="sng" dirty="0"/>
              <a:t>scientific notation</a:t>
            </a:r>
            <a:r>
              <a:rPr lang="en-US" dirty="0"/>
              <a:t>, a given number is written as the product of two numbers: a </a:t>
            </a:r>
            <a:r>
              <a:rPr lang="en-US" u="sng" dirty="0"/>
              <a:t>coefficient</a:t>
            </a:r>
            <a:r>
              <a:rPr lang="en-US" dirty="0"/>
              <a:t> and 10 raised to a </a:t>
            </a:r>
            <a:r>
              <a:rPr lang="en-US" u="sng" dirty="0"/>
              <a:t>power</a:t>
            </a:r>
            <a:r>
              <a:rPr lang="en-US" dirty="0"/>
              <a:t>.</a:t>
            </a:r>
          </a:p>
          <a:p>
            <a:r>
              <a:rPr lang="en-US" dirty="0"/>
              <a:t>In scientific notation, the </a:t>
            </a:r>
            <a:r>
              <a:rPr lang="en-US" u="sng" dirty="0"/>
              <a:t>coefficient</a:t>
            </a:r>
            <a:r>
              <a:rPr lang="en-US" dirty="0"/>
              <a:t> is always a number equal to or greater than </a:t>
            </a:r>
            <a:r>
              <a:rPr lang="en-US" u="sng" dirty="0"/>
              <a:t>one</a:t>
            </a:r>
            <a:r>
              <a:rPr lang="en-US" dirty="0"/>
              <a:t> and less than </a:t>
            </a:r>
            <a:r>
              <a:rPr lang="en-US" u="sng" dirty="0"/>
              <a:t>ten</a:t>
            </a:r>
            <a:r>
              <a:rPr lang="en-US" dirty="0"/>
              <a:t>.</a:t>
            </a:r>
          </a:p>
        </p:txBody>
      </p:sp>
      <p:pic>
        <p:nvPicPr>
          <p:cNvPr id="2050" name="Picture 2" descr="http://concepts.ck12.org/preview/scientific-not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00200" y="5715000"/>
            <a:ext cx="21431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ncepts.ck12.org/preview/scientific-not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/>
          <a:stretch/>
        </p:blipFill>
        <p:spPr bwMode="auto">
          <a:xfrm>
            <a:off x="5253037" y="5865271"/>
            <a:ext cx="2143125" cy="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u="sng" dirty="0"/>
              <a:t>Prefixes</a:t>
            </a:r>
            <a:r>
              <a:rPr lang="en-US" dirty="0"/>
              <a:t> are used to show a very </a:t>
            </a:r>
            <a:r>
              <a:rPr lang="en-US" u="sng" dirty="0"/>
              <a:t>large</a:t>
            </a:r>
            <a:r>
              <a:rPr lang="en-US" dirty="0"/>
              <a:t> or </a:t>
            </a:r>
            <a:r>
              <a:rPr lang="en-US" u="sng" dirty="0"/>
              <a:t>small</a:t>
            </a:r>
            <a:r>
              <a:rPr lang="en-US" dirty="0"/>
              <a:t> quantity.</a:t>
            </a:r>
          </a:p>
          <a:p>
            <a:r>
              <a:rPr lang="en-US" dirty="0"/>
              <a:t>For your prefixes sheet it is important to remember the following:</a:t>
            </a:r>
          </a:p>
          <a:p>
            <a:pPr marL="0" indent="0" algn="ctr">
              <a:buNone/>
            </a:pPr>
            <a:r>
              <a:rPr lang="en-US" sz="3500" dirty="0">
                <a:latin typeface="Century Gothic" pitchFamily="34" charset="0"/>
              </a:rPr>
              <a:t>1</a:t>
            </a:r>
            <a:r>
              <a:rPr lang="en-US" sz="3500" dirty="0"/>
              <a:t> prefix unit = </a:t>
            </a:r>
            <a:r>
              <a:rPr lang="en-US" sz="3500" dirty="0">
                <a:latin typeface="Century Gothic" pitchFamily="34" charset="0"/>
              </a:rPr>
              <a:t>10</a:t>
            </a:r>
            <a:r>
              <a:rPr lang="en-US" sz="3500" baseline="30000" dirty="0">
                <a:latin typeface="Century Gothic" pitchFamily="34" charset="0"/>
              </a:rPr>
              <a:t>x</a:t>
            </a:r>
            <a:r>
              <a:rPr lang="en-US" sz="3500" dirty="0"/>
              <a:t> base unit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u="sng" dirty="0"/>
              <a:t>Example of Base Units</a:t>
            </a:r>
            <a:r>
              <a:rPr lang="en-US" dirty="0"/>
              <a:t>		   </a:t>
            </a:r>
            <a:r>
              <a:rPr lang="en-US" u="sng" dirty="0"/>
              <a:t>Example of Prefix Units</a:t>
            </a:r>
          </a:p>
          <a:p>
            <a:pPr marL="0" indent="0">
              <a:buNone/>
            </a:pPr>
            <a:r>
              <a:rPr lang="en-US" dirty="0"/>
              <a:t>		m					cm</a:t>
            </a:r>
          </a:p>
          <a:p>
            <a:pPr marL="0" indent="0">
              <a:buNone/>
            </a:pPr>
            <a:r>
              <a:rPr lang="en-US" dirty="0"/>
              <a:t>		L					mL</a:t>
            </a:r>
          </a:p>
          <a:p>
            <a:pPr marL="0" indent="0">
              <a:buNone/>
            </a:pPr>
            <a:r>
              <a:rPr lang="en-US" dirty="0"/>
              <a:t>		g					kg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Writing Conversion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Remember:  </a:t>
            </a:r>
            <a:r>
              <a:rPr lang="en-US" sz="2800" dirty="0">
                <a:latin typeface="Century Gothic" pitchFamily="34" charset="0"/>
              </a:rPr>
              <a:t>1</a:t>
            </a:r>
            <a:r>
              <a:rPr lang="en-US" sz="2800" dirty="0"/>
              <a:t> prefix unit = </a:t>
            </a:r>
            <a:r>
              <a:rPr lang="en-US" sz="2800" dirty="0">
                <a:latin typeface="Century Gothic" pitchFamily="34" charset="0"/>
              </a:rPr>
              <a:t>10</a:t>
            </a:r>
            <a:r>
              <a:rPr lang="en-US" sz="2800" baseline="30000" dirty="0">
                <a:latin typeface="Century Gothic" pitchFamily="34" charset="0"/>
              </a:rPr>
              <a:t>x</a:t>
            </a:r>
            <a:r>
              <a:rPr lang="en-US" sz="2800" dirty="0"/>
              <a:t> base unit</a:t>
            </a:r>
          </a:p>
          <a:p>
            <a:endParaRPr lang="en-US" dirty="0"/>
          </a:p>
          <a:p>
            <a:r>
              <a:rPr lang="en-US" dirty="0"/>
              <a:t>Write the conversion factors for the following:</a:t>
            </a:r>
          </a:p>
          <a:p>
            <a:pPr marL="850392" lvl="1" indent="-457200">
              <a:buAutoNum type="alphaLcPeriod"/>
            </a:pPr>
            <a:r>
              <a:rPr lang="en-US" dirty="0"/>
              <a:t>cm </a:t>
            </a:r>
            <a:r>
              <a:rPr lang="en-US" dirty="0">
                <a:sym typeface="Wingdings" pitchFamily="2" charset="2"/>
              </a:rPr>
              <a:t> m</a:t>
            </a:r>
          </a:p>
          <a:p>
            <a:pPr marL="850392" lvl="1" indent="-457200">
              <a:buAutoNum type="alphaLcPeriod"/>
            </a:pPr>
            <a:endParaRPr lang="en-US" dirty="0">
              <a:sym typeface="Wingdings" pitchFamily="2" charset="2"/>
            </a:endParaRPr>
          </a:p>
          <a:p>
            <a:pPr marL="850392" lvl="1" indent="-457200">
              <a:buAutoNum type="alphaLcPeriod"/>
            </a:pPr>
            <a:r>
              <a:rPr lang="en-US" dirty="0">
                <a:sym typeface="Wingdings" pitchFamily="2" charset="2"/>
              </a:rPr>
              <a:t>g  kg</a:t>
            </a:r>
          </a:p>
          <a:p>
            <a:pPr marL="850392" lvl="1" indent="-457200">
              <a:buAutoNum type="alphaLcPeriod"/>
            </a:pPr>
            <a:endParaRPr lang="en-US" dirty="0">
              <a:sym typeface="Wingdings" pitchFamily="2" charset="2"/>
            </a:endParaRPr>
          </a:p>
          <a:p>
            <a:pPr marL="850392" lvl="1" indent="-457200">
              <a:buAutoNum type="alphaLcPeriod"/>
            </a:pPr>
            <a:r>
              <a:rPr lang="en-US" dirty="0">
                <a:sym typeface="Wingdings" pitchFamily="2" charset="2"/>
              </a:rPr>
              <a:t>s  ns</a:t>
            </a:r>
          </a:p>
          <a:p>
            <a:pPr marL="850392" lvl="1" indent="-457200">
              <a:buAutoNum type="alphaLcPeriod"/>
            </a:pPr>
            <a:endParaRPr lang="en-US" dirty="0">
              <a:sym typeface="Wingdings" pitchFamily="2" charset="2"/>
            </a:endParaRPr>
          </a:p>
          <a:p>
            <a:pPr marL="850392" lvl="1" indent="-457200">
              <a:buAutoNum type="alphaLcPeriod"/>
            </a:pPr>
            <a:r>
              <a:rPr lang="en-US" dirty="0" err="1">
                <a:sym typeface="Wingdings" pitchFamily="2" charset="2"/>
              </a:rPr>
              <a:t>dL</a:t>
            </a:r>
            <a:r>
              <a:rPr lang="en-US" dirty="0">
                <a:sym typeface="Wingdings" pitchFamily="2" charset="2"/>
              </a:rPr>
              <a:t>  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3124200"/>
            <a:ext cx="267733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 cm =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-2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m</a:t>
            </a:r>
          </a:p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 kg =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3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g</a:t>
            </a:r>
          </a:p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 ns =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-9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s</a:t>
            </a:r>
          </a:p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 </a:t>
            </a:r>
            <a:r>
              <a:rPr lang="en-US" sz="3000" b="1" dirty="0" err="1">
                <a:solidFill>
                  <a:srgbClr val="92D050"/>
                </a:solidFill>
                <a:latin typeface="Century Gothic" pitchFamily="34" charset="0"/>
              </a:rPr>
              <a:t>dL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=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-1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Derived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Some units are a </a:t>
            </a:r>
            <a:r>
              <a:rPr lang="en-US" u="sng" dirty="0"/>
              <a:t>combination</a:t>
            </a:r>
            <a:r>
              <a:rPr lang="en-US" dirty="0"/>
              <a:t> of SI base units. These are called </a:t>
            </a:r>
            <a:r>
              <a:rPr lang="en-US" u="sng" dirty="0"/>
              <a:t>derived units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Volume = length x width x height</a:t>
            </a:r>
          </a:p>
          <a:p>
            <a:pPr marL="0" indent="0">
              <a:buNone/>
            </a:pPr>
            <a:r>
              <a:rPr lang="en-US" dirty="0"/>
              <a:t>                       (m)         (m)        (m)   = m</a:t>
            </a:r>
            <a:r>
              <a:rPr lang="en-US" baseline="30000" dirty="0"/>
              <a:t>3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Density = </a:t>
            </a:r>
            <a:r>
              <a:rPr lang="en-US" u="sng" dirty="0"/>
              <a:t>  mass   </a:t>
            </a:r>
            <a:r>
              <a:rPr lang="en-US" dirty="0"/>
              <a:t>  (kg)    =   kg/m</a:t>
            </a:r>
            <a:r>
              <a:rPr lang="en-US" baseline="30000" dirty="0"/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       volume    (m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</p:txBody>
      </p:sp>
      <p:pic>
        <p:nvPicPr>
          <p:cNvPr id="8194" name="Picture 2" descr="http://mbeddr.files.wordpress.com/2012/03/screen-shot-2012-03-25-at-9-48-39-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72200" y="2101286"/>
            <a:ext cx="2652712" cy="45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Mass vs.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u="sng" dirty="0"/>
              <a:t>Mass</a:t>
            </a:r>
            <a:r>
              <a:rPr lang="en-US" dirty="0"/>
              <a:t> is the amount of </a:t>
            </a:r>
            <a:r>
              <a:rPr lang="en-US" u="sng" dirty="0"/>
              <a:t>matter</a:t>
            </a:r>
            <a:r>
              <a:rPr lang="en-US" dirty="0"/>
              <a:t> that an object contains. The SI unit is </a:t>
            </a:r>
            <a:r>
              <a:rPr lang="en-US" u="sng" dirty="0"/>
              <a:t>kilograms</a:t>
            </a:r>
            <a:r>
              <a:rPr lang="en-US" dirty="0"/>
              <a:t>.</a:t>
            </a:r>
          </a:p>
          <a:p>
            <a:r>
              <a:rPr lang="en-US" u="sng" dirty="0"/>
              <a:t>Weight</a:t>
            </a:r>
            <a:r>
              <a:rPr lang="en-US" dirty="0"/>
              <a:t> is the force that measures the pull of </a:t>
            </a:r>
            <a:r>
              <a:rPr lang="en-US" u="sng" dirty="0"/>
              <a:t>gravity</a:t>
            </a:r>
            <a:r>
              <a:rPr lang="en-US" dirty="0"/>
              <a:t> on a given </a:t>
            </a:r>
            <a:r>
              <a:rPr lang="en-US" u="sng" dirty="0"/>
              <a:t>mass</a:t>
            </a:r>
            <a:r>
              <a:rPr lang="en-US" dirty="0"/>
              <a:t>. The SI unit is </a:t>
            </a:r>
            <a:r>
              <a:rPr lang="en-US" u="sng" dirty="0" err="1"/>
              <a:t>Newtons</a:t>
            </a:r>
            <a:r>
              <a:rPr lang="en-US" dirty="0"/>
              <a:t>.</a:t>
            </a:r>
          </a:p>
          <a:p>
            <a:r>
              <a:rPr lang="en-US" dirty="0"/>
              <a:t>Since </a:t>
            </a:r>
            <a:r>
              <a:rPr lang="en-US" u="sng" dirty="0"/>
              <a:t>weight</a:t>
            </a:r>
            <a:r>
              <a:rPr lang="en-US" dirty="0"/>
              <a:t> is based on </a:t>
            </a:r>
            <a:r>
              <a:rPr lang="en-US" u="sng" dirty="0"/>
              <a:t>gravity</a:t>
            </a:r>
            <a:r>
              <a:rPr lang="en-US" dirty="0"/>
              <a:t>, it changes with </a:t>
            </a:r>
            <a:r>
              <a:rPr lang="en-US" u="sng" dirty="0"/>
              <a:t>location</a:t>
            </a:r>
            <a:r>
              <a:rPr lang="en-US" dirty="0"/>
              <a:t>.</a:t>
            </a:r>
          </a:p>
          <a:p>
            <a:r>
              <a:rPr lang="en-US" u="sng" dirty="0"/>
              <a:t>Mass</a:t>
            </a:r>
            <a:r>
              <a:rPr lang="en-US" dirty="0"/>
              <a:t> stays </a:t>
            </a:r>
            <a:r>
              <a:rPr lang="en-US" u="sng" dirty="0"/>
              <a:t>constant</a:t>
            </a:r>
            <a:r>
              <a:rPr lang="en-US" dirty="0"/>
              <a:t> regardless of location.</a:t>
            </a:r>
          </a:p>
        </p:txBody>
      </p:sp>
      <p:pic>
        <p:nvPicPr>
          <p:cNvPr id="9218" name="Picture 2" descr="http://pgceandteaching.files.wordpress.com/2013/06/mass-vs-we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56914"/>
            <a:ext cx="3962400" cy="26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u="sng" dirty="0"/>
              <a:t>Temperature</a:t>
            </a:r>
            <a:r>
              <a:rPr lang="en-US" dirty="0"/>
              <a:t> is a measure of how </a:t>
            </a:r>
            <a:r>
              <a:rPr lang="en-US" u="sng" dirty="0"/>
              <a:t>hot or cold</a:t>
            </a:r>
            <a:r>
              <a:rPr lang="en-US" dirty="0"/>
              <a:t> an object is. (It is the measure of the </a:t>
            </a:r>
            <a:r>
              <a:rPr lang="en-US" u="sng" dirty="0"/>
              <a:t>average kinetic energy</a:t>
            </a:r>
            <a:r>
              <a:rPr lang="en-US" dirty="0"/>
              <a:t> of an object’s particles)</a:t>
            </a:r>
          </a:p>
          <a:p>
            <a:r>
              <a:rPr lang="en-US" dirty="0"/>
              <a:t>There are 3 temperature scales that are used: </a:t>
            </a:r>
            <a:r>
              <a:rPr lang="en-US" u="sng" dirty="0"/>
              <a:t>Celsius, Fahrenheit, and Kelvin</a:t>
            </a:r>
            <a:r>
              <a:rPr lang="en-US" dirty="0"/>
              <a:t>.</a:t>
            </a:r>
          </a:p>
        </p:txBody>
      </p:sp>
      <p:pic>
        <p:nvPicPr>
          <p:cNvPr id="10242" name="Picture 2" descr="http://www.aplusphysics.com/courses/honors/thermo/images/Temperature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70012"/>
            <a:ext cx="4222750" cy="36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Absolute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u="sng" dirty="0"/>
              <a:t>Absolute zero</a:t>
            </a:r>
            <a:r>
              <a:rPr lang="en-US" dirty="0"/>
              <a:t> is zero on the </a:t>
            </a:r>
            <a:r>
              <a:rPr lang="en-US" u="sng" dirty="0"/>
              <a:t>Kelvin</a:t>
            </a:r>
            <a:r>
              <a:rPr lang="en-US" dirty="0"/>
              <a:t> scale.</a:t>
            </a:r>
          </a:p>
          <a:p>
            <a:r>
              <a:rPr lang="en-US" dirty="0"/>
              <a:t>Kelvin temperature is </a:t>
            </a:r>
            <a:r>
              <a:rPr lang="en-US" u="sng" dirty="0"/>
              <a:t>directly proportional</a:t>
            </a:r>
            <a:r>
              <a:rPr lang="en-US" dirty="0"/>
              <a:t> to the kinetic energy (speed) of the particles.</a:t>
            </a:r>
          </a:p>
          <a:p>
            <a:r>
              <a:rPr lang="en-US" dirty="0"/>
              <a:t>If the particles are </a:t>
            </a:r>
            <a:r>
              <a:rPr lang="en-US" u="sng" dirty="0"/>
              <a:t>not moving</a:t>
            </a:r>
            <a:r>
              <a:rPr lang="en-US" dirty="0"/>
              <a:t>, then the Kelvin temperature is </a:t>
            </a:r>
            <a:r>
              <a:rPr lang="en-US" u="sng" dirty="0"/>
              <a:t>zero</a:t>
            </a:r>
            <a:r>
              <a:rPr lang="en-US" dirty="0"/>
              <a:t>.</a:t>
            </a:r>
          </a:p>
          <a:p>
            <a:r>
              <a:rPr lang="en-US" dirty="0"/>
              <a:t>Since the particles cannot go slower than </a:t>
            </a:r>
            <a:r>
              <a:rPr lang="en-US" u="sng" dirty="0"/>
              <a:t>stopped</a:t>
            </a:r>
            <a:r>
              <a:rPr lang="en-US" dirty="0"/>
              <a:t>, then the Kelvin scale does not have any </a:t>
            </a:r>
            <a:r>
              <a:rPr lang="en-US" u="sng" dirty="0"/>
              <a:t>negative values</a:t>
            </a:r>
            <a:r>
              <a:rPr lang="en-US" dirty="0"/>
              <a:t>.</a:t>
            </a:r>
          </a:p>
        </p:txBody>
      </p:sp>
      <p:pic>
        <p:nvPicPr>
          <p:cNvPr id="11266" name="Picture 2" descr="http://www.askipedia.com/wp-content/uploads/2012/05/Absolute-Zero-45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45813"/>
            <a:ext cx="2263379" cy="20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dvice.com/sites/dvice/files/styles/blog_post_media/public/images/PWA_429195_arnold7.jpg?itok=njDDoS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93708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superherohype.com/assets/uploads/2014/03/frozone-hea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1" r="14238"/>
          <a:stretch/>
        </p:blipFill>
        <p:spPr bwMode="auto">
          <a:xfrm>
            <a:off x="3169596" y="4638161"/>
            <a:ext cx="3015574" cy="18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Converting Temperatures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The following formulas are used to convert between temperatures:</a:t>
            </a:r>
          </a:p>
          <a:p>
            <a:endParaRPr lang="en-US" dirty="0"/>
          </a:p>
          <a:p>
            <a:r>
              <a:rPr lang="en-US" dirty="0">
                <a:latin typeface="Century Gothic" pitchFamily="34" charset="0"/>
              </a:rPr>
              <a:t>K = </a:t>
            </a:r>
            <a:r>
              <a:rPr lang="en-US" baseline="30000" dirty="0" err="1">
                <a:latin typeface="Century Gothic" pitchFamily="34" charset="0"/>
              </a:rPr>
              <a:t>o</a:t>
            </a:r>
            <a:r>
              <a:rPr lang="en-US" dirty="0" err="1">
                <a:latin typeface="Century Gothic" pitchFamily="34" charset="0"/>
              </a:rPr>
              <a:t>C</a:t>
            </a:r>
            <a:r>
              <a:rPr lang="en-US" dirty="0">
                <a:latin typeface="Century Gothic" pitchFamily="34" charset="0"/>
              </a:rPr>
              <a:t> + 273			</a:t>
            </a:r>
            <a:r>
              <a:rPr lang="en-US" baseline="30000" dirty="0" err="1">
                <a:latin typeface="Century Gothic" pitchFamily="34" charset="0"/>
              </a:rPr>
              <a:t>o</a:t>
            </a:r>
            <a:r>
              <a:rPr lang="en-US" dirty="0" err="1">
                <a:latin typeface="Century Gothic" pitchFamily="34" charset="0"/>
              </a:rPr>
              <a:t>C</a:t>
            </a:r>
            <a:r>
              <a:rPr lang="en-US" dirty="0">
                <a:latin typeface="Century Gothic" pitchFamily="34" charset="0"/>
              </a:rPr>
              <a:t> = 5/9(</a:t>
            </a:r>
            <a:r>
              <a:rPr lang="en-US" baseline="30000" dirty="0" err="1">
                <a:latin typeface="Century Gothic" pitchFamily="34" charset="0"/>
              </a:rPr>
              <a:t>o</a:t>
            </a:r>
            <a:r>
              <a:rPr lang="en-US" dirty="0" err="1">
                <a:latin typeface="Century Gothic" pitchFamily="34" charset="0"/>
              </a:rPr>
              <a:t>F</a:t>
            </a:r>
            <a:r>
              <a:rPr lang="en-US" dirty="0">
                <a:latin typeface="Century Gothic" pitchFamily="34" charset="0"/>
              </a:rPr>
              <a:t> – 32)</a:t>
            </a:r>
          </a:p>
          <a:p>
            <a:endParaRPr lang="en-US" dirty="0">
              <a:latin typeface="Century Gothic" pitchFamily="34" charset="0"/>
            </a:endParaRPr>
          </a:p>
          <a:p>
            <a:r>
              <a:rPr lang="en-US" baseline="30000" dirty="0" err="1">
                <a:latin typeface="Century Gothic" pitchFamily="34" charset="0"/>
              </a:rPr>
              <a:t>o</a:t>
            </a:r>
            <a:r>
              <a:rPr lang="en-US" dirty="0" err="1">
                <a:latin typeface="Century Gothic" pitchFamily="34" charset="0"/>
              </a:rPr>
              <a:t>C</a:t>
            </a:r>
            <a:r>
              <a:rPr lang="en-US" dirty="0">
                <a:latin typeface="Century Gothic" pitchFamily="34" charset="0"/>
              </a:rPr>
              <a:t> = K – 273			</a:t>
            </a:r>
            <a:r>
              <a:rPr lang="en-US" baseline="30000" dirty="0" err="1">
                <a:latin typeface="Century Gothic" pitchFamily="34" charset="0"/>
              </a:rPr>
              <a:t>o</a:t>
            </a:r>
            <a:r>
              <a:rPr lang="en-US" dirty="0" err="1">
                <a:latin typeface="Century Gothic" pitchFamily="34" charset="0"/>
              </a:rPr>
              <a:t>F</a:t>
            </a:r>
            <a:r>
              <a:rPr lang="en-US" dirty="0">
                <a:latin typeface="Century Gothic" pitchFamily="34" charset="0"/>
              </a:rPr>
              <a:t> = 9/5(</a:t>
            </a:r>
            <a:r>
              <a:rPr lang="en-US" baseline="30000" dirty="0" err="1">
                <a:latin typeface="Century Gothic" pitchFamily="34" charset="0"/>
              </a:rPr>
              <a:t>o</a:t>
            </a:r>
            <a:r>
              <a:rPr lang="en-US" dirty="0" err="1">
                <a:latin typeface="Century Gothic" pitchFamily="34" charset="0"/>
              </a:rPr>
              <a:t>C</a:t>
            </a:r>
            <a:r>
              <a:rPr lang="en-US" dirty="0">
                <a:latin typeface="Century Gothic" pitchFamily="34" charset="0"/>
              </a:rPr>
              <a:t>) + 32</a:t>
            </a:r>
            <a:endParaRPr lang="en-US" baseline="30000" dirty="0">
              <a:latin typeface="Century Gothic" pitchFamily="34" charset="0"/>
            </a:endParaRPr>
          </a:p>
        </p:txBody>
      </p:sp>
      <p:pic>
        <p:nvPicPr>
          <p:cNvPr id="12290" name="Picture 2" descr="http://sojo.net/sites/default/files/mainimages/blog/Frozen-Movie-Elsa-HD-Wallpap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1" y="4572000"/>
            <a:ext cx="3041712" cy="19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fc08.deviantart.net/fs71/f/2010/052/8/1/Human_Torch_by_markwel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19603" y="3949667"/>
            <a:ext cx="2214011" cy="30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Normal human body temperature is </a:t>
            </a:r>
            <a:r>
              <a:rPr lang="en-US" dirty="0">
                <a:latin typeface="Century Gothic" pitchFamily="34" charset="0"/>
              </a:rPr>
              <a:t>37</a:t>
            </a:r>
            <a:r>
              <a:rPr lang="en-US" baseline="30000" dirty="0"/>
              <a:t>o</a:t>
            </a:r>
            <a:r>
              <a:rPr lang="en-US" dirty="0"/>
              <a:t>C. What is that temperature in kelvin?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743200"/>
            <a:ext cx="1175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310 K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Make the following temperature conversions.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latin typeface="Century Gothic" pitchFamily="34" charset="0"/>
              </a:rPr>
              <a:t>77.2</a:t>
            </a:r>
            <a:r>
              <a:rPr lang="en-US" dirty="0"/>
              <a:t>K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aseline="30000" dirty="0" err="1">
                <a:sym typeface="Wingdings" pitchFamily="2" charset="2"/>
              </a:rPr>
              <a:t>o</a:t>
            </a:r>
            <a:r>
              <a:rPr lang="en-US" dirty="0" err="1">
                <a:sym typeface="Wingdings" pitchFamily="2" charset="2"/>
              </a:rPr>
              <a:t>C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b. </a:t>
            </a:r>
            <a:r>
              <a:rPr lang="en-US" dirty="0">
                <a:latin typeface="Century Gothic" pitchFamily="34" charset="0"/>
                <a:sym typeface="Wingdings" pitchFamily="2" charset="2"/>
              </a:rPr>
              <a:t>120</a:t>
            </a:r>
            <a:r>
              <a:rPr lang="en-US" baseline="30000" dirty="0">
                <a:sym typeface="Wingdings" pitchFamily="2" charset="2"/>
              </a:rPr>
              <a:t>o</a:t>
            </a:r>
            <a:r>
              <a:rPr lang="en-US" dirty="0">
                <a:sym typeface="Wingdings" pitchFamily="2" charset="2"/>
              </a:rPr>
              <a:t>C  </a:t>
            </a:r>
            <a:r>
              <a:rPr lang="en-US" baseline="30000" dirty="0" err="1">
                <a:sym typeface="Wingdings" pitchFamily="2" charset="2"/>
              </a:rPr>
              <a:t>o</a:t>
            </a:r>
            <a:r>
              <a:rPr lang="en-US" dirty="0" err="1">
                <a:sym typeface="Wingdings" pitchFamily="2" charset="2"/>
              </a:rPr>
              <a:t>F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c. </a:t>
            </a:r>
            <a:r>
              <a:rPr lang="en-US" dirty="0">
                <a:latin typeface="Century Gothic" pitchFamily="34" charset="0"/>
                <a:sym typeface="Wingdings" pitchFamily="2" charset="2"/>
              </a:rPr>
              <a:t>56</a:t>
            </a:r>
            <a:r>
              <a:rPr lang="en-US" baseline="30000" dirty="0">
                <a:sym typeface="Wingdings" pitchFamily="2" charset="2"/>
              </a:rPr>
              <a:t>o</a:t>
            </a:r>
            <a:r>
              <a:rPr lang="en-US" dirty="0">
                <a:sym typeface="Wingdings" pitchFamily="2" charset="2"/>
              </a:rPr>
              <a:t>F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895600"/>
            <a:ext cx="17764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-195.8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o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4419600"/>
            <a:ext cx="11769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248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o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7434" y="5867400"/>
            <a:ext cx="1390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286.3K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u="sng" dirty="0"/>
              <a:t>Energy</a:t>
            </a:r>
            <a:r>
              <a:rPr lang="en-US" dirty="0"/>
              <a:t> is the ability to do </a:t>
            </a:r>
            <a:r>
              <a:rPr lang="en-US" u="sng" dirty="0"/>
              <a:t>work</a:t>
            </a:r>
            <a:r>
              <a:rPr lang="en-US" dirty="0"/>
              <a:t> or supply </a:t>
            </a:r>
            <a:r>
              <a:rPr lang="en-US" u="sng" dirty="0"/>
              <a:t>heat</a:t>
            </a:r>
            <a:r>
              <a:rPr lang="en-US" dirty="0"/>
              <a:t>.</a:t>
            </a:r>
          </a:p>
          <a:p>
            <a:r>
              <a:rPr lang="en-US" dirty="0"/>
              <a:t>The SI unit of energy is the </a:t>
            </a:r>
            <a:r>
              <a:rPr lang="en-US" u="sng" dirty="0"/>
              <a:t>Joule (J)</a:t>
            </a:r>
            <a:r>
              <a:rPr lang="en-US" dirty="0"/>
              <a:t>.</a:t>
            </a:r>
          </a:p>
          <a:p>
            <a:r>
              <a:rPr lang="en-US" dirty="0"/>
              <a:t>In America, we use </a:t>
            </a:r>
            <a:r>
              <a:rPr lang="en-US" u="sng" dirty="0"/>
              <a:t>calories</a:t>
            </a:r>
            <a:r>
              <a:rPr lang="en-US" dirty="0"/>
              <a:t> instead of Joules.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 Gothic" pitchFamily="34" charset="0"/>
              </a:rPr>
              <a:t>1 </a:t>
            </a:r>
            <a:r>
              <a:rPr lang="en-US" dirty="0" err="1">
                <a:latin typeface="Century Gothic" pitchFamily="34" charset="0"/>
              </a:rPr>
              <a:t>cal</a:t>
            </a:r>
            <a:r>
              <a:rPr lang="en-US" dirty="0">
                <a:latin typeface="Century Gothic" pitchFamily="34" charset="0"/>
              </a:rPr>
              <a:t> = 4.184J</a:t>
            </a:r>
          </a:p>
        </p:txBody>
      </p:sp>
      <p:pic>
        <p:nvPicPr>
          <p:cNvPr id="13314" name="Picture 2" descr="http://media.comicbook.com/wp-content/uploads/2013/11/amazing-spidey-electro-e13846499221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9757"/>
            <a:ext cx="3943350" cy="26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ages.sodahead.com/polls/001741093/133245334_fat_cat_x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70415"/>
            <a:ext cx="3028950" cy="26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Write the following numbers in scientific notation:</a:t>
            </a:r>
          </a:p>
          <a:p>
            <a:pPr lvl="1"/>
            <a:r>
              <a:rPr lang="en-US" dirty="0">
                <a:latin typeface="Century Gothic" pitchFamily="34" charset="0"/>
              </a:rPr>
              <a:t>39400000</a:t>
            </a:r>
          </a:p>
          <a:p>
            <a:pPr lvl="1"/>
            <a:r>
              <a:rPr lang="en-US" dirty="0">
                <a:latin typeface="Century Gothic" pitchFamily="34" charset="0"/>
              </a:rPr>
              <a:t>2800</a:t>
            </a:r>
          </a:p>
          <a:p>
            <a:pPr lvl="1"/>
            <a:r>
              <a:rPr lang="en-US" dirty="0">
                <a:latin typeface="Century Gothic" pitchFamily="34" charset="0"/>
              </a:rPr>
              <a:t>0.000567</a:t>
            </a:r>
          </a:p>
          <a:p>
            <a:pPr lvl="1"/>
            <a:r>
              <a:rPr lang="en-US" dirty="0">
                <a:latin typeface="Century Gothic" pitchFamily="34" charset="0"/>
              </a:rPr>
              <a:t>0.0000002</a:t>
            </a:r>
          </a:p>
          <a:p>
            <a:pPr lvl="1"/>
            <a:endParaRPr lang="en-US" dirty="0"/>
          </a:p>
          <a:p>
            <a:r>
              <a:rPr lang="en-US" dirty="0"/>
              <a:t>Write the following numbers in regular notation:</a:t>
            </a:r>
          </a:p>
          <a:p>
            <a:pPr lvl="1"/>
            <a:r>
              <a:rPr lang="en-US" dirty="0">
                <a:latin typeface="Century Gothic" pitchFamily="34" charset="0"/>
              </a:rPr>
              <a:t>3.22 x 10</a:t>
            </a:r>
            <a:r>
              <a:rPr lang="en-US" baseline="30000" dirty="0">
                <a:latin typeface="Century Gothic" pitchFamily="34" charset="0"/>
              </a:rPr>
              <a:t>4</a:t>
            </a:r>
          </a:p>
          <a:p>
            <a:pPr lvl="1"/>
            <a:r>
              <a:rPr lang="en-US" dirty="0">
                <a:latin typeface="Century Gothic" pitchFamily="34" charset="0"/>
              </a:rPr>
              <a:t>2.1 x 10</a:t>
            </a:r>
            <a:r>
              <a:rPr lang="en-US" baseline="30000" dirty="0">
                <a:latin typeface="Century Gothic" pitchFamily="34" charset="0"/>
              </a:rPr>
              <a:t>-5</a:t>
            </a:r>
          </a:p>
          <a:p>
            <a:pPr lvl="1"/>
            <a:r>
              <a:rPr lang="en-US" dirty="0">
                <a:latin typeface="Century Gothic" pitchFamily="34" charset="0"/>
              </a:rPr>
              <a:t>8 x 10</a:t>
            </a:r>
            <a:r>
              <a:rPr lang="en-US" baseline="30000" dirty="0">
                <a:latin typeface="Century Gothic" pitchFamily="34" charset="0"/>
              </a:rPr>
              <a:t>2</a:t>
            </a:r>
            <a:endParaRPr lang="en-US" dirty="0">
              <a:latin typeface="Century Gothic" pitchFamily="34" charset="0"/>
            </a:endParaRPr>
          </a:p>
          <a:p>
            <a:pPr lvl="1"/>
            <a:r>
              <a:rPr lang="en-US" dirty="0">
                <a:latin typeface="Century Gothic" pitchFamily="34" charset="0"/>
              </a:rPr>
              <a:t>7.90 x 10</a:t>
            </a:r>
            <a:r>
              <a:rPr lang="en-US" baseline="30000" dirty="0">
                <a:latin typeface="Century Gothic" pitchFamily="34" charset="0"/>
              </a:rPr>
              <a:t>-6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828800"/>
            <a:ext cx="17411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3.94 x 10</a:t>
            </a:r>
            <a:r>
              <a:rPr lang="en-US" sz="2500" b="1" baseline="30000" dirty="0">
                <a:solidFill>
                  <a:srgbClr val="92D050"/>
                </a:solidFill>
                <a:latin typeface="Century Gothic" pitchFamily="34" charset="0"/>
              </a:rPr>
              <a:t>7</a:t>
            </a:r>
          </a:p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2.8 x 10</a:t>
            </a:r>
            <a:r>
              <a:rPr lang="en-US" sz="2500" b="1" baseline="30000" dirty="0">
                <a:solidFill>
                  <a:srgbClr val="92D050"/>
                </a:solidFill>
                <a:latin typeface="Century Gothic" pitchFamily="34" charset="0"/>
              </a:rPr>
              <a:t>3</a:t>
            </a:r>
            <a:endParaRPr lang="en-US" sz="2500" b="1" dirty="0">
              <a:solidFill>
                <a:srgbClr val="92D050"/>
              </a:solidFill>
              <a:latin typeface="Century Gothic" pitchFamily="34" charset="0"/>
            </a:endParaRPr>
          </a:p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5.67 x 10</a:t>
            </a:r>
            <a:r>
              <a:rPr lang="en-US" sz="2500" b="1" baseline="30000" dirty="0">
                <a:solidFill>
                  <a:srgbClr val="92D050"/>
                </a:solidFill>
                <a:latin typeface="Century Gothic" pitchFamily="34" charset="0"/>
              </a:rPr>
              <a:t>-4</a:t>
            </a:r>
          </a:p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2 x 10</a:t>
            </a:r>
            <a:r>
              <a:rPr lang="en-US" sz="2500" b="1" baseline="30000" dirty="0">
                <a:solidFill>
                  <a:srgbClr val="92D050"/>
                </a:solidFill>
                <a:latin typeface="Century Gothic" pitchFamily="34" charset="0"/>
              </a:rPr>
              <a:t>-7</a:t>
            </a:r>
            <a:endParaRPr lang="en-US" sz="25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511964"/>
            <a:ext cx="18742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32200</a:t>
            </a:r>
          </a:p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0.000021</a:t>
            </a:r>
          </a:p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800</a:t>
            </a:r>
          </a:p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0.00000790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81000"/>
            <a:ext cx="8763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/>
              <a:t>Conversion Problems &amp; 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conversion factor</a:t>
            </a:r>
            <a:r>
              <a:rPr lang="en-US" dirty="0"/>
              <a:t> is a ratio of two equivalent measurements.</a:t>
            </a:r>
          </a:p>
          <a:p>
            <a:r>
              <a:rPr lang="en-US" dirty="0"/>
              <a:t>Whenever two measurements are </a:t>
            </a:r>
            <a:r>
              <a:rPr lang="en-US" u="sng" dirty="0"/>
              <a:t>equivalent</a:t>
            </a:r>
            <a:r>
              <a:rPr lang="en-US" dirty="0"/>
              <a:t>, then</a:t>
            </a:r>
          </a:p>
          <a:p>
            <a:pPr marL="0" indent="0">
              <a:buNone/>
            </a:pPr>
            <a:r>
              <a:rPr lang="en-US" dirty="0"/>
              <a:t>   the ratio equals </a:t>
            </a:r>
            <a:r>
              <a:rPr lang="en-US" dirty="0">
                <a:latin typeface="Century Gothic" pitchFamily="34" charset="0"/>
              </a:rPr>
              <a:t>1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 Gothic" pitchFamily="34" charset="0"/>
              </a:rPr>
              <a:t>12 in = 1 </a:t>
            </a:r>
            <a:r>
              <a:rPr lang="en-US" dirty="0" err="1">
                <a:latin typeface="Century Gothic" pitchFamily="34" charset="0"/>
              </a:rPr>
              <a:t>ft</a:t>
            </a:r>
            <a:r>
              <a:rPr lang="en-US" dirty="0"/>
              <a:t>	   or   	</a:t>
            </a:r>
            <a:r>
              <a:rPr lang="en-US" dirty="0">
                <a:latin typeface="Century Gothic" pitchFamily="34" charset="0"/>
              </a:rPr>
              <a:t>1 </a:t>
            </a:r>
            <a:r>
              <a:rPr lang="en-US" dirty="0" err="1">
                <a:latin typeface="Century Gothic" pitchFamily="34" charset="0"/>
              </a:rPr>
              <a:t>ft</a:t>
            </a:r>
            <a:r>
              <a:rPr lang="en-US" dirty="0">
                <a:latin typeface="Century Gothic" pitchFamily="34" charset="0"/>
              </a:rPr>
              <a:t> = 12 in</a:t>
            </a:r>
          </a:p>
          <a:p>
            <a:endParaRPr lang="en-US" dirty="0"/>
          </a:p>
          <a:p>
            <a:r>
              <a:rPr lang="en-US" dirty="0"/>
              <a:t>Ratio form:</a:t>
            </a:r>
          </a:p>
          <a:p>
            <a:pPr marL="0" indent="0" algn="ctr">
              <a:buNone/>
            </a:pPr>
            <a:r>
              <a:rPr lang="en-US" u="sng" dirty="0">
                <a:latin typeface="Century Gothic" pitchFamily="34" charset="0"/>
              </a:rPr>
              <a:t>12 in</a:t>
            </a:r>
            <a:r>
              <a:rPr lang="en-US" dirty="0">
                <a:latin typeface="Century Gothic" pitchFamily="34" charset="0"/>
              </a:rPr>
              <a:t>        </a:t>
            </a:r>
            <a:r>
              <a:rPr lang="en-US" dirty="0"/>
              <a:t>or     </a:t>
            </a:r>
            <a:r>
              <a:rPr lang="en-US" dirty="0">
                <a:latin typeface="Century Gothic" pitchFamily="34" charset="0"/>
              </a:rPr>
              <a:t>  </a:t>
            </a:r>
            <a:r>
              <a:rPr lang="en-US" u="sng" dirty="0">
                <a:latin typeface="Century Gothic" pitchFamily="34" charset="0"/>
              </a:rPr>
              <a:t> 1 </a:t>
            </a:r>
            <a:r>
              <a:rPr lang="en-US" u="sng" dirty="0" err="1">
                <a:latin typeface="Century Gothic" pitchFamily="34" charset="0"/>
              </a:rPr>
              <a:t>ft</a:t>
            </a:r>
            <a:endParaRPr lang="en-US" u="sng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 Gothic" pitchFamily="34" charset="0"/>
              </a:rPr>
              <a:t>  1 </a:t>
            </a:r>
            <a:r>
              <a:rPr lang="en-US" dirty="0" err="1">
                <a:latin typeface="Century Gothic" pitchFamily="34" charset="0"/>
              </a:rPr>
              <a:t>ft</a:t>
            </a:r>
            <a:r>
              <a:rPr lang="en-US" dirty="0">
                <a:latin typeface="Century Gothic" pitchFamily="34" charset="0"/>
              </a:rPr>
              <a:t>                   12 in</a:t>
            </a:r>
          </a:p>
        </p:txBody>
      </p:sp>
      <p:pic>
        <p:nvPicPr>
          <p:cNvPr id="14338" name="Picture 2" descr="http://www.magnifyingaids.com/store/images/large/127550_L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9" b="39064"/>
          <a:stretch/>
        </p:blipFill>
        <p:spPr bwMode="auto">
          <a:xfrm rot="5400000">
            <a:off x="6187116" y="3642684"/>
            <a:ext cx="4267200" cy="9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u="sng" dirty="0"/>
              <a:t>Dimensional analysis</a:t>
            </a:r>
            <a:r>
              <a:rPr lang="en-US" dirty="0"/>
              <a:t> is a way to analyze and solve problems using the </a:t>
            </a:r>
            <a:r>
              <a:rPr lang="en-US" u="sng" dirty="0"/>
              <a:t>units</a:t>
            </a:r>
            <a:r>
              <a:rPr lang="en-US" dirty="0"/>
              <a:t> of the measurements.</a:t>
            </a:r>
          </a:p>
          <a:p>
            <a:r>
              <a:rPr lang="en-US" dirty="0"/>
              <a:t>Some conversion factors that you should be familiar with involve time: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entury Gothic" pitchFamily="34" charset="0"/>
              </a:rPr>
              <a:t>1 min = 60 s</a:t>
            </a: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	60 min = 1 </a:t>
            </a:r>
            <a:r>
              <a:rPr lang="en-US" dirty="0" err="1">
                <a:latin typeface="Century Gothic" pitchFamily="34" charset="0"/>
              </a:rPr>
              <a:t>hr</a:t>
            </a:r>
            <a:endParaRPr lang="en-US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	24 </a:t>
            </a:r>
            <a:r>
              <a:rPr lang="en-US" dirty="0" err="1">
                <a:latin typeface="Century Gothic" pitchFamily="34" charset="0"/>
              </a:rPr>
              <a:t>hr</a:t>
            </a:r>
            <a:r>
              <a:rPr lang="en-US" dirty="0">
                <a:latin typeface="Century Gothic" pitchFamily="34" charset="0"/>
              </a:rPr>
              <a:t> = 1 day</a:t>
            </a:r>
          </a:p>
          <a:p>
            <a:pPr marL="0" indent="0">
              <a:buNone/>
            </a:pPr>
            <a:r>
              <a:rPr lang="en-US">
                <a:latin typeface="Century Gothic" pitchFamily="34" charset="0"/>
              </a:rPr>
              <a:t>	365 </a:t>
            </a:r>
            <a:r>
              <a:rPr lang="en-US" dirty="0">
                <a:latin typeface="Century Gothic" pitchFamily="34" charset="0"/>
              </a:rPr>
              <a:t>days = 1 </a:t>
            </a:r>
            <a:r>
              <a:rPr lang="en-US" dirty="0" err="1">
                <a:latin typeface="Century Gothic" pitchFamily="34" charset="0"/>
              </a:rPr>
              <a:t>yr</a:t>
            </a:r>
            <a:endParaRPr lang="en-US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	3600s = 1 </a:t>
            </a:r>
            <a:r>
              <a:rPr lang="en-US" dirty="0" err="1">
                <a:latin typeface="Century Gothic" pitchFamily="34" charset="0"/>
              </a:rPr>
              <a:t>hr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15362" name="Picture 2" descr="http://mysanfranciscokitchen.com/wp-content/uploads/2012/02/kitchen-convers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5"/>
          <a:stretch/>
        </p:blipFill>
        <p:spPr bwMode="auto">
          <a:xfrm>
            <a:off x="3886200" y="2895600"/>
            <a:ext cx="5048250" cy="32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How many seconds are in a workday that lasts exactly eight hours?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743200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28800 s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How many minutes are there in exactly </a:t>
            </a:r>
            <a:r>
              <a:rPr lang="en-US" dirty="0">
                <a:latin typeface="Century Gothic" pitchFamily="34" charset="0"/>
              </a:rPr>
              <a:t>1</a:t>
            </a:r>
            <a:r>
              <a:rPr lang="en-US" dirty="0"/>
              <a:t> week?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seconds are in exactly </a:t>
            </a:r>
            <a:r>
              <a:rPr lang="en-US" dirty="0">
                <a:latin typeface="Century Gothic" pitchFamily="34" charset="0"/>
              </a:rPr>
              <a:t>40</a:t>
            </a:r>
            <a:r>
              <a:rPr lang="en-US" dirty="0"/>
              <a:t> hours?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years is </a:t>
            </a:r>
            <a:r>
              <a:rPr lang="en-US" dirty="0">
                <a:latin typeface="Century Gothic" pitchFamily="34" charset="0"/>
              </a:rPr>
              <a:t>895600000</a:t>
            </a:r>
            <a:r>
              <a:rPr lang="en-US" dirty="0"/>
              <a:t> 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209800"/>
            <a:ext cx="20521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10080 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4038600"/>
            <a:ext cx="1750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144000 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8745" y="5867400"/>
            <a:ext cx="20601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28.4 years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750</a:t>
            </a:r>
            <a:r>
              <a:rPr lang="en-US" dirty="0"/>
              <a:t> dg to grams.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438400"/>
            <a:ext cx="867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75g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0.044</a:t>
            </a:r>
            <a:r>
              <a:rPr lang="en-US" dirty="0"/>
              <a:t> km to meters.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6.7</a:t>
            </a:r>
            <a:r>
              <a:rPr lang="en-US" dirty="0"/>
              <a:t> s to milliseconds.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4.6 </a:t>
            </a:r>
            <a:r>
              <a:rPr lang="en-US" dirty="0"/>
              <a:t>mg to grams.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209800"/>
            <a:ext cx="10839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44 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799" y="4114800"/>
            <a:ext cx="15760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6700ms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9019" y="5878945"/>
            <a:ext cx="16193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0.0046g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latin typeface="Century Gothic" pitchFamily="34" charset="0"/>
              </a:rPr>
              <a:t>0.073</a:t>
            </a:r>
            <a:r>
              <a:rPr lang="en-US" dirty="0"/>
              <a:t> cm in micrometers?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2209800"/>
            <a:ext cx="1519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730 </a:t>
            </a:r>
            <a:r>
              <a:rPr lang="en-US" sz="3000" b="1" dirty="0">
                <a:solidFill>
                  <a:srgbClr val="92D050"/>
                </a:solidFill>
                <a:latin typeface="Symbol" pitchFamily="18" charset="2"/>
              </a:rPr>
              <a:t>m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0.227</a:t>
            </a:r>
            <a:r>
              <a:rPr lang="en-US" dirty="0"/>
              <a:t> nm to centimeters.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1.3 x 10</a:t>
            </a:r>
            <a:r>
              <a:rPr lang="en-US" baseline="30000" dirty="0">
                <a:latin typeface="Century Gothic" pitchFamily="34" charset="0"/>
              </a:rPr>
              <a:t>4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/>
              <a:t>km to decimeters.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1325</a:t>
            </a:r>
            <a:r>
              <a:rPr lang="en-US" dirty="0"/>
              <a:t> dag to </a:t>
            </a:r>
            <a:r>
              <a:rPr lang="en-US" dirty="0" err="1"/>
              <a:t>megagrams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057400"/>
            <a:ext cx="2763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2.27 x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-8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6666" y="4114800"/>
            <a:ext cx="2448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1.3 x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8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US" sz="3000" b="1" dirty="0" err="1">
                <a:solidFill>
                  <a:srgbClr val="92D050"/>
                </a:solidFill>
                <a:latin typeface="Century Gothic" pitchFamily="34" charset="0"/>
              </a:rPr>
              <a:t>dm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964" y="5943600"/>
            <a:ext cx="2287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0.01325 Mg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 (Honors)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60</a:t>
            </a:r>
            <a:r>
              <a:rPr lang="en-US" dirty="0"/>
              <a:t> g/mL to kg/</a:t>
            </a:r>
            <a:r>
              <a:rPr lang="en-US" dirty="0" err="1"/>
              <a:t>dL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209800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664783"/>
            <a:ext cx="15824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6 kg/</a:t>
            </a:r>
            <a:r>
              <a:rPr lang="en-US" sz="3000" b="1" dirty="0" err="1">
                <a:solidFill>
                  <a:srgbClr val="92D050"/>
                </a:solidFill>
                <a:latin typeface="Century Gothic" pitchFamily="34" charset="0"/>
              </a:rPr>
              <a:t>dL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Problems (Honors)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90</a:t>
            </a:r>
            <a:r>
              <a:rPr lang="en-US" dirty="0"/>
              <a:t> km/</a:t>
            </a:r>
            <a:r>
              <a:rPr lang="en-US" dirty="0" err="1"/>
              <a:t>hr</a:t>
            </a:r>
            <a:r>
              <a:rPr lang="en-US" dirty="0"/>
              <a:t> to m/s.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78 hg/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L to g/L.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401731"/>
            <a:ext cx="14302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25 m/s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4724400"/>
            <a:ext cx="24320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7.8 x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9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g/L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Accuracy vs.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u="sng" dirty="0"/>
              <a:t>Accuracy</a:t>
            </a:r>
            <a:r>
              <a:rPr lang="en-US" dirty="0"/>
              <a:t> is a measure of how </a:t>
            </a:r>
            <a:r>
              <a:rPr lang="en-US" u="sng" dirty="0"/>
              <a:t>close</a:t>
            </a:r>
            <a:r>
              <a:rPr lang="en-US" dirty="0"/>
              <a:t> a measurement comes to the actual or </a:t>
            </a:r>
            <a:r>
              <a:rPr lang="en-US" u="sng" dirty="0"/>
              <a:t>true value</a:t>
            </a:r>
            <a:r>
              <a:rPr lang="en-US" dirty="0"/>
              <a:t>.</a:t>
            </a:r>
          </a:p>
          <a:p>
            <a:r>
              <a:rPr lang="en-US" u="sng" dirty="0"/>
              <a:t>Precision</a:t>
            </a:r>
            <a:r>
              <a:rPr lang="en-US" dirty="0"/>
              <a:t> is a measure of how close a </a:t>
            </a:r>
            <a:r>
              <a:rPr lang="en-US" u="sng" dirty="0"/>
              <a:t>series</a:t>
            </a:r>
            <a:r>
              <a:rPr lang="en-US" dirty="0"/>
              <a:t> of measurements are to </a:t>
            </a:r>
            <a:r>
              <a:rPr lang="en-US" u="sng" dirty="0"/>
              <a:t>one another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mhhe.com/physsci/chemistry/chang7/esp/folder_structure/ch/m2/s2/assets/images/chm2s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150982" cy="37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12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 (Honors)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 20 km</a:t>
            </a:r>
            <a:r>
              <a:rPr lang="en-US" baseline="30000" dirty="0"/>
              <a:t>2</a:t>
            </a:r>
            <a:r>
              <a:rPr lang="en-US" dirty="0"/>
              <a:t> to 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2664783"/>
            <a:ext cx="2408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 x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11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cm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2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Problems (Honors)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</a:t>
            </a:r>
            <a:r>
              <a:rPr lang="en-US" dirty="0">
                <a:latin typeface="Century Gothic" pitchFamily="34" charset="0"/>
              </a:rPr>
              <a:t> 140 </a:t>
            </a:r>
            <a:r>
              <a:rPr lang="en-US" dirty="0"/>
              <a:t>dm</a:t>
            </a:r>
            <a:r>
              <a:rPr lang="en-US" baseline="30000" dirty="0"/>
              <a:t>3</a:t>
            </a:r>
            <a:r>
              <a:rPr lang="en-US" dirty="0"/>
              <a:t> to hm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50</a:t>
            </a:r>
            <a:r>
              <a:rPr lang="en-US" dirty="0"/>
              <a:t> m/s</a:t>
            </a:r>
            <a:r>
              <a:rPr lang="en-US" baseline="30000" dirty="0"/>
              <a:t>2</a:t>
            </a:r>
            <a:r>
              <a:rPr lang="en-US" dirty="0"/>
              <a:t> to km/hr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2392494"/>
            <a:ext cx="26773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1.4 x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-7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hm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3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3094" y="5181600"/>
            <a:ext cx="28408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648000 km/hr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2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Other Conversion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Here is a list of other conversion factors that you need to memorize: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 Gothic" pitchFamily="34" charset="0"/>
              </a:rPr>
              <a:t>1 in. = 2.54 cm</a:t>
            </a:r>
          </a:p>
          <a:p>
            <a:pPr marL="0" indent="0" algn="ctr">
              <a:buNone/>
            </a:pPr>
            <a:r>
              <a:rPr lang="en-US" dirty="0">
                <a:latin typeface="Century Gothic" pitchFamily="34" charset="0"/>
              </a:rPr>
              <a:t>1 kg = 2.2 lbs.</a:t>
            </a:r>
          </a:p>
          <a:p>
            <a:pPr marL="0" indent="0" algn="ctr">
              <a:buNone/>
            </a:pPr>
            <a:r>
              <a:rPr lang="en-US" dirty="0">
                <a:latin typeface="Century Gothic" pitchFamily="34" charset="0"/>
              </a:rPr>
              <a:t>1 cm</a:t>
            </a:r>
            <a:r>
              <a:rPr lang="en-US" baseline="30000" dirty="0">
                <a:latin typeface="Century Gothic" pitchFamily="34" charset="0"/>
              </a:rPr>
              <a:t>3</a:t>
            </a:r>
            <a:r>
              <a:rPr lang="en-US" dirty="0">
                <a:latin typeface="Century Gothic" pitchFamily="34" charset="0"/>
              </a:rPr>
              <a:t> = 1 mL</a:t>
            </a:r>
          </a:p>
          <a:p>
            <a:pPr marL="0" indent="0" algn="ctr">
              <a:buNone/>
            </a:pPr>
            <a:r>
              <a:rPr lang="en-US" dirty="0">
                <a:latin typeface="Century Gothic" pitchFamily="34" charset="0"/>
              </a:rPr>
              <a:t>1 </a:t>
            </a:r>
            <a:r>
              <a:rPr lang="en-US" dirty="0" err="1">
                <a:latin typeface="Century Gothic" pitchFamily="34" charset="0"/>
              </a:rPr>
              <a:t>cal</a:t>
            </a:r>
            <a:r>
              <a:rPr lang="en-US" dirty="0">
                <a:latin typeface="Century Gothic" pitchFamily="34" charset="0"/>
              </a:rPr>
              <a:t> = 4.184 J</a:t>
            </a:r>
          </a:p>
        </p:txBody>
      </p:sp>
      <p:pic>
        <p:nvPicPr>
          <p:cNvPr id="16386" name="Picture 2" descr="http://lolas-cookies.com/wp-content/uploads/2012/01/Kitchen-Conversions-Part-1-Volume-web-sma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981200"/>
            <a:ext cx="245533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120</a:t>
            </a:r>
            <a:r>
              <a:rPr lang="en-US" dirty="0"/>
              <a:t> lbs. into kg.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2664783"/>
            <a:ext cx="1519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54.5 kg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250</a:t>
            </a:r>
            <a:r>
              <a:rPr lang="en-US" dirty="0"/>
              <a:t> </a:t>
            </a:r>
            <a:r>
              <a:rPr lang="en-US" dirty="0" err="1"/>
              <a:t>cal</a:t>
            </a:r>
            <a:r>
              <a:rPr lang="en-US" dirty="0"/>
              <a:t> into joules.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50</a:t>
            </a:r>
            <a:r>
              <a:rPr lang="en-US" dirty="0"/>
              <a:t> cm</a:t>
            </a:r>
            <a:r>
              <a:rPr lang="en-US" baseline="30000" dirty="0"/>
              <a:t>3</a:t>
            </a:r>
            <a:r>
              <a:rPr lang="en-US" dirty="0"/>
              <a:t> into liters.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</a:t>
            </a:r>
            <a:r>
              <a:rPr lang="en-US" dirty="0">
                <a:latin typeface="Century Gothic" pitchFamily="34" charset="0"/>
              </a:rPr>
              <a:t>25</a:t>
            </a:r>
            <a:r>
              <a:rPr lang="en-US" dirty="0"/>
              <a:t> m into feet.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2115495"/>
            <a:ext cx="1335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1046 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4273" y="4038600"/>
            <a:ext cx="1213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0.05 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4273" y="5867400"/>
            <a:ext cx="1481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82.02 </a:t>
            </a:r>
            <a:r>
              <a:rPr lang="en-US" sz="3000" b="1" dirty="0" err="1">
                <a:solidFill>
                  <a:srgbClr val="92D050"/>
                </a:solidFill>
                <a:latin typeface="Century Gothic" pitchFamily="34" charset="0"/>
              </a:rPr>
              <a:t>ft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Section 3.3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What conversion factor would you use to convert between these pairs of units?</a:t>
            </a:r>
          </a:p>
          <a:p>
            <a:pPr marL="0" indent="0">
              <a:buNone/>
            </a:pPr>
            <a:r>
              <a:rPr lang="en-US" dirty="0"/>
              <a:t>	a. minutes to hours</a:t>
            </a:r>
          </a:p>
          <a:p>
            <a:pPr marL="0" indent="0">
              <a:buNone/>
            </a:pPr>
            <a:r>
              <a:rPr lang="en-US" dirty="0"/>
              <a:t>	b. grams to milligrams</a:t>
            </a:r>
          </a:p>
          <a:p>
            <a:pPr marL="0" indent="0">
              <a:buNone/>
            </a:pPr>
            <a:r>
              <a:rPr lang="en-US" dirty="0"/>
              <a:t>	c. cubic decimeters to milliliters</a:t>
            </a:r>
          </a:p>
          <a:p>
            <a:pPr marL="0" indent="0">
              <a:buNone/>
            </a:pPr>
            <a:r>
              <a:rPr lang="en-US" dirty="0"/>
              <a:t>2. Make the following conversions: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latin typeface="Century Gothic" pitchFamily="34" charset="0"/>
              </a:rPr>
              <a:t>14.8</a:t>
            </a:r>
            <a:r>
              <a:rPr lang="en-US" dirty="0"/>
              <a:t> g to micrograms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latin typeface="Century Gothic" pitchFamily="34" charset="0"/>
              </a:rPr>
              <a:t>3.72 x 10</a:t>
            </a:r>
            <a:r>
              <a:rPr lang="en-US" baseline="30000" dirty="0">
                <a:latin typeface="Century Gothic" pitchFamily="34" charset="0"/>
              </a:rPr>
              <a:t>-3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/>
              <a:t>kg to 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>
                <a:latin typeface="Century Gothic" pitchFamily="34" charset="0"/>
              </a:rPr>
              <a:t>66.3</a:t>
            </a:r>
            <a:r>
              <a:rPr lang="en-US" dirty="0"/>
              <a:t> L to cubic centimeters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4038600"/>
            <a:ext cx="2521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1.48 x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7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US" sz="3000" b="1" dirty="0">
                <a:solidFill>
                  <a:srgbClr val="92D050"/>
                </a:solidFill>
                <a:latin typeface="Symbol" pitchFamily="18" charset="2"/>
              </a:rPr>
              <a:t>m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5008602"/>
            <a:ext cx="12971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3.72 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5943600"/>
            <a:ext cx="2119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66300 cm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3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Section 3.3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An atom of gold has a mass of </a:t>
            </a:r>
            <a:r>
              <a:rPr lang="en-US" dirty="0">
                <a:latin typeface="Century Gothic" pitchFamily="34" charset="0"/>
              </a:rPr>
              <a:t>3.271 x 10</a:t>
            </a:r>
            <a:r>
              <a:rPr lang="en-US" baseline="30000" dirty="0">
                <a:latin typeface="Century Gothic" pitchFamily="34" charset="0"/>
              </a:rPr>
              <a:t>-23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/>
              <a:t>g. How many atoms of gold are in </a:t>
            </a:r>
            <a:r>
              <a:rPr lang="en-US" dirty="0">
                <a:latin typeface="Century Gothic" pitchFamily="34" charset="0"/>
              </a:rPr>
              <a:t>5.00</a:t>
            </a:r>
            <a:r>
              <a:rPr lang="en-US" dirty="0"/>
              <a:t> g of gold?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Convert the following: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latin typeface="Century Gothic" pitchFamily="34" charset="0"/>
              </a:rPr>
              <a:t>7.5 x 10</a:t>
            </a:r>
            <a:r>
              <a:rPr lang="en-US" baseline="30000" dirty="0">
                <a:latin typeface="Century Gothic" pitchFamily="34" charset="0"/>
              </a:rPr>
              <a:t>4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/>
              <a:t>J to kilojoules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latin typeface="Century Gothic" pitchFamily="34" charset="0"/>
              </a:rPr>
              <a:t>3.9 x 10</a:t>
            </a:r>
            <a:r>
              <a:rPr lang="en-US" baseline="30000" dirty="0">
                <a:latin typeface="Century Gothic" pitchFamily="34" charset="0"/>
              </a:rPr>
              <a:t>5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/>
              <a:t>mg to decigrams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>
                <a:latin typeface="Century Gothic" pitchFamily="34" charset="0"/>
              </a:rPr>
              <a:t>2.21 x 10</a:t>
            </a:r>
            <a:r>
              <a:rPr lang="en-US" baseline="30000" dirty="0">
                <a:latin typeface="Century Gothic" pitchFamily="34" charset="0"/>
              </a:rPr>
              <a:t>-4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/>
              <a:t>dL</a:t>
            </a:r>
            <a:r>
              <a:rPr lang="en-US" dirty="0"/>
              <a:t> to microliters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828800"/>
            <a:ext cx="3339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1.53 </a:t>
            </a:r>
            <a:r>
              <a:rPr lang="en-US" sz="3000" b="1">
                <a:solidFill>
                  <a:srgbClr val="92D050"/>
                </a:solidFill>
                <a:latin typeface="Century Gothic" pitchFamily="34" charset="0"/>
              </a:rPr>
              <a:t>x 10</a:t>
            </a:r>
            <a:r>
              <a:rPr lang="en-US" sz="3000" b="1" baseline="30000">
                <a:solidFill>
                  <a:srgbClr val="92D050"/>
                </a:solidFill>
                <a:latin typeface="Century Gothic" pitchFamily="34" charset="0"/>
              </a:rPr>
              <a:t>23</a:t>
            </a:r>
            <a:r>
              <a:rPr lang="en-US" sz="3000" b="1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atoms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3124200"/>
            <a:ext cx="11288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75 kJ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5660" y="4038600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3900 dg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0" y="5008602"/>
            <a:ext cx="1435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22.1 </a:t>
            </a:r>
            <a:r>
              <a:rPr lang="en-US" sz="3000" b="1" dirty="0">
                <a:solidFill>
                  <a:srgbClr val="92D050"/>
                </a:solidFill>
                <a:latin typeface="Symbol" pitchFamily="18" charset="2"/>
              </a:rPr>
              <a:t>m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Section 3.3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(Honors) Light travels at a speed of </a:t>
            </a:r>
            <a:r>
              <a:rPr lang="en-US" dirty="0">
                <a:latin typeface="Century Gothic" pitchFamily="34" charset="0"/>
              </a:rPr>
              <a:t>3.00 x 10</a:t>
            </a:r>
            <a:r>
              <a:rPr lang="en-US" baseline="30000" dirty="0">
                <a:latin typeface="Century Gothic" pitchFamily="34" charset="0"/>
              </a:rPr>
              <a:t>10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/>
              <a:t>cm/s. What is the speed of light in kilometers per hour?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692400"/>
            <a:ext cx="31630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1.08 x 10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9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km/</a:t>
            </a:r>
            <a:r>
              <a:rPr lang="en-US" sz="3000" b="1" dirty="0" err="1">
                <a:solidFill>
                  <a:srgbClr val="92D050"/>
                </a:solidFill>
                <a:latin typeface="Century Gothic" pitchFamily="34" charset="0"/>
              </a:rPr>
              <a:t>hr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Section 3.4 -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u="sng" dirty="0"/>
              <a:t>Density</a:t>
            </a:r>
            <a:r>
              <a:rPr lang="en-US" dirty="0"/>
              <a:t> is the ratio of the </a:t>
            </a:r>
            <a:r>
              <a:rPr lang="en-US" u="sng" dirty="0"/>
              <a:t>mass</a:t>
            </a:r>
            <a:r>
              <a:rPr lang="en-US" dirty="0"/>
              <a:t> of an object to its </a:t>
            </a:r>
            <a:r>
              <a:rPr lang="en-US" u="sng" dirty="0"/>
              <a:t>volume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Density =  </a:t>
            </a:r>
            <a:r>
              <a:rPr lang="en-US" u="sng" dirty="0"/>
              <a:t>  mass   </a:t>
            </a:r>
          </a:p>
          <a:p>
            <a:pPr marL="0" indent="0" algn="ctr">
              <a:buNone/>
            </a:pPr>
            <a:r>
              <a:rPr lang="en-US" dirty="0"/>
              <a:t>                    volume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u="sng" dirty="0"/>
              <a:t>Density</a:t>
            </a:r>
            <a:r>
              <a:rPr lang="en-US" dirty="0"/>
              <a:t> is an </a:t>
            </a:r>
            <a:r>
              <a:rPr lang="en-US" u="sng" dirty="0"/>
              <a:t>intensive property</a:t>
            </a:r>
            <a:r>
              <a:rPr lang="en-US" dirty="0"/>
              <a:t> that depends only on the </a:t>
            </a:r>
            <a:r>
              <a:rPr lang="en-US" u="sng" dirty="0"/>
              <a:t>composition</a:t>
            </a:r>
            <a:r>
              <a:rPr lang="en-US" dirty="0"/>
              <a:t> of a substance, not on the size of the sample.</a:t>
            </a:r>
          </a:p>
        </p:txBody>
      </p:sp>
      <p:pic>
        <p:nvPicPr>
          <p:cNvPr id="17410" name="Picture 2" descr="http://inspirationlaboratories.com/wp-content/uploads/2012/11/density-compari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3"/>
          <a:stretch/>
        </p:blipFill>
        <p:spPr bwMode="auto">
          <a:xfrm>
            <a:off x="2286000" y="4646317"/>
            <a:ext cx="4114800" cy="20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29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Density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The density of a substance generally </a:t>
            </a:r>
            <a:r>
              <a:rPr lang="en-US" u="sng" dirty="0"/>
              <a:t>decreases</a:t>
            </a:r>
            <a:r>
              <a:rPr lang="en-US" dirty="0"/>
              <a:t> as its temperature </a:t>
            </a:r>
            <a:r>
              <a:rPr lang="en-US" u="sng" dirty="0"/>
              <a:t>increases</a:t>
            </a:r>
            <a:r>
              <a:rPr lang="en-US" dirty="0"/>
              <a:t>.</a:t>
            </a:r>
          </a:p>
          <a:p>
            <a:r>
              <a:rPr lang="en-US" u="sng" dirty="0"/>
              <a:t>Water</a:t>
            </a:r>
            <a:r>
              <a:rPr lang="en-US" dirty="0"/>
              <a:t> is an exception to this rule.</a:t>
            </a:r>
          </a:p>
        </p:txBody>
      </p:sp>
      <p:pic>
        <p:nvPicPr>
          <p:cNvPr id="18434" name="Picture 2" descr="http://docs.engineeringtoolbox.com/documents/309/water-density-temperature-pressur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194050" cy="37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2.bp.blogspot.com/-Ico8ikKS1jU/TcFcLbsx2WI/AAAAAAAAAYA/RKHQUH-Scqg/s1600/Screen%2Bshot%2B2011-05-04%2Bat%2B8.40.39%2B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45943"/>
            <a:ext cx="4745956" cy="251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acetuitionservices.files.wordpress.com/2012/08/ice-w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1979183" cy="19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7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Error = experimental value – actual value</a:t>
            </a:r>
          </a:p>
          <a:p>
            <a:pPr marL="0" indent="0" algn="ctr">
              <a:buNone/>
            </a:pPr>
            <a:endParaRPr lang="en-US" sz="1600" dirty="0"/>
          </a:p>
          <a:p>
            <a:r>
              <a:rPr lang="en-US" dirty="0"/>
              <a:t>The </a:t>
            </a:r>
            <a:r>
              <a:rPr lang="en-US" u="sng" dirty="0"/>
              <a:t>accepted value</a:t>
            </a:r>
            <a:r>
              <a:rPr lang="en-US" dirty="0"/>
              <a:t> is the correct value.</a:t>
            </a:r>
          </a:p>
          <a:p>
            <a:r>
              <a:rPr lang="en-US" dirty="0"/>
              <a:t>The </a:t>
            </a:r>
            <a:r>
              <a:rPr lang="en-US" u="sng" dirty="0"/>
              <a:t>experimental value</a:t>
            </a:r>
            <a:r>
              <a:rPr lang="en-US" dirty="0"/>
              <a:t> is the value measured in the </a:t>
            </a:r>
            <a:r>
              <a:rPr lang="en-US" u="sng" dirty="0"/>
              <a:t>lab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u="sng" dirty="0"/>
              <a:t>percent error</a:t>
            </a:r>
            <a:r>
              <a:rPr lang="en-US" dirty="0"/>
              <a:t> is the absolute value of the error divided by the </a:t>
            </a:r>
            <a:r>
              <a:rPr lang="en-US" u="sng" dirty="0"/>
              <a:t>accepted value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Percent Error = </a:t>
            </a:r>
            <a:r>
              <a:rPr lang="en-US" u="sng" dirty="0"/>
              <a:t>      </a:t>
            </a:r>
            <a:r>
              <a:rPr lang="en-US" sz="3000" u="sng" dirty="0">
                <a:latin typeface="Century Gothic" pitchFamily="34" charset="0"/>
              </a:rPr>
              <a:t>I</a:t>
            </a:r>
            <a:r>
              <a:rPr lang="en-US" u="sng" dirty="0"/>
              <a:t> Error </a:t>
            </a:r>
            <a:r>
              <a:rPr lang="en-US" sz="3000" u="sng" dirty="0">
                <a:latin typeface="Century Gothic" pitchFamily="34" charset="0"/>
              </a:rPr>
              <a:t>I</a:t>
            </a:r>
            <a:r>
              <a:rPr lang="en-US" u="sng" dirty="0"/>
              <a:t>        </a:t>
            </a:r>
            <a:r>
              <a:rPr lang="en-US" dirty="0"/>
              <a:t>  x 100</a:t>
            </a:r>
          </a:p>
          <a:p>
            <a:pPr marL="0" indent="0" algn="ctr">
              <a:buNone/>
            </a:pPr>
            <a:r>
              <a:rPr lang="en-US" dirty="0"/>
              <a:t>                 Accepted value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So in other words,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%E = </a:t>
            </a:r>
            <a:r>
              <a:rPr lang="en-US" sz="3000" u="sng" dirty="0">
                <a:latin typeface="Century Gothic" pitchFamily="34" charset="0"/>
              </a:rPr>
              <a:t>I</a:t>
            </a:r>
            <a:r>
              <a:rPr lang="en-US" u="sng" dirty="0"/>
              <a:t> e – a </a:t>
            </a:r>
            <a:r>
              <a:rPr lang="en-US" sz="3000" u="sng" dirty="0">
                <a:latin typeface="Century Gothic" pitchFamily="34" charset="0"/>
              </a:rPr>
              <a:t>I</a:t>
            </a:r>
            <a:r>
              <a:rPr lang="en-US" dirty="0"/>
              <a:t> x 100</a:t>
            </a:r>
          </a:p>
          <a:p>
            <a:pPr marL="0" indent="0" algn="ctr">
              <a:buNone/>
            </a:pPr>
            <a:r>
              <a:rPr lang="en-US" dirty="0"/>
              <a:t> a</a:t>
            </a:r>
          </a:p>
        </p:txBody>
      </p:sp>
      <p:pic>
        <p:nvPicPr>
          <p:cNvPr id="4098" name="Picture 2" descr="http://t2.gstatic.com/images?q=tbn:ANd9GcQ525ULk54mWsqQkYYJ2OeltBe9nyiV-rH9YkXG8qkrJ9WM8tCMrQ:visualstudiomagazine.com/blogs/tool-tracker/2013/09/~/media/ECG/visualstudiomagazine/Images/introimages/ErrorMessage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97" y="4876800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A copper penny has a mass of </a:t>
            </a:r>
            <a:r>
              <a:rPr lang="en-US" dirty="0">
                <a:latin typeface="Century Gothic" pitchFamily="34" charset="0"/>
              </a:rPr>
              <a:t>3.1</a:t>
            </a:r>
            <a:r>
              <a:rPr lang="en-US" dirty="0"/>
              <a:t> g and a volume of </a:t>
            </a:r>
            <a:r>
              <a:rPr lang="en-US" dirty="0">
                <a:latin typeface="Century Gothic" pitchFamily="34" charset="0"/>
              </a:rPr>
              <a:t>0.35</a:t>
            </a:r>
            <a:r>
              <a:rPr lang="en-US" dirty="0"/>
              <a:t> cm</a:t>
            </a:r>
            <a:r>
              <a:rPr lang="en-US" baseline="30000" dirty="0"/>
              <a:t>3</a:t>
            </a:r>
            <a:r>
              <a:rPr lang="en-US" dirty="0"/>
              <a:t>. What is the density of copper?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581931"/>
            <a:ext cx="2012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8.9 g/cm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3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A bar of silver has a mass of </a:t>
            </a:r>
            <a:r>
              <a:rPr lang="en-US" dirty="0">
                <a:latin typeface="Century Gothic" pitchFamily="34" charset="0"/>
              </a:rPr>
              <a:t>68.0</a:t>
            </a:r>
            <a:r>
              <a:rPr lang="en-US" dirty="0"/>
              <a:t> g and a volume of </a:t>
            </a:r>
            <a:r>
              <a:rPr lang="en-US" dirty="0">
                <a:latin typeface="Century Gothic" pitchFamily="34" charset="0"/>
              </a:rPr>
              <a:t>6.48</a:t>
            </a:r>
            <a:r>
              <a:rPr lang="en-US" dirty="0"/>
              <a:t> cm</a:t>
            </a:r>
            <a:r>
              <a:rPr lang="en-US" baseline="30000" dirty="0"/>
              <a:t>3</a:t>
            </a:r>
            <a:r>
              <a:rPr lang="en-US" dirty="0"/>
              <a:t>. What is the density of silver?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substance has a density of </a:t>
            </a:r>
            <a:r>
              <a:rPr lang="en-US" dirty="0">
                <a:latin typeface="Century Gothic" pitchFamily="34" charset="0"/>
              </a:rPr>
              <a:t>0.38</a:t>
            </a:r>
            <a:r>
              <a:rPr lang="en-US" dirty="0"/>
              <a:t> g/mL and a volume of </a:t>
            </a:r>
            <a:r>
              <a:rPr lang="en-US" dirty="0">
                <a:latin typeface="Century Gothic" pitchFamily="34" charset="0"/>
              </a:rPr>
              <a:t>20</a:t>
            </a:r>
            <a:r>
              <a:rPr lang="en-US" dirty="0"/>
              <a:t> </a:t>
            </a:r>
            <a:r>
              <a:rPr lang="en-US" dirty="0" err="1"/>
              <a:t>mL.</a:t>
            </a:r>
            <a:r>
              <a:rPr lang="en-US" dirty="0"/>
              <a:t> What is the mass of the object?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metal block has a density of </a:t>
            </a:r>
            <a:r>
              <a:rPr lang="en-US" dirty="0">
                <a:latin typeface="Century Gothic" pitchFamily="34" charset="0"/>
              </a:rPr>
              <a:t>0.66</a:t>
            </a:r>
            <a:r>
              <a:rPr lang="en-US" dirty="0"/>
              <a:t> g/cm</a:t>
            </a:r>
            <a:r>
              <a:rPr lang="en-US" baseline="30000" dirty="0"/>
              <a:t>3</a:t>
            </a:r>
            <a:r>
              <a:rPr lang="en-US" dirty="0"/>
              <a:t> and has a mass of </a:t>
            </a:r>
            <a:r>
              <a:rPr lang="en-US" dirty="0">
                <a:latin typeface="Century Gothic" pitchFamily="34" charset="0"/>
              </a:rPr>
              <a:t>2</a:t>
            </a:r>
            <a:r>
              <a:rPr lang="en-US" dirty="0"/>
              <a:t> kg. What is the volume of the block?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350655"/>
            <a:ext cx="22268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10.5 g/cm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3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4228" y="4191000"/>
            <a:ext cx="10823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7.6 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0129" y="6019800"/>
            <a:ext cx="22268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3030.3 cm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3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Section 3.4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943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What determines the density of an object?</a:t>
            </a:r>
          </a:p>
          <a:p>
            <a:pPr marL="514350" indent="-514350">
              <a:buAutoNum type="arabicPeriod"/>
            </a:pPr>
            <a:r>
              <a:rPr lang="en-US" dirty="0"/>
              <a:t>How does density vary with temperature?</a:t>
            </a:r>
          </a:p>
          <a:p>
            <a:pPr marL="514350" indent="-514350">
              <a:buAutoNum type="arabicPeriod"/>
            </a:pPr>
            <a:r>
              <a:rPr lang="en-US" dirty="0"/>
              <a:t>A weather balloon is inflated to a volume of </a:t>
            </a:r>
            <a:r>
              <a:rPr lang="en-US" dirty="0">
                <a:latin typeface="Century Gothic" pitchFamily="34" charset="0"/>
              </a:rPr>
              <a:t>2.2 x 10</a:t>
            </a:r>
            <a:r>
              <a:rPr lang="en-US" baseline="30000" dirty="0">
                <a:latin typeface="Century Gothic" pitchFamily="34" charset="0"/>
              </a:rPr>
              <a:t>3 </a:t>
            </a:r>
            <a:r>
              <a:rPr lang="en-US" dirty="0"/>
              <a:t>L with </a:t>
            </a:r>
            <a:r>
              <a:rPr lang="en-US" dirty="0">
                <a:latin typeface="Century Gothic" pitchFamily="34" charset="0"/>
              </a:rPr>
              <a:t>37.4</a:t>
            </a:r>
            <a:r>
              <a:rPr lang="en-US" dirty="0"/>
              <a:t> g of helium. What is the density of helium in grams per liter?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 </a:t>
            </a:r>
            <a:r>
              <a:rPr lang="en-US" dirty="0">
                <a:latin typeface="Century Gothic" pitchFamily="34" charset="0"/>
              </a:rPr>
              <a:t>68</a:t>
            </a:r>
            <a:r>
              <a:rPr lang="en-US" dirty="0"/>
              <a:t> g bar of gold is cut into </a:t>
            </a:r>
            <a:r>
              <a:rPr lang="en-US" dirty="0">
                <a:latin typeface="Century Gothic" pitchFamily="34" charset="0"/>
              </a:rPr>
              <a:t>3</a:t>
            </a:r>
            <a:r>
              <a:rPr lang="en-US" dirty="0"/>
              <a:t> equal pieces. How does the density of each piece compare to the density of the original gold bar?</a:t>
            </a:r>
          </a:p>
          <a:p>
            <a:pPr marL="514350" indent="-514350">
              <a:buAutoNum type="arabicPeriod"/>
            </a:pPr>
            <a:r>
              <a:rPr lang="en-US" dirty="0"/>
              <a:t>A plastic ball with a volume of </a:t>
            </a:r>
            <a:r>
              <a:rPr lang="en-US" dirty="0">
                <a:latin typeface="Century Gothic" pitchFamily="34" charset="0"/>
              </a:rPr>
              <a:t>19.7</a:t>
            </a:r>
            <a:r>
              <a:rPr lang="en-US" dirty="0"/>
              <a:t> cm</a:t>
            </a:r>
            <a:r>
              <a:rPr lang="en-US" baseline="30000" dirty="0"/>
              <a:t>3</a:t>
            </a:r>
            <a:r>
              <a:rPr lang="en-US" dirty="0"/>
              <a:t> has a mass of </a:t>
            </a:r>
            <a:r>
              <a:rPr lang="en-US" dirty="0">
                <a:latin typeface="Century Gothic" pitchFamily="34" charset="0"/>
              </a:rPr>
              <a:t>15.8</a:t>
            </a:r>
            <a:r>
              <a:rPr lang="en-US" dirty="0"/>
              <a:t> g. Would this ball sink or float in a container of gasoline? (Density of gasoline = </a:t>
            </a:r>
            <a:r>
              <a:rPr lang="en-US" dirty="0">
                <a:latin typeface="Century Gothic" pitchFamily="34" charset="0"/>
              </a:rPr>
              <a:t>0.675</a:t>
            </a:r>
            <a:r>
              <a:rPr lang="en-US" dirty="0"/>
              <a:t> g/cm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3054" y="2895600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92D050"/>
                </a:solidFill>
                <a:latin typeface="Century Gothic" pitchFamily="34" charset="0"/>
              </a:rPr>
              <a:t>0.017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g/L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324" y="6179270"/>
            <a:ext cx="6907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Density 0.802 g/cm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3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 so it would sink.</a:t>
            </a:r>
          </a:p>
        </p:txBody>
      </p:sp>
    </p:spTree>
    <p:extLst>
      <p:ext uri="{BB962C8B-B14F-4D97-AF65-F5344CB8AC3E}">
        <p14:creationId xmlns:p14="http://schemas.microsoft.com/office/powerpoint/2010/main" val="36239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Section 3.4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What is the volume, in cubic centimeters, of a sample of cough syrup that has a mass of </a:t>
            </a:r>
            <a:r>
              <a:rPr lang="en-US" dirty="0">
                <a:latin typeface="Century Gothic" pitchFamily="34" charset="0"/>
              </a:rPr>
              <a:t>50.0 </a:t>
            </a:r>
            <a:r>
              <a:rPr lang="en-US" dirty="0"/>
              <a:t>g? The density of cough syrup is </a:t>
            </a:r>
            <a:r>
              <a:rPr lang="en-US" dirty="0">
                <a:latin typeface="Century Gothic" pitchFamily="34" charset="0"/>
              </a:rPr>
              <a:t>0.950</a:t>
            </a:r>
            <a:r>
              <a:rPr lang="en-US" dirty="0"/>
              <a:t> g/cm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What is the mass, in kilograms, of </a:t>
            </a:r>
            <a:r>
              <a:rPr lang="en-US" dirty="0">
                <a:latin typeface="Century Gothic" pitchFamily="34" charset="0"/>
              </a:rPr>
              <a:t>14.0</a:t>
            </a:r>
            <a:r>
              <a:rPr lang="en-US" dirty="0"/>
              <a:t> L of gasoline? (Assume that the density of gasoline is </a:t>
            </a:r>
            <a:r>
              <a:rPr lang="en-US" dirty="0">
                <a:latin typeface="Century Gothic" pitchFamily="34" charset="0"/>
              </a:rPr>
              <a:t>0.680</a:t>
            </a:r>
            <a:r>
              <a:rPr lang="en-US" dirty="0"/>
              <a:t> g/cm</a:t>
            </a:r>
            <a:r>
              <a:rPr lang="en-US" baseline="30000" dirty="0"/>
              <a:t>3</a:t>
            </a:r>
            <a:r>
              <a:rPr lang="en-US" dirty="0"/>
              <a:t>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2362200"/>
            <a:ext cx="1797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52.6 cm</a:t>
            </a:r>
            <a:r>
              <a:rPr lang="en-US" sz="3000" b="1" baseline="30000" dirty="0">
                <a:solidFill>
                  <a:srgbClr val="92D050"/>
                </a:solidFill>
                <a:latin typeface="Century Gothic" pitchFamily="34" charset="0"/>
              </a:rPr>
              <a:t>3</a:t>
            </a:r>
            <a:endParaRPr lang="en-US" sz="30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197927"/>
            <a:ext cx="1519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9.52 kg</a:t>
            </a:r>
          </a:p>
        </p:txBody>
      </p:sp>
    </p:spTree>
    <p:extLst>
      <p:ext uri="{BB962C8B-B14F-4D97-AF65-F5344CB8AC3E}">
        <p14:creationId xmlns:p14="http://schemas.microsoft.com/office/powerpoint/2010/main" val="36239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9000"/>
            <a:ext cx="8763000" cy="914400"/>
          </a:xfrm>
        </p:spPr>
        <p:txBody>
          <a:bodyPr>
            <a:noAutofit/>
          </a:bodyPr>
          <a:lstStyle/>
          <a:p>
            <a:pPr algn="ctr"/>
            <a:r>
              <a:rPr lang="en-US" sz="150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62397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A block of aluminum has a mass of </a:t>
            </a:r>
            <a:r>
              <a:rPr lang="en-US" dirty="0">
                <a:latin typeface="Century Gothic" pitchFamily="34" charset="0"/>
              </a:rPr>
              <a:t>147.3g</a:t>
            </a:r>
            <a:r>
              <a:rPr lang="en-US" dirty="0"/>
              <a:t>. A student measures the mass of the block as </a:t>
            </a:r>
            <a:r>
              <a:rPr lang="en-US" dirty="0">
                <a:latin typeface="Century Gothic" pitchFamily="34" charset="0"/>
              </a:rPr>
              <a:t>138.9g</a:t>
            </a:r>
            <a:r>
              <a:rPr lang="en-US" dirty="0"/>
              <a:t>. What is the student’s error?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percent error?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2805" y="2809473"/>
            <a:ext cx="9797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-8.4g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5389418"/>
            <a:ext cx="10887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92D050"/>
                </a:solidFill>
                <a:latin typeface="Century Gothic" pitchFamily="34" charset="0"/>
              </a:rPr>
              <a:t>5.70%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significant figures</a:t>
            </a:r>
            <a:r>
              <a:rPr lang="en-US" dirty="0"/>
              <a:t> in a measurement include all the digits that are </a:t>
            </a:r>
            <a:r>
              <a:rPr lang="en-US" u="sng" dirty="0"/>
              <a:t>known</a:t>
            </a:r>
            <a:r>
              <a:rPr lang="en-US" dirty="0"/>
              <a:t>, plus a last digit that is </a:t>
            </a:r>
            <a:r>
              <a:rPr lang="en-US" u="sng" dirty="0"/>
              <a:t>estimated</a:t>
            </a:r>
            <a:r>
              <a:rPr lang="en-US" dirty="0"/>
              <a:t>.</a:t>
            </a:r>
          </a:p>
        </p:txBody>
      </p:sp>
      <p:pic>
        <p:nvPicPr>
          <p:cNvPr id="5122" name="Picture 2" descr="http://academics.tctc.edu/science/chm/chm/chemistry100_content/updated/chapter_1/measuring_significant_digits/images/measuring_ruler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0"/>
          <a:stretch/>
        </p:blipFill>
        <p:spPr bwMode="auto">
          <a:xfrm>
            <a:off x="1371600" y="2385646"/>
            <a:ext cx="5987414" cy="43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Rules for 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u="sng" dirty="0"/>
              <a:t>nonzero</a:t>
            </a:r>
            <a:r>
              <a:rPr lang="en-US" dirty="0"/>
              <a:t> digit is significant. Ex: </a:t>
            </a:r>
            <a:r>
              <a:rPr lang="en-US" u="sng" dirty="0">
                <a:latin typeface="Century Gothic" pitchFamily="34" charset="0"/>
              </a:rPr>
              <a:t>254</a:t>
            </a:r>
            <a:r>
              <a:rPr lang="en-US" dirty="0"/>
              <a:t> or </a:t>
            </a:r>
            <a:r>
              <a:rPr lang="en-US" u="sng" dirty="0">
                <a:latin typeface="Century Gothic" pitchFamily="34" charset="0"/>
              </a:rPr>
              <a:t>65.43</a:t>
            </a:r>
          </a:p>
          <a:p>
            <a:r>
              <a:rPr lang="en-US" dirty="0"/>
              <a:t>Zeros </a:t>
            </a:r>
            <a:r>
              <a:rPr lang="en-US" u="sng" dirty="0"/>
              <a:t>between</a:t>
            </a:r>
            <a:r>
              <a:rPr lang="en-US" dirty="0"/>
              <a:t> significant figures are significant. Ex: </a:t>
            </a:r>
            <a:r>
              <a:rPr lang="en-US" u="sng" dirty="0">
                <a:latin typeface="Century Gothic" pitchFamily="34" charset="0"/>
              </a:rPr>
              <a:t>3005</a:t>
            </a:r>
            <a:r>
              <a:rPr lang="en-US" dirty="0"/>
              <a:t> or </a:t>
            </a:r>
            <a:r>
              <a:rPr lang="en-US" u="sng" dirty="0">
                <a:latin typeface="Century Gothic" pitchFamily="34" charset="0"/>
              </a:rPr>
              <a:t>1.083</a:t>
            </a:r>
          </a:p>
          <a:p>
            <a:r>
              <a:rPr lang="en-US" dirty="0"/>
              <a:t>Zeros </a:t>
            </a:r>
            <a:r>
              <a:rPr lang="en-US" u="sng" dirty="0"/>
              <a:t>before</a:t>
            </a:r>
            <a:r>
              <a:rPr lang="en-US" dirty="0"/>
              <a:t> (to the left) the significant figures are not significant. Ex: </a:t>
            </a:r>
            <a:r>
              <a:rPr lang="en-US" dirty="0">
                <a:latin typeface="Century Gothic" pitchFamily="34" charset="0"/>
              </a:rPr>
              <a:t>0.0</a:t>
            </a:r>
            <a:r>
              <a:rPr lang="en-US" u="sng" dirty="0">
                <a:latin typeface="Century Gothic" pitchFamily="34" charset="0"/>
              </a:rPr>
              <a:t>7902</a:t>
            </a:r>
            <a:r>
              <a:rPr lang="en-US" dirty="0"/>
              <a:t> or </a:t>
            </a:r>
            <a:r>
              <a:rPr lang="en-US" dirty="0">
                <a:latin typeface="Century Gothic" pitchFamily="34" charset="0"/>
              </a:rPr>
              <a:t>0.</a:t>
            </a:r>
            <a:r>
              <a:rPr lang="en-US" u="sng" dirty="0">
                <a:latin typeface="Century Gothic" pitchFamily="34" charset="0"/>
              </a:rPr>
              <a:t>6932</a:t>
            </a:r>
          </a:p>
          <a:p>
            <a:r>
              <a:rPr lang="en-US" dirty="0"/>
              <a:t>Zeros </a:t>
            </a:r>
            <a:r>
              <a:rPr lang="en-US" u="sng" dirty="0"/>
              <a:t>after</a:t>
            </a:r>
            <a:r>
              <a:rPr lang="en-US" dirty="0"/>
              <a:t> (to the right) the significant figures AND after the decimal place are significant. Ex: </a:t>
            </a:r>
            <a:r>
              <a:rPr lang="en-US" u="sng" dirty="0">
                <a:latin typeface="Century Gothic" pitchFamily="34" charset="0"/>
              </a:rPr>
              <a:t>20.3200</a:t>
            </a:r>
            <a:r>
              <a:rPr lang="en-US" dirty="0"/>
              <a:t> or </a:t>
            </a:r>
            <a:r>
              <a:rPr lang="en-US" u="sng" dirty="0">
                <a:latin typeface="Century Gothic" pitchFamily="34" charset="0"/>
              </a:rPr>
              <a:t>63</a:t>
            </a:r>
            <a:r>
              <a:rPr lang="en-US" dirty="0">
                <a:latin typeface="Century Gothic" pitchFamily="34" charset="0"/>
              </a:rPr>
              <a:t>000</a:t>
            </a:r>
          </a:p>
          <a:p>
            <a:r>
              <a:rPr lang="en-US" dirty="0"/>
              <a:t>Numbers that can be </a:t>
            </a:r>
            <a:r>
              <a:rPr lang="en-US" u="sng" dirty="0"/>
              <a:t>counted</a:t>
            </a:r>
            <a:r>
              <a:rPr lang="en-US" dirty="0"/>
              <a:t> and </a:t>
            </a:r>
            <a:r>
              <a:rPr lang="en-US" u="sng" dirty="0"/>
              <a:t>conversion factors</a:t>
            </a:r>
            <a:r>
              <a:rPr lang="en-US" dirty="0"/>
              <a:t> have an infinite number of significant figures. </a:t>
            </a:r>
            <a:r>
              <a:rPr lang="en-US" dirty="0">
                <a:latin typeface="Century Gothic" pitchFamily="34" charset="0"/>
              </a:rPr>
              <a:t>370</a:t>
            </a:r>
            <a:r>
              <a:rPr lang="en-US" dirty="0"/>
              <a:t> crayons or  </a:t>
            </a:r>
            <a:r>
              <a:rPr lang="en-US" dirty="0">
                <a:latin typeface="Century Gothic" pitchFamily="34" charset="0"/>
              </a:rPr>
              <a:t>1km = 1000m </a:t>
            </a:r>
            <a:r>
              <a:rPr lang="en-US" dirty="0"/>
              <a:t>(both have an infinite number of sig. figs.)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Sample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/>
              <a:t>How many significant figures are in each measurement?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latin typeface="Century Gothic" pitchFamily="34" charset="0"/>
              </a:rPr>
              <a:t>123</a:t>
            </a:r>
            <a:r>
              <a:rPr lang="en-US" dirty="0"/>
              <a:t> m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latin typeface="Century Gothic" pitchFamily="34" charset="0"/>
              </a:rPr>
              <a:t>40506</a:t>
            </a:r>
            <a:r>
              <a:rPr lang="en-US" dirty="0"/>
              <a:t> mm</a:t>
            </a:r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>
                <a:latin typeface="Century Gothic" pitchFamily="34" charset="0"/>
              </a:rPr>
              <a:t>9.8000 x 10</a:t>
            </a:r>
            <a:r>
              <a:rPr lang="en-US" baseline="30000" dirty="0">
                <a:latin typeface="Century Gothic" pitchFamily="34" charset="0"/>
              </a:rPr>
              <a:t>7 </a:t>
            </a:r>
            <a:r>
              <a:rPr lang="en-US" dirty="0"/>
              <a:t>m</a:t>
            </a:r>
          </a:p>
          <a:p>
            <a:pPr marL="0" indent="0">
              <a:buNone/>
            </a:pPr>
            <a:r>
              <a:rPr lang="en-US" dirty="0"/>
              <a:t>	d. </a:t>
            </a:r>
            <a:r>
              <a:rPr lang="en-US" dirty="0">
                <a:latin typeface="Century Gothic" pitchFamily="34" charset="0"/>
              </a:rPr>
              <a:t>22</a:t>
            </a:r>
            <a:r>
              <a:rPr lang="en-US" dirty="0"/>
              <a:t> meter sticks</a:t>
            </a:r>
          </a:p>
          <a:p>
            <a:pPr marL="0" indent="0">
              <a:buNone/>
            </a:pPr>
            <a:r>
              <a:rPr lang="en-US" dirty="0"/>
              <a:t>	e. </a:t>
            </a:r>
            <a:r>
              <a:rPr lang="en-US" dirty="0">
                <a:latin typeface="Century Gothic" pitchFamily="34" charset="0"/>
              </a:rPr>
              <a:t>0.07080</a:t>
            </a:r>
            <a:r>
              <a:rPr lang="en-US" dirty="0"/>
              <a:t> m</a:t>
            </a:r>
          </a:p>
          <a:p>
            <a:pPr marL="0" indent="0">
              <a:buNone/>
            </a:pPr>
            <a:r>
              <a:rPr lang="en-US" dirty="0"/>
              <a:t>	f. </a:t>
            </a:r>
            <a:r>
              <a:rPr lang="en-US" dirty="0">
                <a:latin typeface="Century Gothic" pitchFamily="34" charset="0"/>
              </a:rPr>
              <a:t>98000</a:t>
            </a:r>
            <a:r>
              <a:rPr lang="en-US" dirty="0"/>
              <a:t>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13853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3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5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5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Infinity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4</a:t>
            </a:r>
          </a:p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02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1944</TotalTime>
  <Words>2469</Words>
  <Application>Microsoft Office PowerPoint</Application>
  <PresentationFormat>On-screen Show (4:3)</PresentationFormat>
  <Paragraphs>443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Century Gothic</vt:lpstr>
      <vt:lpstr>Constantia</vt:lpstr>
      <vt:lpstr>Symbol</vt:lpstr>
      <vt:lpstr>Wingdings 2</vt:lpstr>
      <vt:lpstr>Flow</vt:lpstr>
      <vt:lpstr>Unit 0 Lecture 1 Scientific Measurement</vt:lpstr>
      <vt:lpstr>Measurements and Their Uncertainty</vt:lpstr>
      <vt:lpstr>Sample Problems</vt:lpstr>
      <vt:lpstr>Accuracy vs. Precision</vt:lpstr>
      <vt:lpstr>Error</vt:lpstr>
      <vt:lpstr>Sample Problem</vt:lpstr>
      <vt:lpstr>Significant Figures</vt:lpstr>
      <vt:lpstr>Rules for Significant Figures</vt:lpstr>
      <vt:lpstr>Sample Exercise</vt:lpstr>
      <vt:lpstr>Practice Exercise</vt:lpstr>
      <vt:lpstr>Significant Figures in Calculations</vt:lpstr>
      <vt:lpstr>Sample Exercise</vt:lpstr>
      <vt:lpstr>Practice Exercise</vt:lpstr>
      <vt:lpstr>Multiply and Divide</vt:lpstr>
      <vt:lpstr>Sample Exercise</vt:lpstr>
      <vt:lpstr>Practice Exercise</vt:lpstr>
      <vt:lpstr>Section Assessment</vt:lpstr>
      <vt:lpstr>Section Assessment</vt:lpstr>
      <vt:lpstr>The International System of Units</vt:lpstr>
      <vt:lpstr>Prefixes</vt:lpstr>
      <vt:lpstr>Writing Conversion Factors</vt:lpstr>
      <vt:lpstr>Derived Units</vt:lpstr>
      <vt:lpstr>Mass vs. Weight</vt:lpstr>
      <vt:lpstr>Temperature</vt:lpstr>
      <vt:lpstr>Absolute Zero</vt:lpstr>
      <vt:lpstr>Converting Temperatures</vt:lpstr>
      <vt:lpstr>Sample Exercise</vt:lpstr>
      <vt:lpstr>Practice Exercise</vt:lpstr>
      <vt:lpstr>Energy</vt:lpstr>
      <vt:lpstr>Conversion Problems &amp; Dimensional Analysis</vt:lpstr>
      <vt:lpstr>Dimensional Analysis</vt:lpstr>
      <vt:lpstr>Sample Problem</vt:lpstr>
      <vt:lpstr>Practice Problems</vt:lpstr>
      <vt:lpstr>Sample Problem</vt:lpstr>
      <vt:lpstr>Practice Problems</vt:lpstr>
      <vt:lpstr>Sample Problem</vt:lpstr>
      <vt:lpstr>Practice Problems</vt:lpstr>
      <vt:lpstr>Sample Problem (Honors)</vt:lpstr>
      <vt:lpstr>Practice Problems (Honors)</vt:lpstr>
      <vt:lpstr>Sample Problem (Honors)</vt:lpstr>
      <vt:lpstr>Practice Problems (Honors)</vt:lpstr>
      <vt:lpstr>Other Conversion Factors</vt:lpstr>
      <vt:lpstr>Sample Problem</vt:lpstr>
      <vt:lpstr>Practice Problems</vt:lpstr>
      <vt:lpstr>Section 3.3 Assessment</vt:lpstr>
      <vt:lpstr>Section 3.3 Assessment</vt:lpstr>
      <vt:lpstr>Section 3.3 Assessment</vt:lpstr>
      <vt:lpstr>Section 3.4 - Density</vt:lpstr>
      <vt:lpstr>Density and Temperature</vt:lpstr>
      <vt:lpstr>Sample Problem</vt:lpstr>
      <vt:lpstr>Practice Problems</vt:lpstr>
      <vt:lpstr>Section 3.4 Assessment</vt:lpstr>
      <vt:lpstr>Section 3.4 Assessment</vt:lpstr>
      <vt:lpstr>THE END</vt:lpstr>
    </vt:vector>
  </TitlesOfParts>
  <Company>Henry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– Scientific Measurement</dc:title>
  <dc:creator>Jenny Borders</dc:creator>
  <cp:lastModifiedBy>Drusky, Tristan</cp:lastModifiedBy>
  <cp:revision>50</cp:revision>
  <dcterms:created xsi:type="dcterms:W3CDTF">2014-05-12T18:50:54Z</dcterms:created>
  <dcterms:modified xsi:type="dcterms:W3CDTF">2021-08-24T13:39:22Z</dcterms:modified>
</cp:coreProperties>
</file>