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7" r:id="rId2"/>
    <p:sldId id="262" r:id="rId3"/>
    <p:sldId id="305" r:id="rId4"/>
    <p:sldId id="264" r:id="rId5"/>
    <p:sldId id="263" r:id="rId6"/>
    <p:sldId id="306" r:id="rId7"/>
    <p:sldId id="265" r:id="rId8"/>
    <p:sldId id="266" r:id="rId9"/>
    <p:sldId id="267" r:id="rId10"/>
    <p:sldId id="269" r:id="rId11"/>
    <p:sldId id="273" r:id="rId12"/>
    <p:sldId id="270" r:id="rId13"/>
    <p:sldId id="271" r:id="rId14"/>
    <p:sldId id="272" r:id="rId15"/>
    <p:sldId id="274" r:id="rId16"/>
    <p:sldId id="277" r:id="rId17"/>
    <p:sldId id="278" r:id="rId18"/>
    <p:sldId id="307" r:id="rId19"/>
    <p:sldId id="280" r:id="rId20"/>
    <p:sldId id="281" r:id="rId21"/>
    <p:sldId id="282" r:id="rId22"/>
    <p:sldId id="286" r:id="rId23"/>
    <p:sldId id="287" r:id="rId24"/>
    <p:sldId id="288" r:id="rId25"/>
    <p:sldId id="292" r:id="rId26"/>
    <p:sldId id="289" r:id="rId27"/>
    <p:sldId id="290" r:id="rId28"/>
    <p:sldId id="298" r:id="rId29"/>
    <p:sldId id="299" r:id="rId30"/>
    <p:sldId id="300" r:id="rId31"/>
    <p:sldId id="291" r:id="rId32"/>
    <p:sldId id="294" r:id="rId33"/>
    <p:sldId id="301" r:id="rId34"/>
    <p:sldId id="30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3A637-4926-4025-B8ED-09C339114D73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5D27-298A-48A0-9574-4B15F36AF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A748191-69A2-4B9A-98F9-E1C94E752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0C3FF1-46CB-44C3-929D-598320B5E019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312214E-6A26-4A24-8336-AB348D3FC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72234D3-340F-4373-9B1F-467143E14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lIns="93824" tIns="46913" rIns="93824" bIns="4691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194A213A-5E69-45F9-8391-B4E1FF453C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2ECBD1-3B92-4EE0-B73A-9D24B3F5FBDC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6C8AFF4B-0682-47BB-83BB-E9C4246E7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0E2CF767-023D-40CC-96C0-9CDB97CA2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lIns="93824" tIns="46913" rIns="93824" bIns="4691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DFFE222-E9CC-47FA-8368-4EE26965CB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06A650-1BFA-411C-B3B5-A37B668D853B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6695517-FD49-4712-AA12-13A6B2960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6F08350-844B-4499-9DB2-F5FAEB01A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lIns="93824" tIns="46913" rIns="93824" bIns="4691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4944DF48-6CFF-462A-AA59-F9A9DFA5F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38A16D-C087-4E35-8721-EE15DC163B56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2ED688D-CAE1-4F4A-9AC6-7E4A12817D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7CEE9DA-159C-47D4-9285-64F9E0FC9D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lIns="93824" tIns="46913" rIns="93824" bIns="4691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1B5F6DA9-1234-4720-9CC8-1F12393970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4E7A59-7AFF-48CC-8402-C103020EB3BA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4ABD6A7-0AEF-4DA3-8F26-2F31B0CEF4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AE6CF0A-6016-4235-B9AB-586202050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lIns="93824" tIns="46913" rIns="93824" bIns="4691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FD6486B1-15BD-46C2-A675-B609AE561F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DE5F9D-4BE0-4E57-B9EC-50980AB81BDA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0125DC8C-A931-4DB9-BEC4-C25732416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5B809BC-A549-4949-AB59-1A294861F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lIns="93824" tIns="46913" rIns="93824" bIns="4691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B482E44B-05D1-4883-9F19-B44E498BAF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1135E-6334-42BD-9915-A55EB10C3CC3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FED31A4F-A7E2-4C72-A12D-E9051529E1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10DC7490-F64B-460A-8408-14B8673E4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lIns="93824" tIns="46913" rIns="93824" bIns="4691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8ED9AE4E-426E-4620-B537-0E2FC331B5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C6D64B-465A-4C36-BA2E-7F33112DB8B8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43041A8B-38EA-455E-AD73-835EC010CC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35FB2032-A8DC-4CD8-A17A-AACE60569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lIns="93824" tIns="46913" rIns="93824" bIns="4691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257756B4-E2D1-4752-99D7-A8EFE53628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ECBF79-6C0A-404C-AE7B-5AD977E798E9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50FE03C-73EC-49B3-AB5D-34A614D70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1653A96-8035-41A6-A2A0-7EEBE7904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lIns="93824" tIns="46913" rIns="93824" bIns="4691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BDAE7113-7B99-493C-8D2B-56EE6C36B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D4068D-7031-4323-8527-53826441FC5C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60F8C4F-F1FE-4AC3-A591-3034D6334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530353D-5A62-40CA-9C74-0AC0A416D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lIns="93824" tIns="46913" rIns="93824" bIns="4691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1D5DC31-946E-4AE3-8C64-AE7ED36484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F239B4-83FB-4E6F-9890-D1956C18DC89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4C499DB-4F25-42F3-BB9F-C235F6DDC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A1B207B-9427-43DB-AAF0-D3EBDAC3D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lIns="93824" tIns="46913" rIns="93824" bIns="4691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BAC26247-175A-44BA-B0E3-AA04894C8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22F94B-BC2B-44BA-AF7C-180169D4430C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E85A97F-5BC4-4A97-8A9A-2C37DA53D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39733A7-F16D-4C74-9AD0-2AA1B5BBA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lIns="93824" tIns="46913" rIns="93824" bIns="4691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1A0135E-0C7C-45D1-9E0A-892574D9C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DD3010-2C7F-498F-A477-3E79C524B8B5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5E7974B-9721-4AD0-A9F1-3A9B2431E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A6F7C4D-E2B3-4744-8BDE-79025A210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lIns="93824" tIns="46913" rIns="93824" bIns="4691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C065870C-0226-4EA6-9CA7-64B3647B6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27A43E-3D1A-499C-8D2B-BD6AEA93CF09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6202437-8189-44AA-9ACB-97128541C7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73395C95-3D1B-4035-95BE-92E0A6F8F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lIns="93824" tIns="46913" rIns="93824" bIns="4691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7D1FB9F-362B-43DF-9F11-32A29DE45E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78C66B-7A62-4ED6-AF04-A7CEF4FE4146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66C4324-26FF-48CE-971C-601F2F3678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F89EBB4-40AF-45DA-B3AF-45F8D7296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lIns="93824" tIns="46913" rIns="93824" bIns="4691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533D6B3-55BD-4E19-AD92-CD23AD2DE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059FFA-4C82-471F-93DD-D897B681EC89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821AB2A-002F-4733-8375-6261A2B2F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 w="12700" cap="flat">
            <a:solidFill>
              <a:schemeClr val="tx1"/>
            </a:solidFill>
          </a:ln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948D114-BFB3-4E54-B018-F28A753A04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</p:spPr>
        <p:txBody>
          <a:bodyPr lIns="93824" tIns="46913" rIns="93824" bIns="46913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2DC8E6-3B77-40C5-A9B8-E9C4E481D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4A444B-9259-46D2-AB23-20AD2078A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141886-77D5-44D8-B4A5-3A0868B61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82451-AE8A-43BD-92F3-31DED1935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65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8BF0D80-2FF6-440F-92A2-C5B6265D6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2606" y="1010367"/>
            <a:ext cx="6983357" cy="3084563"/>
          </a:xfrm>
          <a:noFill/>
        </p:spPr>
        <p:txBody>
          <a:bodyPr vert="horz" wrap="square" lIns="92075" tIns="46038" rIns="92075" bIns="46038" rtlCol="0" anchor="t" anchorCtr="1">
            <a:spAutoFit/>
          </a:bodyPr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Unit 1: Chapter 1</a:t>
            </a:r>
            <a:br>
              <a:rPr lang="en-US" altLang="en-US" dirty="0">
                <a:latin typeface="Comic Sans MS" panose="030F0702030302020204" pitchFamily="66" charset="0"/>
              </a:rPr>
            </a:br>
            <a:r>
              <a:rPr lang="en-US" altLang="en-US" sz="5400" i="1" dirty="0">
                <a:latin typeface="Comic Sans MS" panose="030F0702030302020204" pitchFamily="66" charset="0"/>
              </a:rPr>
              <a:t>“Matter and Change”</a:t>
            </a:r>
            <a:br>
              <a:rPr lang="en-US" altLang="en-US" sz="5400" i="1" dirty="0">
                <a:latin typeface="Comic Sans MS" panose="030F0702030302020204" pitchFamily="66" charset="0"/>
              </a:rPr>
            </a:br>
            <a:r>
              <a:rPr lang="en-US" altLang="en-US" i="1" dirty="0">
                <a:latin typeface="Comic Sans MS" panose="030F0702030302020204" pitchFamily="66" charset="0"/>
              </a:rPr>
              <a:t>The Composition &amp; Properties of matter</a:t>
            </a:r>
            <a:endParaRPr lang="en-US" altLang="en-US" sz="5400" i="1" dirty="0">
              <a:latin typeface="Comic Sans MS" panose="030F0702030302020204" pitchFamily="66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10D263D-F3AA-499D-949E-BB29BE7D9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4762500"/>
            <a:ext cx="7772400" cy="16002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Gulf breeze high school</a:t>
            </a:r>
          </a:p>
          <a:p>
            <a:pPr algn="ctr" eaLnBrk="1" hangingPunct="1"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Honors chemistry</a:t>
            </a:r>
          </a:p>
        </p:txBody>
      </p:sp>
      <p:pic>
        <p:nvPicPr>
          <p:cNvPr id="4100" name="Picture 4" descr="chemical_lab">
            <a:extLst>
              <a:ext uri="{FF2B5EF4-FFF2-40B4-BE49-F238E27FC236}">
                <a16:creationId xmlns:a16="http://schemas.microsoft.com/office/drawing/2014/main" id="{ABDE6C04-326D-436A-9B09-896094240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1" y="737367"/>
            <a:ext cx="362902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>
            <a:extLst>
              <a:ext uri="{FF2B5EF4-FFF2-40B4-BE49-F238E27FC236}">
                <a16:creationId xmlns:a16="http://schemas.microsoft.com/office/drawing/2014/main" id="{B0CAEC97-C3F0-4829-933F-1365757BB2DA}"/>
              </a:ext>
            </a:extLst>
          </p:cNvPr>
          <p:cNvSpPr>
            <a:spLocks/>
          </p:cNvSpPr>
          <p:nvPr/>
        </p:nvSpPr>
        <p:spPr bwMode="auto">
          <a:xfrm>
            <a:off x="2287589" y="3325814"/>
            <a:ext cx="1989137" cy="2090737"/>
          </a:xfrm>
          <a:custGeom>
            <a:avLst/>
            <a:gdLst>
              <a:gd name="T0" fmla="*/ 2147483646 w 1253"/>
              <a:gd name="T1" fmla="*/ 0 h 1317"/>
              <a:gd name="T2" fmla="*/ 0 w 1253"/>
              <a:gd name="T3" fmla="*/ 2147483646 h 1317"/>
              <a:gd name="T4" fmla="*/ 2147483646 w 1253"/>
              <a:gd name="T5" fmla="*/ 2147483646 h 1317"/>
              <a:gd name="T6" fmla="*/ 2147483646 w 1253"/>
              <a:gd name="T7" fmla="*/ 2147483646 h 1317"/>
              <a:gd name="T8" fmla="*/ 2147483646 w 1253"/>
              <a:gd name="T9" fmla="*/ 2147483646 h 1317"/>
              <a:gd name="T10" fmla="*/ 2147483646 w 1253"/>
              <a:gd name="T11" fmla="*/ 2147483646 h 1317"/>
              <a:gd name="T12" fmla="*/ 2147483646 w 1253"/>
              <a:gd name="T13" fmla="*/ 2147483646 h 1317"/>
              <a:gd name="T14" fmla="*/ 2147483646 w 1253"/>
              <a:gd name="T15" fmla="*/ 2147483646 h 1317"/>
              <a:gd name="T16" fmla="*/ 2147483646 w 1253"/>
              <a:gd name="T17" fmla="*/ 2147483646 h 1317"/>
              <a:gd name="T18" fmla="*/ 2147483646 w 1253"/>
              <a:gd name="T19" fmla="*/ 2147483646 h 1317"/>
              <a:gd name="T20" fmla="*/ 2147483646 w 1253"/>
              <a:gd name="T21" fmla="*/ 2147483646 h 1317"/>
              <a:gd name="T22" fmla="*/ 2147483646 w 1253"/>
              <a:gd name="T23" fmla="*/ 2147483646 h 1317"/>
              <a:gd name="T24" fmla="*/ 2147483646 w 1253"/>
              <a:gd name="T25" fmla="*/ 2147483646 h 1317"/>
              <a:gd name="T26" fmla="*/ 2147483646 w 1253"/>
              <a:gd name="T27" fmla="*/ 2147483646 h 1317"/>
              <a:gd name="T28" fmla="*/ 2147483646 w 1253"/>
              <a:gd name="T29" fmla="*/ 2147483646 h 1317"/>
              <a:gd name="T30" fmla="*/ 2147483646 w 1253"/>
              <a:gd name="T31" fmla="*/ 2147483646 h 1317"/>
              <a:gd name="T32" fmla="*/ 2147483646 w 1253"/>
              <a:gd name="T33" fmla="*/ 0 h 13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53" h="1317">
                <a:moveTo>
                  <a:pt x="1" y="0"/>
                </a:moveTo>
                <a:lnTo>
                  <a:pt x="0" y="1233"/>
                </a:lnTo>
                <a:lnTo>
                  <a:pt x="21" y="1280"/>
                </a:lnTo>
                <a:lnTo>
                  <a:pt x="56" y="1310"/>
                </a:lnTo>
                <a:lnTo>
                  <a:pt x="93" y="1316"/>
                </a:lnTo>
                <a:lnTo>
                  <a:pt x="986" y="1310"/>
                </a:lnTo>
                <a:lnTo>
                  <a:pt x="1026" y="1290"/>
                </a:lnTo>
                <a:lnTo>
                  <a:pt x="1056" y="1265"/>
                </a:lnTo>
                <a:lnTo>
                  <a:pt x="1086" y="1215"/>
                </a:lnTo>
                <a:lnTo>
                  <a:pt x="1086" y="1099"/>
                </a:lnTo>
                <a:lnTo>
                  <a:pt x="1086" y="135"/>
                </a:lnTo>
                <a:lnTo>
                  <a:pt x="1106" y="70"/>
                </a:lnTo>
                <a:lnTo>
                  <a:pt x="1148" y="33"/>
                </a:lnTo>
                <a:lnTo>
                  <a:pt x="1210" y="33"/>
                </a:lnTo>
                <a:lnTo>
                  <a:pt x="1241" y="33"/>
                </a:lnTo>
                <a:lnTo>
                  <a:pt x="1252" y="2"/>
                </a:lnTo>
                <a:lnTo>
                  <a:pt x="1" y="0"/>
                </a:lnTo>
              </a:path>
            </a:pathLst>
          </a:custGeom>
          <a:solidFill>
            <a:schemeClr val="folHlink"/>
          </a:solidFill>
          <a:ln w="25400" cap="rnd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Oval 3">
            <a:extLst>
              <a:ext uri="{FF2B5EF4-FFF2-40B4-BE49-F238E27FC236}">
                <a16:creationId xmlns:a16="http://schemas.microsoft.com/office/drawing/2014/main" id="{55E4F06A-374D-4092-A75C-D2B566C99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839" y="5032375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08" name="Oval 4">
            <a:extLst>
              <a:ext uri="{FF2B5EF4-FFF2-40B4-BE49-F238E27FC236}">
                <a16:creationId xmlns:a16="http://schemas.microsoft.com/office/drawing/2014/main" id="{D8BB3AD6-E596-48D9-8B90-CE8C957E2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9" y="5032375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09" name="Oval 5">
            <a:extLst>
              <a:ext uri="{FF2B5EF4-FFF2-40B4-BE49-F238E27FC236}">
                <a16:creationId xmlns:a16="http://schemas.microsoft.com/office/drawing/2014/main" id="{DBF5CE43-63A8-41AF-B455-8BE7CF2D1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5032375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10" name="Oval 6">
            <a:extLst>
              <a:ext uri="{FF2B5EF4-FFF2-40B4-BE49-F238E27FC236}">
                <a16:creationId xmlns:a16="http://schemas.microsoft.com/office/drawing/2014/main" id="{22377F92-0AC1-41DE-93BE-86D234BD6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4" y="5032375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11" name="Oval 7">
            <a:extLst>
              <a:ext uri="{FF2B5EF4-FFF2-40B4-BE49-F238E27FC236}">
                <a16:creationId xmlns:a16="http://schemas.microsoft.com/office/drawing/2014/main" id="{8D2AAAC1-5BDF-462F-B416-059C1F8DB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47815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12" name="Oval 8">
            <a:extLst>
              <a:ext uri="{FF2B5EF4-FFF2-40B4-BE49-F238E27FC236}">
                <a16:creationId xmlns:a16="http://schemas.microsoft.com/office/drawing/2014/main" id="{5F2D2FF0-08D7-4F68-9837-F825F6F58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050" y="47815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13" name="Oval 9">
            <a:extLst>
              <a:ext uri="{FF2B5EF4-FFF2-40B4-BE49-F238E27FC236}">
                <a16:creationId xmlns:a16="http://schemas.microsoft.com/office/drawing/2014/main" id="{9C54F159-7CDB-447A-BBE9-A1DF0973A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450" y="47815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14" name="Oval 10">
            <a:extLst>
              <a:ext uri="{FF2B5EF4-FFF2-40B4-BE49-F238E27FC236}">
                <a16:creationId xmlns:a16="http://schemas.microsoft.com/office/drawing/2014/main" id="{C71FE3F8-C808-43F9-835D-44CDE19B8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9" y="4781550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15" name="Oval 11">
            <a:extLst>
              <a:ext uri="{FF2B5EF4-FFF2-40B4-BE49-F238E27FC236}">
                <a16:creationId xmlns:a16="http://schemas.microsoft.com/office/drawing/2014/main" id="{664A0E0A-4B6F-4C3E-AA4B-FA25182DB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9" y="4525963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16" name="Oval 12">
            <a:extLst>
              <a:ext uri="{FF2B5EF4-FFF2-40B4-BE49-F238E27FC236}">
                <a16:creationId xmlns:a16="http://schemas.microsoft.com/office/drawing/2014/main" id="{5F598DE3-A9BD-4DF3-BBF1-24825EDD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639" y="4525963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17" name="Oval 13">
            <a:extLst>
              <a:ext uri="{FF2B5EF4-FFF2-40B4-BE49-F238E27FC236}">
                <a16:creationId xmlns:a16="http://schemas.microsoft.com/office/drawing/2014/main" id="{8A07E5ED-BE99-4F53-871C-21579CDEC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4525963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18" name="Oval 14">
            <a:extLst>
              <a:ext uri="{FF2B5EF4-FFF2-40B4-BE49-F238E27FC236}">
                <a16:creationId xmlns:a16="http://schemas.microsoft.com/office/drawing/2014/main" id="{7399AFE8-DDA9-43E6-A22A-649ADE767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4" y="4525963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19" name="Oval 15">
            <a:extLst>
              <a:ext uri="{FF2B5EF4-FFF2-40B4-BE49-F238E27FC236}">
                <a16:creationId xmlns:a16="http://schemas.microsoft.com/office/drawing/2014/main" id="{5B477B63-286A-49A1-BFCC-B23B6258A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427513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20" name="Oval 16">
            <a:extLst>
              <a:ext uri="{FF2B5EF4-FFF2-40B4-BE49-F238E27FC236}">
                <a16:creationId xmlns:a16="http://schemas.microsoft.com/office/drawing/2014/main" id="{0DCC2178-5065-463F-BF53-5285D859C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427513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21" name="Oval 17">
            <a:extLst>
              <a:ext uri="{FF2B5EF4-FFF2-40B4-BE49-F238E27FC236}">
                <a16:creationId xmlns:a16="http://schemas.microsoft.com/office/drawing/2014/main" id="{2AA71A14-AB50-4A29-8F4B-C4ABE398D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427513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22" name="Oval 18">
            <a:extLst>
              <a:ext uri="{FF2B5EF4-FFF2-40B4-BE49-F238E27FC236}">
                <a16:creationId xmlns:a16="http://schemas.microsoft.com/office/drawing/2014/main" id="{7C1B24B1-E4FC-44A9-BD3F-F47E4B582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439" y="4275138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23" name="Freeform 19">
            <a:extLst>
              <a:ext uri="{FF2B5EF4-FFF2-40B4-BE49-F238E27FC236}">
                <a16:creationId xmlns:a16="http://schemas.microsoft.com/office/drawing/2014/main" id="{9A5F3FD9-EF8A-440B-899F-8A06C71E05F9}"/>
              </a:ext>
            </a:extLst>
          </p:cNvPr>
          <p:cNvSpPr>
            <a:spLocks/>
          </p:cNvSpPr>
          <p:nvPr/>
        </p:nvSpPr>
        <p:spPr bwMode="auto">
          <a:xfrm>
            <a:off x="5403850" y="3268664"/>
            <a:ext cx="1989138" cy="2090737"/>
          </a:xfrm>
          <a:custGeom>
            <a:avLst/>
            <a:gdLst>
              <a:gd name="T0" fmla="*/ 2147483646 w 1253"/>
              <a:gd name="T1" fmla="*/ 0 h 1317"/>
              <a:gd name="T2" fmla="*/ 0 w 1253"/>
              <a:gd name="T3" fmla="*/ 2147483646 h 1317"/>
              <a:gd name="T4" fmla="*/ 2147483646 w 1253"/>
              <a:gd name="T5" fmla="*/ 2147483646 h 1317"/>
              <a:gd name="T6" fmla="*/ 2147483646 w 1253"/>
              <a:gd name="T7" fmla="*/ 2147483646 h 1317"/>
              <a:gd name="T8" fmla="*/ 2147483646 w 1253"/>
              <a:gd name="T9" fmla="*/ 2147483646 h 1317"/>
              <a:gd name="T10" fmla="*/ 2147483646 w 1253"/>
              <a:gd name="T11" fmla="*/ 2147483646 h 1317"/>
              <a:gd name="T12" fmla="*/ 2147483646 w 1253"/>
              <a:gd name="T13" fmla="*/ 2147483646 h 1317"/>
              <a:gd name="T14" fmla="*/ 2147483646 w 1253"/>
              <a:gd name="T15" fmla="*/ 2147483646 h 1317"/>
              <a:gd name="T16" fmla="*/ 2147483646 w 1253"/>
              <a:gd name="T17" fmla="*/ 2147483646 h 1317"/>
              <a:gd name="T18" fmla="*/ 2147483646 w 1253"/>
              <a:gd name="T19" fmla="*/ 2147483646 h 1317"/>
              <a:gd name="T20" fmla="*/ 2147483646 w 1253"/>
              <a:gd name="T21" fmla="*/ 2147483646 h 1317"/>
              <a:gd name="T22" fmla="*/ 2147483646 w 1253"/>
              <a:gd name="T23" fmla="*/ 2147483646 h 1317"/>
              <a:gd name="T24" fmla="*/ 2147483646 w 1253"/>
              <a:gd name="T25" fmla="*/ 2147483646 h 1317"/>
              <a:gd name="T26" fmla="*/ 2147483646 w 1253"/>
              <a:gd name="T27" fmla="*/ 2147483646 h 1317"/>
              <a:gd name="T28" fmla="*/ 2147483646 w 1253"/>
              <a:gd name="T29" fmla="*/ 2147483646 h 1317"/>
              <a:gd name="T30" fmla="*/ 2147483646 w 1253"/>
              <a:gd name="T31" fmla="*/ 2147483646 h 1317"/>
              <a:gd name="T32" fmla="*/ 2147483646 w 1253"/>
              <a:gd name="T33" fmla="*/ 0 h 13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53" h="1317">
                <a:moveTo>
                  <a:pt x="1" y="0"/>
                </a:moveTo>
                <a:lnTo>
                  <a:pt x="0" y="1233"/>
                </a:lnTo>
                <a:lnTo>
                  <a:pt x="21" y="1280"/>
                </a:lnTo>
                <a:lnTo>
                  <a:pt x="56" y="1310"/>
                </a:lnTo>
                <a:lnTo>
                  <a:pt x="93" y="1316"/>
                </a:lnTo>
                <a:lnTo>
                  <a:pt x="986" y="1310"/>
                </a:lnTo>
                <a:lnTo>
                  <a:pt x="1026" y="1290"/>
                </a:lnTo>
                <a:lnTo>
                  <a:pt x="1056" y="1265"/>
                </a:lnTo>
                <a:lnTo>
                  <a:pt x="1086" y="1215"/>
                </a:lnTo>
                <a:lnTo>
                  <a:pt x="1086" y="1099"/>
                </a:lnTo>
                <a:lnTo>
                  <a:pt x="1086" y="135"/>
                </a:lnTo>
                <a:lnTo>
                  <a:pt x="1106" y="70"/>
                </a:lnTo>
                <a:lnTo>
                  <a:pt x="1148" y="33"/>
                </a:lnTo>
                <a:lnTo>
                  <a:pt x="1210" y="33"/>
                </a:lnTo>
                <a:lnTo>
                  <a:pt x="1241" y="33"/>
                </a:lnTo>
                <a:lnTo>
                  <a:pt x="1252" y="2"/>
                </a:lnTo>
                <a:lnTo>
                  <a:pt x="1" y="0"/>
                </a:lnTo>
              </a:path>
            </a:pathLst>
          </a:custGeom>
          <a:solidFill>
            <a:schemeClr val="folHlink"/>
          </a:solidFill>
          <a:ln w="25400" cap="rnd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Oval 20">
            <a:extLst>
              <a:ext uri="{FF2B5EF4-FFF2-40B4-BE49-F238E27FC236}">
                <a16:creationId xmlns:a16="http://schemas.microsoft.com/office/drawing/2014/main" id="{C951CB2A-EC3F-45E4-B72C-120C58D8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50609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25" name="Oval 21">
            <a:extLst>
              <a:ext uri="{FF2B5EF4-FFF2-40B4-BE49-F238E27FC236}">
                <a16:creationId xmlns:a16="http://schemas.microsoft.com/office/drawing/2014/main" id="{F363925A-50A9-4A6B-A068-191D400FE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389" y="4646613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26" name="Oval 22">
            <a:extLst>
              <a:ext uri="{FF2B5EF4-FFF2-40B4-BE49-F238E27FC236}">
                <a16:creationId xmlns:a16="http://schemas.microsoft.com/office/drawing/2014/main" id="{0850C017-5D98-4A35-B0F9-ED64126B3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700" y="507523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27" name="Oval 23">
            <a:extLst>
              <a:ext uri="{FF2B5EF4-FFF2-40B4-BE49-F238E27FC236}">
                <a16:creationId xmlns:a16="http://schemas.microsoft.com/office/drawing/2014/main" id="{A5AF88EF-CA96-4BEE-997D-7F59CBF53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4" y="5046663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28" name="Oval 24">
            <a:extLst>
              <a:ext uri="{FF2B5EF4-FFF2-40B4-BE49-F238E27FC236}">
                <a16:creationId xmlns:a16="http://schemas.microsoft.com/office/drawing/2014/main" id="{67BB8FE3-A40F-4B6E-8ECA-7EFF0ACCA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889" y="5018088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29" name="Oval 25">
            <a:extLst>
              <a:ext uri="{FF2B5EF4-FFF2-40B4-BE49-F238E27FC236}">
                <a16:creationId xmlns:a16="http://schemas.microsoft.com/office/drawing/2014/main" id="{31F7B355-A2AF-4F55-9090-03BAA7E6B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4867275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30" name="Oval 26">
            <a:extLst>
              <a:ext uri="{FF2B5EF4-FFF2-40B4-BE49-F238E27FC236}">
                <a16:creationId xmlns:a16="http://schemas.microsoft.com/office/drawing/2014/main" id="{2E1BCEF0-F10B-44CD-A21E-91DF602E7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506888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31" name="Oval 27">
            <a:extLst>
              <a:ext uri="{FF2B5EF4-FFF2-40B4-BE49-F238E27FC236}">
                <a16:creationId xmlns:a16="http://schemas.microsoft.com/office/drawing/2014/main" id="{FAFF27E7-1052-462A-A2F6-EED166632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1814" y="4725988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32" name="Oval 28">
            <a:extLst>
              <a:ext uri="{FF2B5EF4-FFF2-40B4-BE49-F238E27FC236}">
                <a16:creationId xmlns:a16="http://schemas.microsoft.com/office/drawing/2014/main" id="{97B875AA-45A3-487E-B8A2-A463CD2D6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139" y="4654550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33" name="Oval 29">
            <a:extLst>
              <a:ext uri="{FF2B5EF4-FFF2-40B4-BE49-F238E27FC236}">
                <a16:creationId xmlns:a16="http://schemas.microsoft.com/office/drawing/2014/main" id="{22ABE35D-9984-4464-938C-212D7EBB8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9525" y="5049839"/>
            <a:ext cx="228600" cy="2635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34" name="Oval 30">
            <a:extLst>
              <a:ext uri="{FF2B5EF4-FFF2-40B4-BE49-F238E27FC236}">
                <a16:creationId xmlns:a16="http://schemas.microsoft.com/office/drawing/2014/main" id="{E15DAEBB-B538-4194-A08A-97F0C1CD0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78313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35" name="Oval 31">
            <a:extLst>
              <a:ext uri="{FF2B5EF4-FFF2-40B4-BE49-F238E27FC236}">
                <a16:creationId xmlns:a16="http://schemas.microsoft.com/office/drawing/2014/main" id="{596D3D0F-87DE-4D8B-A636-6D6CF5F44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114" y="4603750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36" name="Oval 32">
            <a:extLst>
              <a:ext uri="{FF2B5EF4-FFF2-40B4-BE49-F238E27FC236}">
                <a16:creationId xmlns:a16="http://schemas.microsoft.com/office/drawing/2014/main" id="{8EFCB09F-FA15-4521-AE72-B5625B303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48323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37" name="Oval 33">
            <a:extLst>
              <a:ext uri="{FF2B5EF4-FFF2-40B4-BE49-F238E27FC236}">
                <a16:creationId xmlns:a16="http://schemas.microsoft.com/office/drawing/2014/main" id="{5F83BF35-086D-43F8-9A44-94006543F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9" y="4846638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38" name="Oval 34">
            <a:extLst>
              <a:ext uri="{FF2B5EF4-FFF2-40B4-BE49-F238E27FC236}">
                <a16:creationId xmlns:a16="http://schemas.microsoft.com/office/drawing/2014/main" id="{C2EABC6F-015A-4695-86DA-45C357FC8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466090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39" name="Oval 35">
            <a:extLst>
              <a:ext uri="{FF2B5EF4-FFF2-40B4-BE49-F238E27FC236}">
                <a16:creationId xmlns:a16="http://schemas.microsoft.com/office/drawing/2014/main" id="{7FE12040-CF60-4E25-8207-4050EB440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0364" y="4519613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40" name="Freeform 36">
            <a:extLst>
              <a:ext uri="{FF2B5EF4-FFF2-40B4-BE49-F238E27FC236}">
                <a16:creationId xmlns:a16="http://schemas.microsoft.com/office/drawing/2014/main" id="{1D6EC460-844E-402A-8DE1-410F83B78EB9}"/>
              </a:ext>
            </a:extLst>
          </p:cNvPr>
          <p:cNvSpPr>
            <a:spLocks/>
          </p:cNvSpPr>
          <p:nvPr/>
        </p:nvSpPr>
        <p:spPr bwMode="auto">
          <a:xfrm>
            <a:off x="8162925" y="3282950"/>
            <a:ext cx="1989138" cy="2090738"/>
          </a:xfrm>
          <a:custGeom>
            <a:avLst/>
            <a:gdLst>
              <a:gd name="T0" fmla="*/ 2147483646 w 1253"/>
              <a:gd name="T1" fmla="*/ 0 h 1317"/>
              <a:gd name="T2" fmla="*/ 0 w 1253"/>
              <a:gd name="T3" fmla="*/ 2147483646 h 1317"/>
              <a:gd name="T4" fmla="*/ 2147483646 w 1253"/>
              <a:gd name="T5" fmla="*/ 2147483646 h 1317"/>
              <a:gd name="T6" fmla="*/ 2147483646 w 1253"/>
              <a:gd name="T7" fmla="*/ 2147483646 h 1317"/>
              <a:gd name="T8" fmla="*/ 2147483646 w 1253"/>
              <a:gd name="T9" fmla="*/ 2147483646 h 1317"/>
              <a:gd name="T10" fmla="*/ 2147483646 w 1253"/>
              <a:gd name="T11" fmla="*/ 2147483646 h 1317"/>
              <a:gd name="T12" fmla="*/ 2147483646 w 1253"/>
              <a:gd name="T13" fmla="*/ 2147483646 h 1317"/>
              <a:gd name="T14" fmla="*/ 2147483646 w 1253"/>
              <a:gd name="T15" fmla="*/ 2147483646 h 1317"/>
              <a:gd name="T16" fmla="*/ 2147483646 w 1253"/>
              <a:gd name="T17" fmla="*/ 2147483646 h 1317"/>
              <a:gd name="T18" fmla="*/ 2147483646 w 1253"/>
              <a:gd name="T19" fmla="*/ 2147483646 h 1317"/>
              <a:gd name="T20" fmla="*/ 2147483646 w 1253"/>
              <a:gd name="T21" fmla="*/ 2147483646 h 1317"/>
              <a:gd name="T22" fmla="*/ 2147483646 w 1253"/>
              <a:gd name="T23" fmla="*/ 2147483646 h 1317"/>
              <a:gd name="T24" fmla="*/ 2147483646 w 1253"/>
              <a:gd name="T25" fmla="*/ 2147483646 h 1317"/>
              <a:gd name="T26" fmla="*/ 2147483646 w 1253"/>
              <a:gd name="T27" fmla="*/ 2147483646 h 1317"/>
              <a:gd name="T28" fmla="*/ 2147483646 w 1253"/>
              <a:gd name="T29" fmla="*/ 2147483646 h 1317"/>
              <a:gd name="T30" fmla="*/ 2147483646 w 1253"/>
              <a:gd name="T31" fmla="*/ 2147483646 h 1317"/>
              <a:gd name="T32" fmla="*/ 2147483646 w 1253"/>
              <a:gd name="T33" fmla="*/ 0 h 13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53" h="1317">
                <a:moveTo>
                  <a:pt x="1" y="0"/>
                </a:moveTo>
                <a:lnTo>
                  <a:pt x="0" y="1233"/>
                </a:lnTo>
                <a:lnTo>
                  <a:pt x="21" y="1280"/>
                </a:lnTo>
                <a:lnTo>
                  <a:pt x="56" y="1310"/>
                </a:lnTo>
                <a:lnTo>
                  <a:pt x="93" y="1316"/>
                </a:lnTo>
                <a:lnTo>
                  <a:pt x="986" y="1310"/>
                </a:lnTo>
                <a:lnTo>
                  <a:pt x="1026" y="1290"/>
                </a:lnTo>
                <a:lnTo>
                  <a:pt x="1056" y="1265"/>
                </a:lnTo>
                <a:lnTo>
                  <a:pt x="1086" y="1215"/>
                </a:lnTo>
                <a:lnTo>
                  <a:pt x="1086" y="1099"/>
                </a:lnTo>
                <a:lnTo>
                  <a:pt x="1086" y="135"/>
                </a:lnTo>
                <a:lnTo>
                  <a:pt x="1106" y="70"/>
                </a:lnTo>
                <a:lnTo>
                  <a:pt x="1148" y="33"/>
                </a:lnTo>
                <a:lnTo>
                  <a:pt x="1210" y="33"/>
                </a:lnTo>
                <a:lnTo>
                  <a:pt x="1241" y="33"/>
                </a:lnTo>
                <a:lnTo>
                  <a:pt x="1252" y="2"/>
                </a:lnTo>
                <a:lnTo>
                  <a:pt x="1" y="0"/>
                </a:lnTo>
              </a:path>
            </a:pathLst>
          </a:custGeom>
          <a:solidFill>
            <a:schemeClr val="folHlink"/>
          </a:solidFill>
          <a:ln w="25400" cap="rnd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1" name="Oval 37">
            <a:extLst>
              <a:ext uri="{FF2B5EF4-FFF2-40B4-BE49-F238E27FC236}">
                <a16:creationId xmlns:a16="http://schemas.microsoft.com/office/drawing/2014/main" id="{996CF1BB-F142-441F-A416-5A134428F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3275" y="50609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42" name="Oval 38">
            <a:extLst>
              <a:ext uri="{FF2B5EF4-FFF2-40B4-BE49-F238E27FC236}">
                <a16:creationId xmlns:a16="http://schemas.microsoft.com/office/drawing/2014/main" id="{7F4D4DA4-E339-487B-992D-4F71AA482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6850" y="4975225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43" name="Oval 39">
            <a:extLst>
              <a:ext uri="{FF2B5EF4-FFF2-40B4-BE49-F238E27FC236}">
                <a16:creationId xmlns:a16="http://schemas.microsoft.com/office/drawing/2014/main" id="{3F4A1C08-D9A9-4060-A5A1-87882644B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0289" y="3460750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44" name="Oval 40">
            <a:extLst>
              <a:ext uri="{FF2B5EF4-FFF2-40B4-BE49-F238E27FC236}">
                <a16:creationId xmlns:a16="http://schemas.microsoft.com/office/drawing/2014/main" id="{BB71F9C2-4B12-4FEF-BB1A-28960366D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7389" y="5018088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45" name="Oval 41">
            <a:extLst>
              <a:ext uri="{FF2B5EF4-FFF2-40B4-BE49-F238E27FC236}">
                <a16:creationId xmlns:a16="http://schemas.microsoft.com/office/drawing/2014/main" id="{FD1C5EBF-9C52-4A0A-9F85-65CA52314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5" y="4652963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46" name="Oval 42">
            <a:extLst>
              <a:ext uri="{FF2B5EF4-FFF2-40B4-BE49-F238E27FC236}">
                <a16:creationId xmlns:a16="http://schemas.microsoft.com/office/drawing/2014/main" id="{6C3E433D-F127-4CEA-A276-B5F05C7C6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189" y="4695825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47" name="Oval 43">
            <a:extLst>
              <a:ext uri="{FF2B5EF4-FFF2-40B4-BE49-F238E27FC236}">
                <a16:creationId xmlns:a16="http://schemas.microsoft.com/office/drawing/2014/main" id="{49898788-2F23-4335-9BF3-220A391E9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9139" y="4424363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48" name="Oval 44">
            <a:extLst>
              <a:ext uri="{FF2B5EF4-FFF2-40B4-BE49-F238E27FC236}">
                <a16:creationId xmlns:a16="http://schemas.microsoft.com/office/drawing/2014/main" id="{CFAD8EF8-5F94-4D4E-A7EA-F741FF4B5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335438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49" name="Oval 45">
            <a:extLst>
              <a:ext uri="{FF2B5EF4-FFF2-40B4-BE49-F238E27FC236}">
                <a16:creationId xmlns:a16="http://schemas.microsoft.com/office/drawing/2014/main" id="{00D37782-EBA7-45B1-A941-6FB544B80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50" y="40830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50" name="Oval 46">
            <a:extLst>
              <a:ext uri="{FF2B5EF4-FFF2-40B4-BE49-F238E27FC236}">
                <a16:creationId xmlns:a16="http://schemas.microsoft.com/office/drawing/2014/main" id="{A502EB43-6FAC-4227-9040-F9CE170FC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050" y="43116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51" name="Oval 47">
            <a:extLst>
              <a:ext uri="{FF2B5EF4-FFF2-40B4-BE49-F238E27FC236}">
                <a16:creationId xmlns:a16="http://schemas.microsoft.com/office/drawing/2014/main" id="{13B7E422-F4C4-4E8A-86E9-E8873ADF8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600" y="448310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52" name="Oval 48">
            <a:extLst>
              <a:ext uri="{FF2B5EF4-FFF2-40B4-BE49-F238E27FC236}">
                <a16:creationId xmlns:a16="http://schemas.microsoft.com/office/drawing/2014/main" id="{309EED1A-ADD6-4C2B-8C0A-C3598407D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025" y="398303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53" name="Oval 49">
            <a:extLst>
              <a:ext uri="{FF2B5EF4-FFF2-40B4-BE49-F238E27FC236}">
                <a16:creationId xmlns:a16="http://schemas.microsoft.com/office/drawing/2014/main" id="{EEED54ED-C730-489B-AB2C-87E51E39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300" y="3332163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54" name="Oval 50">
            <a:extLst>
              <a:ext uri="{FF2B5EF4-FFF2-40B4-BE49-F238E27FC236}">
                <a16:creationId xmlns:a16="http://schemas.microsoft.com/office/drawing/2014/main" id="{F744DC66-9524-4D4C-9ACF-D969BA0F2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7489" y="3317875"/>
            <a:ext cx="249237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55" name="Oval 51">
            <a:extLst>
              <a:ext uri="{FF2B5EF4-FFF2-40B4-BE49-F238E27FC236}">
                <a16:creationId xmlns:a16="http://schemas.microsoft.com/office/drawing/2014/main" id="{362FE56E-DBB5-428E-B324-4D217DCF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150" y="3803650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56" name="Oval 52">
            <a:extLst>
              <a:ext uri="{FF2B5EF4-FFF2-40B4-BE49-F238E27FC236}">
                <a16:creationId xmlns:a16="http://schemas.microsoft.com/office/drawing/2014/main" id="{0EEDBD5E-970D-4A22-9B38-7F3F4448D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8025" y="3748088"/>
            <a:ext cx="249238" cy="273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1557" name="Rectangle 53">
            <a:extLst>
              <a:ext uri="{FF2B5EF4-FFF2-40B4-BE49-F238E27FC236}">
                <a16:creationId xmlns:a16="http://schemas.microsoft.com/office/drawing/2014/main" id="{D07C1350-C04C-498A-842B-FDCC4F07F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514" y="3100388"/>
            <a:ext cx="2471737" cy="17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0534" name="Rectangle 54">
            <a:extLst>
              <a:ext uri="{FF2B5EF4-FFF2-40B4-BE49-F238E27FC236}">
                <a16:creationId xmlns:a16="http://schemas.microsoft.com/office/drawing/2014/main" id="{9FDBF949-AC74-4B71-AC6E-F85FE107D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5667375"/>
            <a:ext cx="1433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/>
              <a:t>Solid</a:t>
            </a:r>
          </a:p>
        </p:txBody>
      </p:sp>
      <p:sp>
        <p:nvSpPr>
          <p:cNvPr id="20535" name="Rectangle 55">
            <a:extLst>
              <a:ext uri="{FF2B5EF4-FFF2-40B4-BE49-F238E27FC236}">
                <a16:creationId xmlns:a16="http://schemas.microsoft.com/office/drawing/2014/main" id="{85B19D27-9678-4BAA-BEC6-19E129E63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1" y="5634038"/>
            <a:ext cx="1687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/>
              <a:t>Liquid</a:t>
            </a:r>
            <a:r>
              <a:rPr lang="en-US" altLang="en-US" sz="3600"/>
              <a:t> </a:t>
            </a:r>
          </a:p>
        </p:txBody>
      </p:sp>
      <p:sp>
        <p:nvSpPr>
          <p:cNvPr id="20536" name="Rectangle 56">
            <a:extLst>
              <a:ext uri="{FF2B5EF4-FFF2-40B4-BE49-F238E27FC236}">
                <a16:creationId xmlns:a16="http://schemas.microsoft.com/office/drawing/2014/main" id="{E1D0DB34-D606-459F-A64E-DF81AA945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3451" y="5629275"/>
            <a:ext cx="1433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/>
              <a:t>Gas </a:t>
            </a:r>
          </a:p>
        </p:txBody>
      </p:sp>
      <p:grpSp>
        <p:nvGrpSpPr>
          <p:cNvPr id="20537" name="Group 57">
            <a:extLst>
              <a:ext uri="{FF2B5EF4-FFF2-40B4-BE49-F238E27FC236}">
                <a16:creationId xmlns:a16="http://schemas.microsoft.com/office/drawing/2014/main" id="{CB3F458B-9D9D-4522-A401-6D59B614A829}"/>
              </a:ext>
            </a:extLst>
          </p:cNvPr>
          <p:cNvGrpSpPr>
            <a:grpSpLocks/>
          </p:cNvGrpSpPr>
          <p:nvPr/>
        </p:nvGrpSpPr>
        <p:grpSpPr bwMode="auto">
          <a:xfrm>
            <a:off x="3868739" y="1662114"/>
            <a:ext cx="1768475" cy="1489075"/>
            <a:chOff x="1511" y="1098"/>
            <a:chExt cx="1071" cy="997"/>
          </a:xfrm>
        </p:grpSpPr>
        <p:sp>
          <p:nvSpPr>
            <p:cNvPr id="21574" name="Arc 58">
              <a:extLst>
                <a:ext uri="{FF2B5EF4-FFF2-40B4-BE49-F238E27FC236}">
                  <a16:creationId xmlns:a16="http://schemas.microsoft.com/office/drawing/2014/main" id="{10B74272-A6E8-45EA-B6D8-20670694E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1437"/>
              <a:ext cx="1071" cy="658"/>
            </a:xfrm>
            <a:custGeom>
              <a:avLst/>
              <a:gdLst>
                <a:gd name="T0" fmla="*/ 0 w 43200"/>
                <a:gd name="T1" fmla="*/ 0 h 24597"/>
                <a:gd name="T2" fmla="*/ 0 w 43200"/>
                <a:gd name="T3" fmla="*/ 0 h 24597"/>
                <a:gd name="T4" fmla="*/ 0 w 43200"/>
                <a:gd name="T5" fmla="*/ 0 h 245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4597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602"/>
                    <a:pt x="43130" y="23604"/>
                    <a:pt x="42991" y="24597"/>
                  </a:cubicBezTo>
                </a:path>
                <a:path w="43200" h="24597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602"/>
                    <a:pt x="43130" y="23604"/>
                    <a:pt x="42991" y="24597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5" name="Rectangle 59">
              <a:extLst>
                <a:ext uri="{FF2B5EF4-FFF2-40B4-BE49-F238E27FC236}">
                  <a16:creationId xmlns:a16="http://schemas.microsoft.com/office/drawing/2014/main" id="{9AC91578-10FE-4612-8A70-A8B9B1075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098"/>
              <a:ext cx="603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/>
                <a:t>Melt</a:t>
              </a:r>
            </a:p>
          </p:txBody>
        </p:sp>
      </p:grpSp>
      <p:grpSp>
        <p:nvGrpSpPr>
          <p:cNvPr id="20540" name="Group 60">
            <a:extLst>
              <a:ext uri="{FF2B5EF4-FFF2-40B4-BE49-F238E27FC236}">
                <a16:creationId xmlns:a16="http://schemas.microsoft.com/office/drawing/2014/main" id="{8CCA0AB2-1459-458B-928B-1E4E28DD1412}"/>
              </a:ext>
            </a:extLst>
          </p:cNvPr>
          <p:cNvGrpSpPr>
            <a:grpSpLocks/>
          </p:cNvGrpSpPr>
          <p:nvPr/>
        </p:nvGrpSpPr>
        <p:grpSpPr bwMode="auto">
          <a:xfrm>
            <a:off x="6950075" y="1657351"/>
            <a:ext cx="2332038" cy="1577975"/>
            <a:chOff x="3426" y="1086"/>
            <a:chExt cx="1308" cy="994"/>
          </a:xfrm>
        </p:grpSpPr>
        <p:sp>
          <p:nvSpPr>
            <p:cNvPr id="21572" name="Arc 61">
              <a:extLst>
                <a:ext uri="{FF2B5EF4-FFF2-40B4-BE49-F238E27FC236}">
                  <a16:creationId xmlns:a16="http://schemas.microsoft.com/office/drawing/2014/main" id="{A861E363-58F2-4EE9-9B88-EE3D28771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1378"/>
              <a:ext cx="947" cy="702"/>
            </a:xfrm>
            <a:custGeom>
              <a:avLst/>
              <a:gdLst>
                <a:gd name="T0" fmla="*/ 0 w 43196"/>
                <a:gd name="T1" fmla="*/ 0 h 21600"/>
                <a:gd name="T2" fmla="*/ 0 w 43196"/>
                <a:gd name="T3" fmla="*/ 0 h 21600"/>
                <a:gd name="T4" fmla="*/ 0 w 4319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6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373" y="0"/>
                    <a:pt x="42977" y="9427"/>
                    <a:pt x="43196" y="21198"/>
                  </a:cubicBezTo>
                </a:path>
                <a:path w="43196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373" y="0"/>
                    <a:pt x="42977" y="9427"/>
                    <a:pt x="43196" y="21198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3" name="Rectangle 62">
              <a:extLst>
                <a:ext uri="{FF2B5EF4-FFF2-40B4-BE49-F238E27FC236}">
                  <a16:creationId xmlns:a16="http://schemas.microsoft.com/office/drawing/2014/main" id="{9427B2AC-A9EE-4E71-AF1C-762744A0A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1086"/>
              <a:ext cx="130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/>
                <a:t>Evaporate</a:t>
              </a:r>
            </a:p>
          </p:txBody>
        </p:sp>
      </p:grpSp>
      <p:grpSp>
        <p:nvGrpSpPr>
          <p:cNvPr id="20543" name="Group 63">
            <a:extLst>
              <a:ext uri="{FF2B5EF4-FFF2-40B4-BE49-F238E27FC236}">
                <a16:creationId xmlns:a16="http://schemas.microsoft.com/office/drawing/2014/main" id="{D0293350-0162-4A5B-8317-7955AA284C6A}"/>
              </a:ext>
            </a:extLst>
          </p:cNvPr>
          <p:cNvGrpSpPr>
            <a:grpSpLocks/>
          </p:cNvGrpSpPr>
          <p:nvPr/>
        </p:nvGrpSpPr>
        <p:grpSpPr bwMode="auto">
          <a:xfrm>
            <a:off x="6310314" y="561975"/>
            <a:ext cx="3430587" cy="2692400"/>
            <a:chOff x="3015" y="354"/>
            <a:chExt cx="2161" cy="1696"/>
          </a:xfrm>
        </p:grpSpPr>
        <p:sp>
          <p:nvSpPr>
            <p:cNvPr id="21570" name="Arc 64">
              <a:extLst>
                <a:ext uri="{FF2B5EF4-FFF2-40B4-BE49-F238E27FC236}">
                  <a16:creationId xmlns:a16="http://schemas.microsoft.com/office/drawing/2014/main" id="{AB1B3512-FEA2-4FFD-B726-473ECA31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736"/>
              <a:ext cx="2161" cy="1314"/>
            </a:xfrm>
            <a:custGeom>
              <a:avLst/>
              <a:gdLst>
                <a:gd name="T0" fmla="*/ 0 w 43200"/>
                <a:gd name="T1" fmla="*/ 0 h 23092"/>
                <a:gd name="T2" fmla="*/ 0 w 43200"/>
                <a:gd name="T3" fmla="*/ 0 h 23092"/>
                <a:gd name="T4" fmla="*/ 0 w 43200"/>
                <a:gd name="T5" fmla="*/ 0 h 230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3092" fill="none" extrusionOk="0">
                  <a:moveTo>
                    <a:pt x="51" y="23092"/>
                  </a:moveTo>
                  <a:cubicBezTo>
                    <a:pt x="17" y="22595"/>
                    <a:pt x="0" y="220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092" stroke="0" extrusionOk="0">
                  <a:moveTo>
                    <a:pt x="51" y="23092"/>
                  </a:moveTo>
                  <a:cubicBezTo>
                    <a:pt x="17" y="22595"/>
                    <a:pt x="0" y="220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51" y="23092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stealth" w="lg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1" name="Rectangle 65">
              <a:extLst>
                <a:ext uri="{FF2B5EF4-FFF2-40B4-BE49-F238E27FC236}">
                  <a16:creationId xmlns:a16="http://schemas.microsoft.com/office/drawing/2014/main" id="{B266B066-264F-4E4E-AC93-0DCEA6AC4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" y="354"/>
              <a:ext cx="130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Condense</a:t>
              </a:r>
            </a:p>
          </p:txBody>
        </p:sp>
      </p:grpSp>
      <p:grpSp>
        <p:nvGrpSpPr>
          <p:cNvPr id="20546" name="Group 66">
            <a:extLst>
              <a:ext uri="{FF2B5EF4-FFF2-40B4-BE49-F238E27FC236}">
                <a16:creationId xmlns:a16="http://schemas.microsoft.com/office/drawing/2014/main" id="{5686448B-1ACF-4AA2-AE7B-5B91C20F2FE4}"/>
              </a:ext>
            </a:extLst>
          </p:cNvPr>
          <p:cNvGrpSpPr>
            <a:grpSpLocks/>
          </p:cNvGrpSpPr>
          <p:nvPr/>
        </p:nvGrpSpPr>
        <p:grpSpPr bwMode="auto">
          <a:xfrm>
            <a:off x="2698750" y="757238"/>
            <a:ext cx="3498850" cy="2570162"/>
            <a:chOff x="740" y="477"/>
            <a:chExt cx="2204" cy="1619"/>
          </a:xfrm>
        </p:grpSpPr>
        <p:sp>
          <p:nvSpPr>
            <p:cNvPr id="21568" name="Arc 67">
              <a:extLst>
                <a:ext uri="{FF2B5EF4-FFF2-40B4-BE49-F238E27FC236}">
                  <a16:creationId xmlns:a16="http://schemas.microsoft.com/office/drawing/2014/main" id="{05E0B718-45DA-4FC5-AE77-034A79C8F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858"/>
              <a:ext cx="2204" cy="1238"/>
            </a:xfrm>
            <a:custGeom>
              <a:avLst/>
              <a:gdLst>
                <a:gd name="T0" fmla="*/ 0 w 43200"/>
                <a:gd name="T1" fmla="*/ 0 h 24967"/>
                <a:gd name="T2" fmla="*/ 0 w 43200"/>
                <a:gd name="T3" fmla="*/ 0 h 24967"/>
                <a:gd name="T4" fmla="*/ 0 w 43200"/>
                <a:gd name="T5" fmla="*/ 0 h 249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4967" fill="none" extrusionOk="0">
                  <a:moveTo>
                    <a:pt x="264" y="24966"/>
                  </a:moveTo>
                  <a:cubicBezTo>
                    <a:pt x="88" y="23853"/>
                    <a:pt x="0" y="227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48"/>
                    <a:pt x="43161" y="23096"/>
                    <a:pt x="43083" y="23841"/>
                  </a:cubicBezTo>
                </a:path>
                <a:path w="43200" h="24967" stroke="0" extrusionOk="0">
                  <a:moveTo>
                    <a:pt x="264" y="24966"/>
                  </a:moveTo>
                  <a:cubicBezTo>
                    <a:pt x="88" y="23853"/>
                    <a:pt x="0" y="2272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348"/>
                    <a:pt x="43161" y="23096"/>
                    <a:pt x="43083" y="23841"/>
                  </a:cubicBezTo>
                  <a:lnTo>
                    <a:pt x="21600" y="21600"/>
                  </a:lnTo>
                  <a:lnTo>
                    <a:pt x="264" y="24966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 type="stealth" w="lg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9" name="Rectangle 68">
              <a:extLst>
                <a:ext uri="{FF2B5EF4-FFF2-40B4-BE49-F238E27FC236}">
                  <a16:creationId xmlns:a16="http://schemas.microsoft.com/office/drawing/2014/main" id="{87AFDFC3-ABC4-4AB9-8A0A-7022E0ED4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477"/>
              <a:ext cx="1308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Freeze</a:t>
              </a:r>
            </a:p>
          </p:txBody>
        </p:sp>
      </p:grpSp>
      <p:cxnSp>
        <p:nvCxnSpPr>
          <p:cNvPr id="20550" name="AutoShape 70">
            <a:extLst>
              <a:ext uri="{FF2B5EF4-FFF2-40B4-BE49-F238E27FC236}">
                <a16:creationId xmlns:a16="http://schemas.microsoft.com/office/drawing/2014/main" id="{72DA8173-A057-43D2-94C3-5151BB1010FB}"/>
              </a:ext>
            </a:extLst>
          </p:cNvPr>
          <p:cNvCxnSpPr>
            <a:cxnSpLocks noChangeShapeType="1"/>
            <a:stCxn id="21506" idx="7"/>
            <a:endCxn id="20536" idx="1"/>
          </p:cNvCxnSpPr>
          <p:nvPr/>
        </p:nvCxnSpPr>
        <p:spPr bwMode="auto">
          <a:xfrm rot="16200000" flipH="1">
            <a:off x="5957094" y="3353594"/>
            <a:ext cx="603250" cy="458946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66" name="Text Box 71">
            <a:extLst>
              <a:ext uri="{FF2B5EF4-FFF2-40B4-BE49-F238E27FC236}">
                <a16:creationId xmlns:a16="http://schemas.microsoft.com/office/drawing/2014/main" id="{F189CB71-8443-46D2-BB08-90A075C73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6" y="5832476"/>
            <a:ext cx="100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0552" name="Text Box 72">
            <a:extLst>
              <a:ext uri="{FF2B5EF4-FFF2-40B4-BE49-F238E27FC236}">
                <a16:creationId xmlns:a16="http://schemas.microsoft.com/office/drawing/2014/main" id="{58628F91-4657-441B-8205-0F80DE8D6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410201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Sublimation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4" grpId="0" autoUpdateAnimBg="0"/>
      <p:bldP spid="20535" grpId="0" autoUpdateAnimBg="0"/>
      <p:bldP spid="20536" grpId="0" autoUpdateAnimBg="0"/>
      <p:bldP spid="205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995F69D-AED7-410C-ADCA-DADCF65ED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9400" y="412750"/>
            <a:ext cx="9093200" cy="591573"/>
          </a:xfrm>
          <a:noFill/>
        </p:spPr>
        <p:txBody>
          <a:bodyPr vert="horz" wrap="square" lIns="92075" tIns="46038" rIns="92075" bIns="46038" rtlCol="0" anchor="t" anchorCtr="1">
            <a:spAutoFit/>
          </a:bodyPr>
          <a:lstStyle/>
          <a:p>
            <a:pPr eaLnBrk="1" hangingPunct="1"/>
            <a:r>
              <a:rPr lang="en-US" altLang="en-US" b="1" u="sng" dirty="0">
                <a:latin typeface="Comic Sans MS" panose="030F0702030302020204" pitchFamily="66" charset="0"/>
              </a:rPr>
              <a:t>Physical vs. Chemical Changes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2CD4610-EA52-4471-A32E-38271E6A4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3100" y="1166813"/>
            <a:ext cx="10769599" cy="5262562"/>
          </a:xfrm>
          <a:noFill/>
        </p:spPr>
        <p:txBody>
          <a:bodyPr vert="horz" lIns="92075" tIns="46038" rIns="92075" bIns="46038" rtlCol="0">
            <a:normAutofit fontScale="92500" lnSpcReduction="10000"/>
          </a:bodyPr>
          <a:lstStyle/>
          <a:p>
            <a:pPr eaLnBrk="1" hangingPunct="1"/>
            <a:r>
              <a:rPr lang="en-US" altLang="en-US" sz="34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Physical change</a:t>
            </a:r>
            <a:r>
              <a:rPr lang="en-US" altLang="en-US" sz="3400" dirty="0">
                <a:latin typeface="Comic Sans MS" panose="030F0702030302020204" pitchFamily="66" charset="0"/>
              </a:rPr>
              <a:t> will change the visible appearance, without changing the composition of the material.</a:t>
            </a:r>
          </a:p>
          <a:p>
            <a:pPr lvl="1" eaLnBrk="1" hangingPunct="1"/>
            <a:r>
              <a:rPr lang="en-US" altLang="en-US" sz="3000" dirty="0">
                <a:latin typeface="Comic Sans MS" panose="030F0702030302020204" pitchFamily="66" charset="0"/>
              </a:rPr>
              <a:t>Boil, melt, cut, bend, split, crack</a:t>
            </a:r>
          </a:p>
          <a:p>
            <a:pPr lvl="1" eaLnBrk="1" hangingPunct="1"/>
            <a:r>
              <a:rPr lang="en-US" altLang="en-US" sz="3000" dirty="0">
                <a:latin typeface="Comic Sans MS" panose="030F0702030302020204" pitchFamily="66" charset="0"/>
              </a:rPr>
              <a:t>Is boiled water still water?</a:t>
            </a:r>
          </a:p>
          <a:p>
            <a:pPr eaLnBrk="1" hangingPunct="1"/>
            <a:r>
              <a:rPr lang="en-US" altLang="en-US" sz="3400" dirty="0">
                <a:latin typeface="Comic Sans MS" panose="030F0702030302020204" pitchFamily="66" charset="0"/>
              </a:rPr>
              <a:t>Can be </a:t>
            </a:r>
            <a:r>
              <a:rPr lang="en-US" altLang="en-US" sz="3400" b="1" dirty="0">
                <a:latin typeface="Comic Sans MS" panose="030F0702030302020204" pitchFamily="66" charset="0"/>
              </a:rPr>
              <a:t>reversible</a:t>
            </a:r>
            <a:r>
              <a:rPr lang="en-US" altLang="en-US" sz="3400" dirty="0">
                <a:latin typeface="Comic Sans MS" panose="030F0702030302020204" pitchFamily="66" charset="0"/>
              </a:rPr>
              <a:t>, or </a:t>
            </a:r>
            <a:r>
              <a:rPr lang="en-US" altLang="en-US" sz="3400" b="1" dirty="0">
                <a:latin typeface="Comic Sans MS" panose="030F0702030302020204" pitchFamily="66" charset="0"/>
              </a:rPr>
              <a:t>irreversible</a:t>
            </a:r>
          </a:p>
          <a:p>
            <a:pPr eaLnBrk="1" hangingPunct="1"/>
            <a:r>
              <a:rPr lang="en-US" altLang="en-US" sz="34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Chemical change</a:t>
            </a:r>
            <a:r>
              <a:rPr lang="en-US" altLang="en-US" sz="3400" dirty="0">
                <a:latin typeface="Comic Sans MS" panose="030F0702030302020204" pitchFamily="66" charset="0"/>
              </a:rPr>
              <a:t> - a change where a new form of matter is formed.</a:t>
            </a:r>
          </a:p>
          <a:p>
            <a:pPr lvl="1" eaLnBrk="1" hangingPunct="1"/>
            <a:r>
              <a:rPr lang="en-US" altLang="en-US" sz="3000" dirty="0">
                <a:latin typeface="Comic Sans MS" panose="030F0702030302020204" pitchFamily="66" charset="0"/>
              </a:rPr>
              <a:t>Rust, burn, decompose, ferment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35B64D7-CA0F-4407-BC91-F3E71A3DD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80645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Copper Phases - Solid</a:t>
            </a:r>
          </a:p>
        </p:txBody>
      </p:sp>
      <p:pic>
        <p:nvPicPr>
          <p:cNvPr id="21507" name="Picture 3" descr="coppersolidanimate">
            <a:extLst>
              <a:ext uri="{FF2B5EF4-FFF2-40B4-BE49-F238E27FC236}">
                <a16:creationId xmlns:a16="http://schemas.microsoft.com/office/drawing/2014/main" id="{9381CEA0-374D-4309-B86C-0D2004D827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1" y="2020889"/>
            <a:ext cx="79152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Line 4">
            <a:extLst>
              <a:ext uri="{FF2B5EF4-FFF2-40B4-BE49-F238E27FC236}">
                <a16:creationId xmlns:a16="http://schemas.microsoft.com/office/drawing/2014/main" id="{283820B6-972E-4834-8E4B-1513557FC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5925" y="5903913"/>
            <a:ext cx="6858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Oval 5">
            <a:extLst>
              <a:ext uri="{FF2B5EF4-FFF2-40B4-BE49-F238E27FC236}">
                <a16:creationId xmlns:a16="http://schemas.microsoft.com/office/drawing/2014/main" id="{7A932DC0-93B0-4D24-94E6-9A00B8856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1" y="5514975"/>
            <a:ext cx="2125663" cy="820738"/>
          </a:xfrm>
          <a:prstGeom prst="ellips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E9210E3-3771-4DFC-976C-BC0E52FC3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9625" y="847725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Copper Phases - Liquid</a:t>
            </a:r>
          </a:p>
        </p:txBody>
      </p:sp>
      <p:pic>
        <p:nvPicPr>
          <p:cNvPr id="22531" name="Picture 3" descr="copperliquidanimate">
            <a:extLst>
              <a:ext uri="{FF2B5EF4-FFF2-40B4-BE49-F238E27FC236}">
                <a16:creationId xmlns:a16="http://schemas.microsoft.com/office/drawing/2014/main" id="{F72F2ECF-BDDC-4EC2-B214-3EF86E6390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1" y="2058989"/>
            <a:ext cx="791527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Line 4">
            <a:extLst>
              <a:ext uri="{FF2B5EF4-FFF2-40B4-BE49-F238E27FC236}">
                <a16:creationId xmlns:a16="http://schemas.microsoft.com/office/drawing/2014/main" id="{AEE61722-C46C-4045-B726-3D511AD53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9589" y="5338763"/>
            <a:ext cx="941387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Oval 5">
            <a:extLst>
              <a:ext uri="{FF2B5EF4-FFF2-40B4-BE49-F238E27FC236}">
                <a16:creationId xmlns:a16="http://schemas.microsoft.com/office/drawing/2014/main" id="{7CF6C4A2-27FC-4B86-9008-021136829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6" y="4922839"/>
            <a:ext cx="2125663" cy="820737"/>
          </a:xfrm>
          <a:prstGeom prst="ellips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8ADE455-84B9-42F7-B18B-CFAE91C91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3264" y="792163"/>
            <a:ext cx="8213725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Copper Phases – Vapor (gas)</a:t>
            </a:r>
          </a:p>
        </p:txBody>
      </p:sp>
      <p:pic>
        <p:nvPicPr>
          <p:cNvPr id="23555" name="Picture 3" descr="coppergasanimate">
            <a:extLst>
              <a:ext uri="{FF2B5EF4-FFF2-40B4-BE49-F238E27FC236}">
                <a16:creationId xmlns:a16="http://schemas.microsoft.com/office/drawing/2014/main" id="{B7A94B8B-4BF4-417B-ACF4-B7BF369D27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1" y="1993900"/>
            <a:ext cx="79724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Line 4">
            <a:extLst>
              <a:ext uri="{FF2B5EF4-FFF2-40B4-BE49-F238E27FC236}">
                <a16:creationId xmlns:a16="http://schemas.microsoft.com/office/drawing/2014/main" id="{3E765333-DEB2-443F-B604-7D8F6DD21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2289" y="4800600"/>
            <a:ext cx="10763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Oval 5">
            <a:extLst>
              <a:ext uri="{FF2B5EF4-FFF2-40B4-BE49-F238E27FC236}">
                <a16:creationId xmlns:a16="http://schemas.microsoft.com/office/drawing/2014/main" id="{DBFB15C0-4D68-4B43-93DE-93311DC93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9676" y="4344989"/>
            <a:ext cx="2125663" cy="820737"/>
          </a:xfrm>
          <a:prstGeom prst="ellips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651D5AA-E615-4B0C-A4E8-12BDE474F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409701"/>
            <a:ext cx="7772400" cy="342410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000" b="1" u="sng" dirty="0">
                <a:latin typeface="Comic Sans MS" panose="030F0702030302020204" pitchFamily="66" charset="0"/>
              </a:rPr>
              <a:t>Section II:</a:t>
            </a:r>
            <a:br>
              <a:rPr lang="en-US" altLang="en-US" sz="5000" b="1" u="sng" dirty="0">
                <a:latin typeface="Comic Sans MS" panose="030F0702030302020204" pitchFamily="66" charset="0"/>
              </a:rPr>
            </a:br>
            <a:r>
              <a:rPr lang="en-US" altLang="en-US" sz="5000" b="1" u="sng" dirty="0">
                <a:latin typeface="Comic Sans MS" panose="030F0702030302020204" pitchFamily="66" charset="0"/>
              </a:rPr>
              <a:t>Mixtures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0FB2231A-6CDC-4BD4-BF68-EDDE996FFEB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39800" y="952501"/>
            <a:ext cx="9944100" cy="5751513"/>
          </a:xfrm>
          <a:noFill/>
        </p:spPr>
        <p:txBody>
          <a:bodyPr vert="horz" lIns="92075" tIns="46038" rIns="92075" bIns="46038" rtlCol="0"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altLang="en-US" sz="3600" u="sng" dirty="0">
                <a:latin typeface="Comic Sans MS" panose="030F0702030302020204" pitchFamily="66" charset="0"/>
              </a:rPr>
              <a:t>Mixtures are a physical blend</a:t>
            </a:r>
            <a:r>
              <a:rPr lang="en-US" altLang="en-US" sz="3600" dirty="0">
                <a:latin typeface="Comic Sans MS" panose="030F0702030302020204" pitchFamily="66" charset="0"/>
              </a:rPr>
              <a:t> of at least two substances; have variable composition.  They can be either: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en-US" altLang="en-US" sz="36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Heterogeneous </a:t>
            </a:r>
            <a:r>
              <a:rPr lang="en-US" altLang="en-US" sz="3600" dirty="0">
                <a:latin typeface="Comic Sans MS" panose="030F0702030302020204" pitchFamily="66" charset="0"/>
              </a:rPr>
              <a:t>– the mixture is not uniform in composition</a:t>
            </a:r>
          </a:p>
          <a:p>
            <a:pPr marL="1066800" lvl="1" indent="-609600">
              <a:lnSpc>
                <a:spcPct val="90000"/>
              </a:lnSpc>
              <a:buFontTx/>
              <a:buChar char="•"/>
            </a:pPr>
            <a:r>
              <a:rPr lang="en-US" altLang="en-US" sz="3200" dirty="0">
                <a:latin typeface="Comic Sans MS" panose="030F0702030302020204" pitchFamily="66" charset="0"/>
              </a:rPr>
              <a:t>Chocolate chip cookie, gravel, soil.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arenR"/>
            </a:pPr>
            <a:r>
              <a:rPr lang="en-US" altLang="en-US" sz="36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Homogeneous </a:t>
            </a:r>
            <a:r>
              <a:rPr lang="en-US" altLang="en-US" sz="3600" dirty="0">
                <a:latin typeface="Comic Sans MS" panose="030F0702030302020204" pitchFamily="66" charset="0"/>
              </a:rPr>
              <a:t>- same composition throughout; called “</a:t>
            </a:r>
            <a:r>
              <a:rPr lang="en-US" altLang="en-US" sz="3600" u="sng" dirty="0">
                <a:latin typeface="Comic Sans MS" panose="030F0702030302020204" pitchFamily="66" charset="0"/>
              </a:rPr>
              <a:t>solutions</a:t>
            </a:r>
            <a:r>
              <a:rPr lang="en-US" altLang="en-US" sz="3600" dirty="0">
                <a:latin typeface="Comic Sans MS" panose="030F0702030302020204" pitchFamily="66" charset="0"/>
              </a:rPr>
              <a:t>”</a:t>
            </a:r>
          </a:p>
          <a:p>
            <a:pPr marL="1066800" lvl="1" indent="-609600">
              <a:lnSpc>
                <a:spcPct val="90000"/>
              </a:lnSpc>
              <a:buFontTx/>
              <a:buChar char="•"/>
            </a:pPr>
            <a:r>
              <a:rPr lang="en-US" altLang="en-US" sz="3200" dirty="0" err="1">
                <a:latin typeface="Comic Sans MS" panose="030F0702030302020204" pitchFamily="66" charset="0"/>
              </a:rPr>
              <a:t>Kool-aid</a:t>
            </a:r>
            <a:r>
              <a:rPr lang="en-US" altLang="en-US" sz="3200" dirty="0">
                <a:latin typeface="Comic Sans MS" panose="030F0702030302020204" pitchFamily="66" charset="0"/>
              </a:rPr>
              <a:t>, air, salt water</a:t>
            </a:r>
          </a:p>
          <a:p>
            <a:pPr marL="1066800" lvl="1" indent="-609600">
              <a:lnSpc>
                <a:spcPct val="90000"/>
              </a:lnSpc>
              <a:buNone/>
            </a:pPr>
            <a:endParaRPr lang="en-US" altLang="en-US" sz="3200" dirty="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en-US" sz="3600" dirty="0">
                <a:latin typeface="Comic Sans MS" panose="030F0702030302020204" pitchFamily="66" charset="0"/>
              </a:rPr>
              <a:t>Every part keeps it’s own properties.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57EE894-7ED5-4020-AB6D-0AA7FF46F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1"/>
            <a:ext cx="9010650" cy="1173271"/>
          </a:xfrm>
          <a:noFill/>
        </p:spPr>
        <p:txBody>
          <a:bodyPr vert="horz" lIns="92075" tIns="46038" rIns="92075" bIns="46038" rtlCol="0" anchor="t" anchorCtr="1">
            <a:spAutoFit/>
          </a:bodyPr>
          <a:lstStyle/>
          <a:p>
            <a:pPr eaLnBrk="1" hangingPunct="1"/>
            <a:r>
              <a:rPr lang="en-US" altLang="en-US" sz="3900">
                <a:latin typeface="Comic Sans MS" panose="030F0702030302020204" pitchFamily="66" charset="0"/>
              </a:rPr>
              <a:t>Solutions are homogeneous mixtures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ECDE353-06F0-46D9-91BA-0EFCF1806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1612901"/>
            <a:ext cx="10287000" cy="5245099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en-US" altLang="en-US" sz="2400" dirty="0">
                <a:latin typeface="Comic Sans MS" panose="030F0702030302020204" pitchFamily="66" charset="0"/>
              </a:rPr>
              <a:t>Mixed molecule by molecule, thus too small to see the different parts</a:t>
            </a:r>
          </a:p>
          <a:p>
            <a:pPr eaLnBrk="1" hangingPunct="1"/>
            <a:r>
              <a:rPr lang="en-US" altLang="en-US" sz="2400" dirty="0">
                <a:latin typeface="Comic Sans MS" panose="030F0702030302020204" pitchFamily="66" charset="0"/>
              </a:rPr>
              <a:t>Can occur between any state of matter: gas in gas; liquid in gas; gas in liquid; solid in liquid; solid in solid (alloys), etc.</a:t>
            </a:r>
          </a:p>
          <a:p>
            <a:pPr eaLnBrk="1" hangingPunct="1"/>
            <a:r>
              <a:rPr lang="en-US" altLang="en-US" sz="2400" dirty="0">
                <a:latin typeface="Comic Sans MS" panose="030F0702030302020204" pitchFamily="66" charset="0"/>
              </a:rPr>
              <a:t>Thus, based on the distribution of their components, mixtures are called </a:t>
            </a:r>
            <a:r>
              <a:rPr lang="en-US" altLang="en-US" sz="2400" u="sng" dirty="0">
                <a:latin typeface="Comic Sans MS" panose="030F0702030302020204" pitchFamily="66" charset="0"/>
              </a:rPr>
              <a:t>homogeneous</a:t>
            </a:r>
            <a:r>
              <a:rPr lang="en-US" altLang="en-US" sz="2400" dirty="0">
                <a:latin typeface="Comic Sans MS" panose="030F0702030302020204" pitchFamily="66" charset="0"/>
              </a:rPr>
              <a:t> or </a:t>
            </a:r>
            <a:r>
              <a:rPr lang="en-US" altLang="en-US" sz="2400" u="sng" dirty="0">
                <a:latin typeface="Comic Sans MS" panose="030F0702030302020204" pitchFamily="66" charset="0"/>
              </a:rPr>
              <a:t>heterogeneous</a:t>
            </a:r>
            <a:r>
              <a:rPr lang="en-US" altLang="en-US" sz="2400" dirty="0">
                <a:latin typeface="Comic Sans MS" panose="030F0702030302020204" pitchFamily="66" charset="0"/>
              </a:rPr>
              <a:t>.</a:t>
            </a:r>
          </a:p>
          <a:p>
            <a:pPr eaLnBrk="1" hangingPunct="1"/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25928B4A-BEB4-4959-A803-F1EF4BF99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8500" y="1401872"/>
            <a:ext cx="824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CD8556-9DD8-4B6C-AB9F-58D6C86E1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883" y="400565"/>
            <a:ext cx="8086233" cy="60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8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14C2377-4686-44CB-98BE-EED8B51A2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91573"/>
          </a:xfrm>
          <a:noFill/>
        </p:spPr>
        <p:txBody>
          <a:bodyPr vert="horz" lIns="92075" tIns="46038" rIns="92075" bIns="46038" rtlCol="0" anchor="t" anchorCtr="1">
            <a:spAutoFit/>
          </a:bodyPr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Separating Mixtures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9E90E98-584F-48C0-B642-05609FE06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1455737"/>
            <a:ext cx="10553700" cy="5127625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en-US" altLang="en-US" sz="2400" dirty="0">
                <a:latin typeface="Comic Sans MS" panose="030F0702030302020204" pitchFamily="66" charset="0"/>
              </a:rPr>
              <a:t>Some can be separated easily by physical means by using Differences in physical properties:</a:t>
            </a:r>
          </a:p>
          <a:p>
            <a:pPr lvl="1"/>
            <a:r>
              <a:rPr lang="en-US" altLang="en-US" sz="2000" dirty="0">
                <a:latin typeface="Comic Sans MS" panose="030F0702030302020204" pitchFamily="66" charset="0"/>
              </a:rPr>
              <a:t>Filtration </a:t>
            </a:r>
          </a:p>
          <a:p>
            <a:pPr lvl="1"/>
            <a:r>
              <a:rPr lang="en-US" altLang="en-US" sz="2200" dirty="0">
                <a:latin typeface="Comic Sans MS" panose="030F0702030302020204" pitchFamily="66" charset="0"/>
              </a:rPr>
              <a:t>Decanting</a:t>
            </a:r>
          </a:p>
          <a:p>
            <a:pPr lvl="1"/>
            <a:r>
              <a:rPr lang="en-US" altLang="en-US" sz="2200" dirty="0">
                <a:latin typeface="Comic Sans MS" panose="030F0702030302020204" pitchFamily="66" charset="0"/>
              </a:rPr>
              <a:t>Evaporation</a:t>
            </a:r>
          </a:p>
          <a:p>
            <a:pPr lvl="1"/>
            <a:r>
              <a:rPr lang="en-US" altLang="en-US" sz="2200" dirty="0">
                <a:latin typeface="Comic Sans MS" panose="030F0702030302020204" pitchFamily="66" charset="0"/>
              </a:rPr>
              <a:t>Centrifuge</a:t>
            </a:r>
          </a:p>
          <a:p>
            <a:pPr lvl="1"/>
            <a:r>
              <a:rPr lang="en-US" altLang="en-US" sz="2200" dirty="0">
                <a:latin typeface="Comic Sans MS" panose="030F0702030302020204" pitchFamily="66" charset="0"/>
              </a:rPr>
              <a:t>Magnets</a:t>
            </a:r>
          </a:p>
          <a:p>
            <a:pPr lvl="1"/>
            <a:r>
              <a:rPr lang="en-US" altLang="en-US" sz="2200" dirty="0">
                <a:latin typeface="Comic Sans MS" panose="030F0702030302020204" pitchFamily="66" charset="0"/>
              </a:rPr>
              <a:t>Distillation</a:t>
            </a:r>
          </a:p>
          <a:p>
            <a:pPr lvl="1"/>
            <a:r>
              <a:rPr lang="en-US" altLang="en-US" sz="2200" dirty="0">
                <a:latin typeface="Comic Sans MS" panose="030F0702030302020204" pitchFamily="66" charset="0"/>
              </a:rPr>
              <a:t>Chromatography</a:t>
            </a:r>
          </a:p>
          <a:p>
            <a:pPr lvl="1"/>
            <a:endParaRPr lang="en-US" altLang="en-US" sz="2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BCDD70B-B437-4B83-B914-A96904B08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591573"/>
          </a:xfrm>
          <a:noFill/>
        </p:spPr>
        <p:txBody>
          <a:bodyPr vert="horz" lIns="92075" tIns="46038" rIns="92075" bIns="46038" rtlCol="0" anchor="t" anchorCtr="1">
            <a:spAutoFit/>
          </a:bodyPr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Matter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8750857-3BE7-49FE-A897-7045EBB77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8731" y="1179514"/>
            <a:ext cx="11083159" cy="5208587"/>
          </a:xfrm>
          <a:noFill/>
        </p:spPr>
        <p:txBody>
          <a:bodyPr vert="horz" lIns="92075" tIns="46038" rIns="92075" bIns="46038" rtlCol="0">
            <a:normAutofit fontScale="92500" lnSpcReduction="20000"/>
          </a:bodyPr>
          <a:lstStyle/>
          <a:p>
            <a:pPr eaLnBrk="1" hangingPunct="1"/>
            <a:r>
              <a:rPr lang="en-US" altLang="en-US" sz="4000" dirty="0">
                <a:latin typeface="Comic Sans MS" panose="030F0702030302020204" pitchFamily="66" charset="0"/>
              </a:rPr>
              <a:t>Matter is anything that: a) has mass, and b) takes up space</a:t>
            </a:r>
          </a:p>
          <a:p>
            <a:pPr eaLnBrk="1" hangingPunct="1"/>
            <a:r>
              <a:rPr lang="en-US" altLang="en-US" sz="4000" dirty="0">
                <a:latin typeface="Comic Sans MS" panose="030F0702030302020204" pitchFamily="66" charset="0"/>
              </a:rPr>
              <a:t>Mass = a measure of the amount of “stuff” (or material) the object contains (don’t confuse this with weight, a measure of gravity)</a:t>
            </a:r>
          </a:p>
          <a:p>
            <a:pPr eaLnBrk="1" hangingPunct="1"/>
            <a:r>
              <a:rPr lang="en-US" altLang="en-US" sz="4000" dirty="0">
                <a:latin typeface="Comic Sans MS" panose="030F0702030302020204" pitchFamily="66" charset="0"/>
              </a:rPr>
              <a:t>Volume = a measure of the space occupied by the object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BBC22C8-E4B9-4DB3-A361-A56EB0EF3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793750"/>
          </a:xfrm>
          <a:noFill/>
        </p:spPr>
        <p:txBody>
          <a:bodyPr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Separation of a Mixture</a:t>
            </a:r>
          </a:p>
        </p:txBody>
      </p:sp>
      <p:pic>
        <p:nvPicPr>
          <p:cNvPr id="39939" name="Picture 3" descr="ink">
            <a:extLst>
              <a:ext uri="{FF2B5EF4-FFF2-40B4-BE49-F238E27FC236}">
                <a16:creationId xmlns:a16="http://schemas.microsoft.com/office/drawing/2014/main" id="{3F301CD7-D450-4BA0-ADE2-9ED2A70558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0388" y="1847851"/>
            <a:ext cx="6464300" cy="4848225"/>
          </a:xfr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4">
            <a:extLst>
              <a:ext uri="{FF2B5EF4-FFF2-40B4-BE49-F238E27FC236}">
                <a16:creationId xmlns:a16="http://schemas.microsoft.com/office/drawing/2014/main" id="{BC7C46B5-7001-4CBF-BBC1-697CDC256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4" y="592138"/>
            <a:ext cx="8277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Components of dyes such as ink may be separated by </a:t>
            </a:r>
            <a:r>
              <a:rPr lang="en-US" altLang="en-US" u="sng">
                <a:latin typeface="Comic Sans MS" panose="030F0702030302020204" pitchFamily="66" charset="0"/>
              </a:rPr>
              <a:t>paper chromatography</a:t>
            </a:r>
            <a:r>
              <a:rPr lang="en-US" altLang="en-US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EEA9E4D-8DC4-4586-A03B-A73EC8DA2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696200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Separation of a Mixture</a:t>
            </a:r>
          </a:p>
        </p:txBody>
      </p:sp>
      <p:pic>
        <p:nvPicPr>
          <p:cNvPr id="40963" name="Picture 3" descr="distillation">
            <a:extLst>
              <a:ext uri="{FF2B5EF4-FFF2-40B4-BE49-F238E27FC236}">
                <a16:creationId xmlns:a16="http://schemas.microsoft.com/office/drawing/2014/main" id="{E05D5AFC-A6D8-4C9B-92B2-2D03409A50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800100"/>
            <a:ext cx="9144000" cy="605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D30AEE6E-97E5-430B-996E-7CAEF80B2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688" y="790575"/>
            <a:ext cx="5194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66"/>
                </a:solidFill>
              </a:rPr>
              <a:t>Distillation:</a:t>
            </a:r>
            <a:r>
              <a:rPr lang="en-US" altLang="en-US" sz="2800" b="1">
                <a:solidFill>
                  <a:srgbClr val="000066"/>
                </a:solidFill>
              </a:rPr>
              <a:t> </a:t>
            </a:r>
            <a:r>
              <a:rPr lang="en-US" altLang="en-US" sz="2800">
                <a:solidFill>
                  <a:srgbClr val="000066"/>
                </a:solidFill>
              </a:rPr>
              <a:t>takes advantage of different boiling points.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D0B7A6E1-3153-4878-92F5-235D7248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838" y="1709738"/>
            <a:ext cx="3206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NaCl boils at 1415 </a:t>
            </a:r>
            <a:r>
              <a:rPr lang="en-US" altLang="en-US" sz="2400" b="1" baseline="30000">
                <a:solidFill>
                  <a:schemeClr val="bg2"/>
                </a:solidFill>
              </a:rPr>
              <a:t>o</a:t>
            </a:r>
            <a:r>
              <a:rPr lang="en-US" altLang="en-US" sz="2400">
                <a:solidFill>
                  <a:schemeClr val="bg2"/>
                </a:solidFill>
              </a:rPr>
              <a:t>C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23E31104-3B93-408C-B712-AE7FDC1F3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4138" y="914401"/>
            <a:ext cx="981666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 dirty="0"/>
              <a:t>  pure </a:t>
            </a:r>
            <a:r>
              <a:rPr lang="en-US" altLang="en-US" sz="6600" b="1" u="sng" dirty="0">
                <a:latin typeface="Comic Sans MS" panose="030F0702030302020204" pitchFamily="66" charset="0"/>
              </a:rPr>
              <a:t>Substances</a:t>
            </a:r>
            <a:r>
              <a:rPr lang="en-US" altLang="en-US" sz="6000" dirty="0">
                <a:latin typeface="Comic Sans MS" panose="030F0702030302020204" pitchFamily="66" charset="0"/>
              </a:rPr>
              <a:t> are either:</a:t>
            </a:r>
          </a:p>
          <a:p>
            <a:pPr lvl="1" eaLnBrk="1" hangingPunct="1">
              <a:buFontTx/>
              <a:buNone/>
            </a:pPr>
            <a:r>
              <a:rPr lang="en-US" altLang="en-US" sz="5400" dirty="0">
                <a:latin typeface="Comic Sans MS" panose="030F0702030302020204" pitchFamily="66" charset="0"/>
              </a:rPr>
              <a:t>a) elements, or</a:t>
            </a:r>
          </a:p>
          <a:p>
            <a:pPr lvl="1" eaLnBrk="1" hangingPunct="1">
              <a:buFontTx/>
              <a:buNone/>
            </a:pPr>
            <a:r>
              <a:rPr lang="en-US" altLang="en-US" sz="5400" dirty="0">
                <a:latin typeface="Comic Sans MS" panose="030F0702030302020204" pitchFamily="66" charset="0"/>
              </a:rPr>
              <a:t>b) compounds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B29E2D42-C9CF-485E-8C15-80D13280E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781" y="393701"/>
            <a:ext cx="10104438" cy="591573"/>
          </a:xfrm>
          <a:noFill/>
        </p:spPr>
        <p:txBody>
          <a:bodyPr vert="horz" wrap="square" lIns="92075" tIns="46038" rIns="92075" bIns="46038" rtlCol="0" anchor="t" anchorCtr="1">
            <a:spAutoFit/>
          </a:bodyPr>
          <a:lstStyle/>
          <a:p>
            <a:pPr eaLnBrk="1" hangingPunct="1"/>
            <a:r>
              <a:rPr lang="en-US" altLang="en-US" u="sng" dirty="0">
                <a:latin typeface="Comic Sans MS" panose="030F0702030302020204" pitchFamily="66" charset="0"/>
              </a:rPr>
              <a:t>Substances: element or compound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33AD73B-7D46-453F-A8CE-2A10F836B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100" y="1104900"/>
            <a:ext cx="10312399" cy="5207000"/>
          </a:xfrm>
          <a:noFill/>
        </p:spPr>
        <p:txBody>
          <a:bodyPr vert="horz" lIns="92075" tIns="46038" rIns="92075" bIns="46038" rtlCol="0">
            <a:normAutofit fontScale="92500"/>
          </a:bodyPr>
          <a:lstStyle/>
          <a:p>
            <a:pPr eaLnBrk="1" hangingPunct="1"/>
            <a:r>
              <a:rPr lang="en-US" altLang="en-US" sz="30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Elements</a:t>
            </a:r>
            <a:r>
              <a:rPr lang="en-US" altLang="en-US" sz="3000" dirty="0">
                <a:latin typeface="Comic Sans MS" panose="030F0702030302020204" pitchFamily="66" charset="0"/>
              </a:rPr>
              <a:t>- simplest kind of matter</a:t>
            </a:r>
          </a:p>
          <a:p>
            <a:pPr lvl="1" eaLnBrk="1" hangingPunct="1"/>
            <a:r>
              <a:rPr lang="en-US" altLang="en-US" sz="2600" dirty="0">
                <a:latin typeface="Comic Sans MS" panose="030F0702030302020204" pitchFamily="66" charset="0"/>
              </a:rPr>
              <a:t>cannot be broken down any simpler and still have properties of that element!</a:t>
            </a:r>
          </a:p>
          <a:p>
            <a:pPr lvl="1" eaLnBrk="1" hangingPunct="1"/>
            <a:r>
              <a:rPr lang="en-US" altLang="en-US" sz="2600" dirty="0">
                <a:latin typeface="Comic Sans MS" panose="030F0702030302020204" pitchFamily="66" charset="0"/>
              </a:rPr>
              <a:t>all </a:t>
            </a:r>
            <a:r>
              <a:rPr lang="en-US" altLang="en-US" sz="2600" u="sng" dirty="0">
                <a:latin typeface="Comic Sans MS" panose="030F0702030302020204" pitchFamily="66" charset="0"/>
              </a:rPr>
              <a:t>one</a:t>
            </a:r>
            <a:r>
              <a:rPr lang="en-US" altLang="en-US" sz="2600" dirty="0">
                <a:latin typeface="Comic Sans MS" panose="030F0702030302020204" pitchFamily="66" charset="0"/>
              </a:rPr>
              <a:t> kind of atom (Building block of matter)</a:t>
            </a:r>
          </a:p>
          <a:p>
            <a:pPr eaLnBrk="1" hangingPunct="1"/>
            <a:r>
              <a:rPr lang="en-US" altLang="en-US" sz="30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Compounds</a:t>
            </a:r>
            <a:r>
              <a:rPr lang="en-US" altLang="en-US" sz="3000" dirty="0">
                <a:latin typeface="Comic Sans MS" panose="030F0702030302020204" pitchFamily="66" charset="0"/>
              </a:rPr>
              <a:t> are substances that can be broken down </a:t>
            </a:r>
            <a:r>
              <a:rPr lang="en-US" altLang="en-US" sz="3000" u="sng" dirty="0">
                <a:latin typeface="Comic Sans MS" panose="030F0702030302020204" pitchFamily="66" charset="0"/>
              </a:rPr>
              <a:t>only</a:t>
            </a:r>
            <a:r>
              <a:rPr lang="en-US" altLang="en-US" sz="3000" dirty="0">
                <a:latin typeface="Comic Sans MS" panose="030F0702030302020204" pitchFamily="66" charset="0"/>
              </a:rPr>
              <a:t> by </a:t>
            </a:r>
            <a:r>
              <a:rPr lang="en-US" altLang="en-US" sz="3000" b="1" u="sng" dirty="0">
                <a:latin typeface="Comic Sans MS" panose="030F0702030302020204" pitchFamily="66" charset="0"/>
              </a:rPr>
              <a:t>chemical</a:t>
            </a:r>
            <a:r>
              <a:rPr lang="en-US" altLang="en-US" sz="3000" dirty="0">
                <a:latin typeface="Comic Sans MS" panose="030F0702030302020204" pitchFamily="66" charset="0"/>
              </a:rPr>
              <a:t> methods</a:t>
            </a:r>
          </a:p>
          <a:p>
            <a:pPr lvl="1" eaLnBrk="1" hangingPunct="1"/>
            <a:r>
              <a:rPr lang="en-US" altLang="en-US" sz="2600" dirty="0">
                <a:latin typeface="Comic Sans MS" panose="030F0702030302020204" pitchFamily="66" charset="0"/>
              </a:rPr>
              <a:t>when broken down, the pieces have completely different properties than the original compound.</a:t>
            </a:r>
          </a:p>
          <a:p>
            <a:pPr lvl="1" eaLnBrk="1" hangingPunct="1"/>
            <a:r>
              <a:rPr lang="en-US" altLang="en-US" sz="2600" dirty="0">
                <a:latin typeface="Comic Sans MS" panose="030F0702030302020204" pitchFamily="66" charset="0"/>
              </a:rPr>
              <a:t>made of </a:t>
            </a:r>
            <a:r>
              <a:rPr lang="en-US" altLang="en-US" sz="2600" u="sng" dirty="0">
                <a:latin typeface="Comic Sans MS" panose="030F0702030302020204" pitchFamily="66" charset="0"/>
              </a:rPr>
              <a:t>two or more</a:t>
            </a:r>
            <a:r>
              <a:rPr lang="en-US" altLang="en-US" sz="2600" dirty="0">
                <a:latin typeface="Comic Sans MS" panose="030F0702030302020204" pitchFamily="66" charset="0"/>
              </a:rPr>
              <a:t> atoms, chemically combined (not just a physical blend (or mixture)!)</a:t>
            </a:r>
            <a:r>
              <a:rPr lang="en-US" altLang="en-US" sz="2400" dirty="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BFE2725-232B-4197-8F50-51D1FA9A6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774" y="19091"/>
            <a:ext cx="10364451" cy="1596177"/>
          </a:xfrm>
        </p:spPr>
        <p:txBody>
          <a:bodyPr/>
          <a:lstStyle/>
          <a:p>
            <a:pPr eaLnBrk="1" hangingPunct="1"/>
            <a:r>
              <a:rPr lang="en-US" altLang="en-US" u="sng" dirty="0">
                <a:latin typeface="Comic Sans MS" panose="030F0702030302020204" pitchFamily="66" charset="0"/>
              </a:rPr>
              <a:t>Compound vs. Mixture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C60AAF6D-D13E-45D4-875C-C542AA85B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09725"/>
            <a:ext cx="2052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Compound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525D1BAE-0A93-4599-B8C1-B4E211D64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1609725"/>
            <a:ext cx="1717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Mixture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grpSp>
        <p:nvGrpSpPr>
          <p:cNvPr id="46085" name="Group 5">
            <a:extLst>
              <a:ext uri="{FF2B5EF4-FFF2-40B4-BE49-F238E27FC236}">
                <a16:creationId xmlns:a16="http://schemas.microsoft.com/office/drawing/2014/main" id="{061A9839-405D-4926-9695-1C6B6C61CE67}"/>
              </a:ext>
            </a:extLst>
          </p:cNvPr>
          <p:cNvGrpSpPr>
            <a:grpSpLocks/>
          </p:cNvGrpSpPr>
          <p:nvPr/>
        </p:nvGrpSpPr>
        <p:grpSpPr bwMode="auto">
          <a:xfrm>
            <a:off x="2209801" y="2371725"/>
            <a:ext cx="8056563" cy="1066800"/>
            <a:chOff x="432" y="1494"/>
            <a:chExt cx="5075" cy="672"/>
          </a:xfrm>
        </p:grpSpPr>
        <p:sp>
          <p:nvSpPr>
            <p:cNvPr id="48144" name="Text Box 6">
              <a:extLst>
                <a:ext uri="{FF2B5EF4-FFF2-40B4-BE49-F238E27FC236}">
                  <a16:creationId xmlns:a16="http://schemas.microsoft.com/office/drawing/2014/main" id="{6B33AC61-CBCC-4FC8-BA2E-EE4215C05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494"/>
              <a:ext cx="216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mic Sans MS" panose="030F0702030302020204" pitchFamily="66" charset="0"/>
                </a:rPr>
                <a:t>Made of one kind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Comic Sans MS" panose="030F0702030302020204" pitchFamily="66" charset="0"/>
                </a:rPr>
                <a:t>of material </a:t>
              </a:r>
              <a:endParaRPr lang="en-US" altLang="en-US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48145" name="Text Box 7">
              <a:extLst>
                <a:ext uri="{FF2B5EF4-FFF2-40B4-BE49-F238E27FC236}">
                  <a16:creationId xmlns:a16="http://schemas.microsoft.com/office/drawing/2014/main" id="{40F48246-51E4-4DD4-8378-F62A322FC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494"/>
              <a:ext cx="2579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omic Sans MS" panose="030F0702030302020204" pitchFamily="66" charset="0"/>
                </a:rPr>
                <a:t>Made of more than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omic Sans MS" panose="030F0702030302020204" pitchFamily="66" charset="0"/>
                </a:rPr>
                <a:t>one kind of material </a:t>
              </a:r>
              <a:endParaRPr lang="en-US" altLang="en-US" sz="2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6088" name="Group 8">
            <a:extLst>
              <a:ext uri="{FF2B5EF4-FFF2-40B4-BE49-F238E27FC236}">
                <a16:creationId xmlns:a16="http://schemas.microsoft.com/office/drawing/2014/main" id="{5B2C307E-CFA0-421D-8D5C-FB82CACADA89}"/>
              </a:ext>
            </a:extLst>
          </p:cNvPr>
          <p:cNvGrpSpPr>
            <a:grpSpLocks/>
          </p:cNvGrpSpPr>
          <p:nvPr/>
        </p:nvGrpSpPr>
        <p:grpSpPr bwMode="auto">
          <a:xfrm>
            <a:off x="2209801" y="3667125"/>
            <a:ext cx="7199313" cy="1066800"/>
            <a:chOff x="432" y="2310"/>
            <a:chExt cx="4535" cy="672"/>
          </a:xfrm>
        </p:grpSpPr>
        <p:sp>
          <p:nvSpPr>
            <p:cNvPr id="48142" name="Text Box 9">
              <a:extLst>
                <a:ext uri="{FF2B5EF4-FFF2-40B4-BE49-F238E27FC236}">
                  <a16:creationId xmlns:a16="http://schemas.microsoft.com/office/drawing/2014/main" id="{8403F01B-1A84-42D0-9B65-15272F4E8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310"/>
              <a:ext cx="2115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omic Sans MS" panose="030F0702030302020204" pitchFamily="66" charset="0"/>
                </a:rPr>
                <a:t>Made by 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omic Sans MS" panose="030F0702030302020204" pitchFamily="66" charset="0"/>
                </a:rPr>
                <a:t>chemical change </a:t>
              </a: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48143" name="Text Box 10">
              <a:extLst>
                <a:ext uri="{FF2B5EF4-FFF2-40B4-BE49-F238E27FC236}">
                  <a16:creationId xmlns:a16="http://schemas.microsoft.com/office/drawing/2014/main" id="{42E68643-4EC4-4B2B-8A64-AD397CD66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310"/>
              <a:ext cx="2039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omic Sans MS" panose="030F0702030302020204" pitchFamily="66" charset="0"/>
                </a:rPr>
                <a:t>Made by 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omic Sans MS" panose="030F0702030302020204" pitchFamily="66" charset="0"/>
                </a:rPr>
                <a:t>physical change </a:t>
              </a:r>
              <a:endParaRPr lang="en-US" altLang="en-US" sz="2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6091" name="Group 11">
            <a:extLst>
              <a:ext uri="{FF2B5EF4-FFF2-40B4-BE49-F238E27FC236}">
                <a16:creationId xmlns:a16="http://schemas.microsoft.com/office/drawing/2014/main" id="{10FE7A45-1518-4C8F-B0EA-C98F46146E2C}"/>
              </a:ext>
            </a:extLst>
          </p:cNvPr>
          <p:cNvGrpSpPr>
            <a:grpSpLocks/>
          </p:cNvGrpSpPr>
          <p:nvPr/>
        </p:nvGrpSpPr>
        <p:grpSpPr bwMode="auto">
          <a:xfrm>
            <a:off x="2209801" y="4962525"/>
            <a:ext cx="6486525" cy="1066800"/>
            <a:chOff x="432" y="3126"/>
            <a:chExt cx="4086" cy="672"/>
          </a:xfrm>
        </p:grpSpPr>
        <p:sp>
          <p:nvSpPr>
            <p:cNvPr id="48140" name="Text Box 12">
              <a:extLst>
                <a:ext uri="{FF2B5EF4-FFF2-40B4-BE49-F238E27FC236}">
                  <a16:creationId xmlns:a16="http://schemas.microsoft.com/office/drawing/2014/main" id="{2443C0D4-E9C7-4E02-97EA-78810B9BB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126"/>
              <a:ext cx="159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omic Sans MS" panose="030F0702030302020204" pitchFamily="66" charset="0"/>
                </a:rPr>
                <a:t>Definite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omic Sans MS" panose="030F0702030302020204" pitchFamily="66" charset="0"/>
                </a:rPr>
                <a:t>composition </a:t>
              </a:r>
              <a:endParaRPr lang="en-US" altLang="en-US" sz="2400">
                <a:latin typeface="Comic Sans MS" panose="030F0702030302020204" pitchFamily="66" charset="0"/>
              </a:endParaRPr>
            </a:p>
          </p:txBody>
        </p:sp>
        <p:sp>
          <p:nvSpPr>
            <p:cNvPr id="48141" name="Text Box 13">
              <a:extLst>
                <a:ext uri="{FF2B5EF4-FFF2-40B4-BE49-F238E27FC236}">
                  <a16:creationId xmlns:a16="http://schemas.microsoft.com/office/drawing/2014/main" id="{C675A7CC-B4A3-47DA-B9B9-9A1A58247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126"/>
              <a:ext cx="1590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omic Sans MS" panose="030F0702030302020204" pitchFamily="66" charset="0"/>
                </a:rPr>
                <a:t>Variable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latin typeface="Comic Sans MS" panose="030F0702030302020204" pitchFamily="66" charset="0"/>
                </a:rPr>
                <a:t>composition </a:t>
              </a:r>
              <a:endParaRPr lang="en-US" altLang="en-US" sz="2400">
                <a:latin typeface="Comic Sans MS" panose="030F0702030302020204" pitchFamily="66" charset="0"/>
              </a:endParaRPr>
            </a:p>
          </p:txBody>
        </p:sp>
      </p:grpSp>
      <p:sp>
        <p:nvSpPr>
          <p:cNvPr id="48136" name="Line 14">
            <a:extLst>
              <a:ext uri="{FF2B5EF4-FFF2-40B4-BE49-F238E27FC236}">
                <a16:creationId xmlns:a16="http://schemas.microsoft.com/office/drawing/2014/main" id="{BDCE1DB6-65F0-46AD-B7F6-9B721374F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209800"/>
            <a:ext cx="8153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15">
            <a:extLst>
              <a:ext uri="{FF2B5EF4-FFF2-40B4-BE49-F238E27FC236}">
                <a16:creationId xmlns:a16="http://schemas.microsoft.com/office/drawing/2014/main" id="{A1814448-CBD7-4F8A-915E-69F199EF0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676400"/>
            <a:ext cx="0" cy="457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6">
            <a:extLst>
              <a:ext uri="{FF2B5EF4-FFF2-40B4-BE49-F238E27FC236}">
                <a16:creationId xmlns:a16="http://schemas.microsoft.com/office/drawing/2014/main" id="{E4D7260D-B264-4410-8395-3136FE75D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581400"/>
            <a:ext cx="8153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7">
            <a:extLst>
              <a:ext uri="{FF2B5EF4-FFF2-40B4-BE49-F238E27FC236}">
                <a16:creationId xmlns:a16="http://schemas.microsoft.com/office/drawing/2014/main" id="{6A404096-D4A9-4241-A966-7F64806541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953000"/>
            <a:ext cx="8153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B06A28C-8540-40BA-8919-347641EA6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74663"/>
            <a:ext cx="7772400" cy="591573"/>
          </a:xfrm>
          <a:noFill/>
        </p:spPr>
        <p:txBody>
          <a:bodyPr vert="horz" lIns="92075" tIns="46038" rIns="92075" bIns="46038" rtlCol="0" anchor="t" anchorCtr="1">
            <a:spAutoFit/>
          </a:bodyPr>
          <a:lstStyle/>
          <a:p>
            <a:pPr eaLnBrk="1" hangingPunct="1"/>
            <a:r>
              <a:rPr lang="en-US" altLang="en-US"/>
              <a:t>Properties of Compounds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3008DCC4-3A15-46CE-B249-6B04DBCDB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4138" y="1219200"/>
            <a:ext cx="11209283" cy="51181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en-US" altLang="en-US" sz="3400" dirty="0"/>
              <a:t>Quite different properties than their component elements.</a:t>
            </a:r>
          </a:p>
          <a:p>
            <a:pPr eaLnBrk="1" hangingPunct="1"/>
            <a:r>
              <a:rPr lang="en-US" altLang="en-US" sz="3400" dirty="0"/>
              <a:t>Due to a CHEMICAL CHANGE, the resulting compound has new and different properties:</a:t>
            </a:r>
          </a:p>
          <a:p>
            <a:pPr lvl="1" eaLnBrk="1" hangingPunct="1">
              <a:buFontTx/>
              <a:buChar char="•"/>
            </a:pPr>
            <a:r>
              <a:rPr lang="en-US" altLang="en-US" sz="3000" dirty="0"/>
              <a:t>Table sugar – carbon, hydrogen, oxygen</a:t>
            </a:r>
          </a:p>
          <a:p>
            <a:pPr lvl="1" eaLnBrk="1" hangingPunct="1">
              <a:buFontTx/>
              <a:buChar char="•"/>
            </a:pPr>
            <a:r>
              <a:rPr lang="en-US" altLang="en-US" sz="3000" dirty="0"/>
              <a:t>Sodium chloride – sodium, chlorine</a:t>
            </a:r>
          </a:p>
          <a:p>
            <a:pPr lvl="1" eaLnBrk="1" hangingPunct="1">
              <a:buFontTx/>
              <a:buChar char="•"/>
            </a:pPr>
            <a:r>
              <a:rPr lang="en-US" altLang="en-US" sz="3000" dirty="0"/>
              <a:t>Water – hydrogen, oxygen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58">
            <a:extLst>
              <a:ext uri="{FF2B5EF4-FFF2-40B4-BE49-F238E27FC236}">
                <a16:creationId xmlns:a16="http://schemas.microsoft.com/office/drawing/2014/main" id="{8DDF7E19-6ED0-44C4-A888-50B0CB507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5674" y="-130985"/>
            <a:ext cx="10364451" cy="1596177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grpSp>
        <p:nvGrpSpPr>
          <p:cNvPr id="47163" name="Group 59">
            <a:extLst>
              <a:ext uri="{FF2B5EF4-FFF2-40B4-BE49-F238E27FC236}">
                <a16:creationId xmlns:a16="http://schemas.microsoft.com/office/drawing/2014/main" id="{64019D08-C317-4686-B857-A30A2D8E1983}"/>
              </a:ext>
            </a:extLst>
          </p:cNvPr>
          <p:cNvGrpSpPr>
            <a:grpSpLocks/>
          </p:cNvGrpSpPr>
          <p:nvPr/>
        </p:nvGrpSpPr>
        <p:grpSpPr bwMode="auto">
          <a:xfrm>
            <a:off x="4302811" y="2001606"/>
            <a:ext cx="3124200" cy="3689350"/>
            <a:chOff x="0" y="1296"/>
            <a:chExt cx="1968" cy="2324"/>
          </a:xfrm>
        </p:grpSpPr>
        <p:grpSp>
          <p:nvGrpSpPr>
            <p:cNvPr id="49247" name="Group 60">
              <a:extLst>
                <a:ext uri="{FF2B5EF4-FFF2-40B4-BE49-F238E27FC236}">
                  <a16:creationId xmlns:a16="http://schemas.microsoft.com/office/drawing/2014/main" id="{762C1406-C9F2-45BA-914C-CEDA552A2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296"/>
              <a:ext cx="1968" cy="1728"/>
              <a:chOff x="1632" y="1440"/>
              <a:chExt cx="1968" cy="1728"/>
            </a:xfrm>
          </p:grpSpPr>
          <p:sp>
            <p:nvSpPr>
              <p:cNvPr id="49249" name="Oval 61">
                <a:extLst>
                  <a:ext uri="{FF2B5EF4-FFF2-40B4-BE49-F238E27FC236}">
                    <a16:creationId xmlns:a16="http://schemas.microsoft.com/office/drawing/2014/main" id="{73EEFC72-758A-47D6-A29B-E3381B3BD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192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250" name="Oval 62">
                <a:extLst>
                  <a:ext uri="{FF2B5EF4-FFF2-40B4-BE49-F238E27FC236}">
                    <a16:creationId xmlns:a16="http://schemas.microsoft.com/office/drawing/2014/main" id="{6B8E1668-0459-4692-B68E-70A13BC4C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251" name="Oval 63">
                <a:extLst>
                  <a:ext uri="{FF2B5EF4-FFF2-40B4-BE49-F238E27FC236}">
                    <a16:creationId xmlns:a16="http://schemas.microsoft.com/office/drawing/2014/main" id="{4ED89549-4808-4090-AB76-C7FA3D14F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144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252" name="Oval 64">
                <a:extLst>
                  <a:ext uri="{FF2B5EF4-FFF2-40B4-BE49-F238E27FC236}">
                    <a16:creationId xmlns:a16="http://schemas.microsoft.com/office/drawing/2014/main" id="{6426C4B1-2806-404B-938C-77E9F75C7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25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253" name="Oval 65">
                <a:extLst>
                  <a:ext uri="{FF2B5EF4-FFF2-40B4-BE49-F238E27FC236}">
                    <a16:creationId xmlns:a16="http://schemas.microsoft.com/office/drawing/2014/main" id="{A01ADED0-350C-4FE7-8814-87A7A4A58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96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254" name="Oval 66">
                <a:extLst>
                  <a:ext uri="{FF2B5EF4-FFF2-40B4-BE49-F238E27FC236}">
                    <a16:creationId xmlns:a16="http://schemas.microsoft.com/office/drawing/2014/main" id="{069F7EAC-2BD3-45D5-B3EF-B23D2F381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148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255" name="Oval 67">
                <a:extLst>
                  <a:ext uri="{FF2B5EF4-FFF2-40B4-BE49-F238E27FC236}">
                    <a16:creationId xmlns:a16="http://schemas.microsoft.com/office/drawing/2014/main" id="{2634AF30-A82D-4AF4-A11A-E506B874C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182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256" name="Oval 68">
                <a:extLst>
                  <a:ext uri="{FF2B5EF4-FFF2-40B4-BE49-F238E27FC236}">
                    <a16:creationId xmlns:a16="http://schemas.microsoft.com/office/drawing/2014/main" id="{E9D27B7E-6494-4E9E-A7A5-B87A08589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8" y="249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257" name="Oval 69">
                <a:extLst>
                  <a:ext uri="{FF2B5EF4-FFF2-40B4-BE49-F238E27FC236}">
                    <a16:creationId xmlns:a16="http://schemas.microsoft.com/office/drawing/2014/main" id="{5F4843CF-ED12-47CB-9CFD-0E52041B5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59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258" name="Oval 70">
                <a:extLst>
                  <a:ext uri="{FF2B5EF4-FFF2-40B4-BE49-F238E27FC236}">
                    <a16:creationId xmlns:a16="http://schemas.microsoft.com/office/drawing/2014/main" id="{0C9F74BF-92FC-4B09-87BC-6A68CAB11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30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259" name="Oval 71">
                <a:extLst>
                  <a:ext uri="{FF2B5EF4-FFF2-40B4-BE49-F238E27FC236}">
                    <a16:creationId xmlns:a16="http://schemas.microsoft.com/office/drawing/2014/main" id="{D13C56E9-B7D1-4B36-9958-94070BEDD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2" y="268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260" name="Oval 72">
                <a:extLst>
                  <a:ext uri="{FF2B5EF4-FFF2-40B4-BE49-F238E27FC236}">
                    <a16:creationId xmlns:a16="http://schemas.microsoft.com/office/drawing/2014/main" id="{5880F47B-0BE4-406E-AD96-9FE345441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268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261" name="Oval 73">
                <a:extLst>
                  <a:ext uri="{FF2B5EF4-FFF2-40B4-BE49-F238E27FC236}">
                    <a16:creationId xmlns:a16="http://schemas.microsoft.com/office/drawing/2014/main" id="{1BB2BF4C-0093-4E69-B480-5A62AC567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297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262" name="Oval 74">
                <a:extLst>
                  <a:ext uri="{FF2B5EF4-FFF2-40B4-BE49-F238E27FC236}">
                    <a16:creationId xmlns:a16="http://schemas.microsoft.com/office/drawing/2014/main" id="{A02ADC73-7E96-42A3-813F-0B8BEC8A2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02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9248" name="Text Box 75">
              <a:extLst>
                <a:ext uri="{FF2B5EF4-FFF2-40B4-BE49-F238E27FC236}">
                  <a16:creationId xmlns:a16="http://schemas.microsoft.com/office/drawing/2014/main" id="{8440D1B1-DE93-4B72-A899-A5ECBBF0C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216"/>
              <a:ext cx="13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Element</a:t>
              </a:r>
              <a:endParaRPr lang="en-US" altLang="en-US" sz="2400"/>
            </a:p>
          </p:txBody>
        </p:sp>
      </p:grpSp>
      <p:grpSp>
        <p:nvGrpSpPr>
          <p:cNvPr id="47180" name="Group 76">
            <a:extLst>
              <a:ext uri="{FF2B5EF4-FFF2-40B4-BE49-F238E27FC236}">
                <a16:creationId xmlns:a16="http://schemas.microsoft.com/office/drawing/2014/main" id="{442B2053-91F1-4A69-A0CF-C0FBA1501E83}"/>
              </a:ext>
            </a:extLst>
          </p:cNvPr>
          <p:cNvGrpSpPr>
            <a:grpSpLocks/>
          </p:cNvGrpSpPr>
          <p:nvPr/>
        </p:nvGrpSpPr>
        <p:grpSpPr bwMode="auto">
          <a:xfrm>
            <a:off x="8203773" y="1492982"/>
            <a:ext cx="3505200" cy="4004170"/>
            <a:chOff x="2688" y="960"/>
            <a:chExt cx="2496" cy="2815"/>
          </a:xfrm>
        </p:grpSpPr>
        <p:grpSp>
          <p:nvGrpSpPr>
            <p:cNvPr id="49209" name="Group 77">
              <a:extLst>
                <a:ext uri="{FF2B5EF4-FFF2-40B4-BE49-F238E27FC236}">
                  <a16:creationId xmlns:a16="http://schemas.microsoft.com/office/drawing/2014/main" id="{4042079C-4204-4511-BD1E-26517EE5BA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960"/>
              <a:ext cx="2389" cy="2352"/>
              <a:chOff x="2688" y="949"/>
              <a:chExt cx="2389" cy="2352"/>
            </a:xfrm>
          </p:grpSpPr>
          <p:grpSp>
            <p:nvGrpSpPr>
              <p:cNvPr id="49211" name="Group 78">
                <a:extLst>
                  <a:ext uri="{FF2B5EF4-FFF2-40B4-BE49-F238E27FC236}">
                    <a16:creationId xmlns:a16="http://schemas.microsoft.com/office/drawing/2014/main" id="{3DEDD2EA-5FFB-4C5B-B185-DE17696322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18328">
                <a:off x="3024" y="1462"/>
                <a:ext cx="576" cy="362"/>
                <a:chOff x="3024" y="1462"/>
                <a:chExt cx="576" cy="362"/>
              </a:xfrm>
            </p:grpSpPr>
            <p:sp>
              <p:nvSpPr>
                <p:cNvPr id="49244" name="Oval 79">
                  <a:extLst>
                    <a:ext uri="{FF2B5EF4-FFF2-40B4-BE49-F238E27FC236}">
                      <a16:creationId xmlns:a16="http://schemas.microsoft.com/office/drawing/2014/main" id="{95D3CD6A-E771-4F9A-B63E-07E38234CA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53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245" name="Oval 80">
                  <a:extLst>
                    <a:ext uri="{FF2B5EF4-FFF2-40B4-BE49-F238E27FC236}">
                      <a16:creationId xmlns:a16="http://schemas.microsoft.com/office/drawing/2014/main" id="{1BB8DFA1-539F-4550-9EC3-24AE442436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462"/>
                  <a:ext cx="336" cy="28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9246" name="Oval 81">
                  <a:extLst>
                    <a:ext uri="{FF2B5EF4-FFF2-40B4-BE49-F238E27FC236}">
                      <a16:creationId xmlns:a16="http://schemas.microsoft.com/office/drawing/2014/main" id="{F790339C-56DA-4F26-B827-6132BE7BFB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9212" name="Group 82">
                <a:extLst>
                  <a:ext uri="{FF2B5EF4-FFF2-40B4-BE49-F238E27FC236}">
                    <a16:creationId xmlns:a16="http://schemas.microsoft.com/office/drawing/2014/main" id="{EC320E36-AE53-4A95-8CE8-FE8655FE2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953259">
                <a:off x="4608" y="1392"/>
                <a:ext cx="576" cy="362"/>
                <a:chOff x="3024" y="1462"/>
                <a:chExt cx="576" cy="362"/>
              </a:xfrm>
            </p:grpSpPr>
            <p:sp>
              <p:nvSpPr>
                <p:cNvPr id="49241" name="Oval 83">
                  <a:extLst>
                    <a:ext uri="{FF2B5EF4-FFF2-40B4-BE49-F238E27FC236}">
                      <a16:creationId xmlns:a16="http://schemas.microsoft.com/office/drawing/2014/main" id="{FE36DE3A-4FD6-4238-A4C4-CA1A998D5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53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242" name="Oval 84">
                  <a:extLst>
                    <a:ext uri="{FF2B5EF4-FFF2-40B4-BE49-F238E27FC236}">
                      <a16:creationId xmlns:a16="http://schemas.microsoft.com/office/drawing/2014/main" id="{80A3CC8D-461C-4907-A9D0-B82F7B711A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462"/>
                  <a:ext cx="336" cy="28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9243" name="Oval 85">
                  <a:extLst>
                    <a:ext uri="{FF2B5EF4-FFF2-40B4-BE49-F238E27FC236}">
                      <a16:creationId xmlns:a16="http://schemas.microsoft.com/office/drawing/2014/main" id="{CA050794-06F4-4448-BADA-C294D97389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9213" name="Group 86">
                <a:extLst>
                  <a:ext uri="{FF2B5EF4-FFF2-40B4-BE49-F238E27FC236}">
                    <a16:creationId xmlns:a16="http://schemas.microsoft.com/office/drawing/2014/main" id="{C58DB68B-2A6A-4B28-9052-3C3024A2A9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153119">
                <a:off x="3840" y="2592"/>
                <a:ext cx="576" cy="362"/>
                <a:chOff x="3024" y="1462"/>
                <a:chExt cx="576" cy="362"/>
              </a:xfrm>
            </p:grpSpPr>
            <p:sp>
              <p:nvSpPr>
                <p:cNvPr id="49238" name="Oval 87">
                  <a:extLst>
                    <a:ext uri="{FF2B5EF4-FFF2-40B4-BE49-F238E27FC236}">
                      <a16:creationId xmlns:a16="http://schemas.microsoft.com/office/drawing/2014/main" id="{8756FCCB-4DE0-4F87-84C8-736A24EB3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53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239" name="Oval 88">
                  <a:extLst>
                    <a:ext uri="{FF2B5EF4-FFF2-40B4-BE49-F238E27FC236}">
                      <a16:creationId xmlns:a16="http://schemas.microsoft.com/office/drawing/2014/main" id="{1BB47452-BAA6-45A1-9F87-01BD0C9B0D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462"/>
                  <a:ext cx="336" cy="28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9240" name="Oval 89">
                  <a:extLst>
                    <a:ext uri="{FF2B5EF4-FFF2-40B4-BE49-F238E27FC236}">
                      <a16:creationId xmlns:a16="http://schemas.microsoft.com/office/drawing/2014/main" id="{7C27CEA0-0ECA-44C5-9606-E1573DC85A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9214" name="Group 90">
                <a:extLst>
                  <a:ext uri="{FF2B5EF4-FFF2-40B4-BE49-F238E27FC236}">
                    <a16:creationId xmlns:a16="http://schemas.microsoft.com/office/drawing/2014/main" id="{7F628AE0-24F0-430D-BC73-700628F0B8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64" y="2256"/>
                <a:ext cx="576" cy="362"/>
                <a:chOff x="3024" y="1462"/>
                <a:chExt cx="576" cy="362"/>
              </a:xfrm>
            </p:grpSpPr>
            <p:sp>
              <p:nvSpPr>
                <p:cNvPr id="49235" name="Oval 91">
                  <a:extLst>
                    <a:ext uri="{FF2B5EF4-FFF2-40B4-BE49-F238E27FC236}">
                      <a16:creationId xmlns:a16="http://schemas.microsoft.com/office/drawing/2014/main" id="{9ED3C79E-A69B-4DC3-BCC2-B87A33F9CA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53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236" name="Oval 92">
                  <a:extLst>
                    <a:ext uri="{FF2B5EF4-FFF2-40B4-BE49-F238E27FC236}">
                      <a16:creationId xmlns:a16="http://schemas.microsoft.com/office/drawing/2014/main" id="{D4F93BFC-0F27-4791-B47F-6F152F6246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462"/>
                  <a:ext cx="336" cy="28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9237" name="Oval 93">
                  <a:extLst>
                    <a:ext uri="{FF2B5EF4-FFF2-40B4-BE49-F238E27FC236}">
                      <a16:creationId xmlns:a16="http://schemas.microsoft.com/office/drawing/2014/main" id="{C71577B9-2B42-4EB9-ACE6-EBA061671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9215" name="Group 94">
                <a:extLst>
                  <a:ext uri="{FF2B5EF4-FFF2-40B4-BE49-F238E27FC236}">
                    <a16:creationId xmlns:a16="http://schemas.microsoft.com/office/drawing/2014/main" id="{7F5130D6-FB8C-4CBA-9141-C5CE63F3FA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4978857">
                <a:off x="2880" y="2544"/>
                <a:ext cx="576" cy="362"/>
                <a:chOff x="3024" y="1462"/>
                <a:chExt cx="576" cy="362"/>
              </a:xfrm>
            </p:grpSpPr>
            <p:sp>
              <p:nvSpPr>
                <p:cNvPr id="49232" name="Oval 95">
                  <a:extLst>
                    <a:ext uri="{FF2B5EF4-FFF2-40B4-BE49-F238E27FC236}">
                      <a16:creationId xmlns:a16="http://schemas.microsoft.com/office/drawing/2014/main" id="{14FD8FA4-73C6-429F-99B2-F28F8C829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53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233" name="Oval 96">
                  <a:extLst>
                    <a:ext uri="{FF2B5EF4-FFF2-40B4-BE49-F238E27FC236}">
                      <a16:creationId xmlns:a16="http://schemas.microsoft.com/office/drawing/2014/main" id="{89EE851B-C972-4ACB-8C78-68643EAB8C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462"/>
                  <a:ext cx="336" cy="28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9234" name="Oval 97">
                  <a:extLst>
                    <a:ext uri="{FF2B5EF4-FFF2-40B4-BE49-F238E27FC236}">
                      <a16:creationId xmlns:a16="http://schemas.microsoft.com/office/drawing/2014/main" id="{1428A007-84AB-4691-BE8C-2CB13C3C93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9216" name="Group 98">
                <a:extLst>
                  <a:ext uri="{FF2B5EF4-FFF2-40B4-BE49-F238E27FC236}">
                    <a16:creationId xmlns:a16="http://schemas.microsoft.com/office/drawing/2014/main" id="{F10EA0F7-C1F8-4BE9-9CB2-8DC61C137F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406426">
                <a:off x="3744" y="1824"/>
                <a:ext cx="576" cy="362"/>
                <a:chOff x="3024" y="1462"/>
                <a:chExt cx="576" cy="362"/>
              </a:xfrm>
            </p:grpSpPr>
            <p:sp>
              <p:nvSpPr>
                <p:cNvPr id="49229" name="Oval 99">
                  <a:extLst>
                    <a:ext uri="{FF2B5EF4-FFF2-40B4-BE49-F238E27FC236}">
                      <a16:creationId xmlns:a16="http://schemas.microsoft.com/office/drawing/2014/main" id="{D0908A09-BF9E-424C-950C-817B8F753A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53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230" name="Oval 100">
                  <a:extLst>
                    <a:ext uri="{FF2B5EF4-FFF2-40B4-BE49-F238E27FC236}">
                      <a16:creationId xmlns:a16="http://schemas.microsoft.com/office/drawing/2014/main" id="{5F7B2118-9631-43CF-986D-3432F54DF8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462"/>
                  <a:ext cx="336" cy="28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9231" name="Oval 101">
                  <a:extLst>
                    <a:ext uri="{FF2B5EF4-FFF2-40B4-BE49-F238E27FC236}">
                      <a16:creationId xmlns:a16="http://schemas.microsoft.com/office/drawing/2014/main" id="{DBBFE163-EBAD-447E-AE41-A68BF23F8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9217" name="Group 102">
                <a:extLst>
                  <a:ext uri="{FF2B5EF4-FFF2-40B4-BE49-F238E27FC236}">
                    <a16:creationId xmlns:a16="http://schemas.microsoft.com/office/drawing/2014/main" id="{6BD9564A-A37E-41E7-A728-065D7291EF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83793">
                <a:off x="3936" y="1056"/>
                <a:ext cx="576" cy="362"/>
                <a:chOff x="3024" y="1462"/>
                <a:chExt cx="576" cy="362"/>
              </a:xfrm>
            </p:grpSpPr>
            <p:sp>
              <p:nvSpPr>
                <p:cNvPr id="49226" name="Oval 103">
                  <a:extLst>
                    <a:ext uri="{FF2B5EF4-FFF2-40B4-BE49-F238E27FC236}">
                      <a16:creationId xmlns:a16="http://schemas.microsoft.com/office/drawing/2014/main" id="{E8F2E9EE-0975-4DA8-8D7C-FB7D852F33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53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227" name="Oval 104">
                  <a:extLst>
                    <a:ext uri="{FF2B5EF4-FFF2-40B4-BE49-F238E27FC236}">
                      <a16:creationId xmlns:a16="http://schemas.microsoft.com/office/drawing/2014/main" id="{6C8AA7CA-2AEC-4D6A-B948-85871A7617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462"/>
                  <a:ext cx="336" cy="28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9228" name="Oval 105">
                  <a:extLst>
                    <a:ext uri="{FF2B5EF4-FFF2-40B4-BE49-F238E27FC236}">
                      <a16:creationId xmlns:a16="http://schemas.microsoft.com/office/drawing/2014/main" id="{54808FED-ECEF-4265-BBBD-9B304F86F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9218" name="Group 106">
                <a:extLst>
                  <a:ext uri="{FF2B5EF4-FFF2-40B4-BE49-F238E27FC236}">
                    <a16:creationId xmlns:a16="http://schemas.microsoft.com/office/drawing/2014/main" id="{35426867-9A4E-46CA-B446-051C54C629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920"/>
                <a:ext cx="576" cy="362"/>
                <a:chOff x="3024" y="1462"/>
                <a:chExt cx="576" cy="362"/>
              </a:xfrm>
            </p:grpSpPr>
            <p:sp>
              <p:nvSpPr>
                <p:cNvPr id="49223" name="Oval 107">
                  <a:extLst>
                    <a:ext uri="{FF2B5EF4-FFF2-40B4-BE49-F238E27FC236}">
                      <a16:creationId xmlns:a16="http://schemas.microsoft.com/office/drawing/2014/main" id="{008D0EE2-9472-413A-8A56-C2D5CCC80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53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224" name="Oval 108">
                  <a:extLst>
                    <a:ext uri="{FF2B5EF4-FFF2-40B4-BE49-F238E27FC236}">
                      <a16:creationId xmlns:a16="http://schemas.microsoft.com/office/drawing/2014/main" id="{7DC1D1AA-CED9-4D9E-A4A9-1C5EF29B2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462"/>
                  <a:ext cx="336" cy="28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9225" name="Oval 109">
                  <a:extLst>
                    <a:ext uri="{FF2B5EF4-FFF2-40B4-BE49-F238E27FC236}">
                      <a16:creationId xmlns:a16="http://schemas.microsoft.com/office/drawing/2014/main" id="{F88BFA79-0DA8-4B63-BFF8-B129FF4E6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9219" name="Group 110">
                <a:extLst>
                  <a:ext uri="{FF2B5EF4-FFF2-40B4-BE49-F238E27FC236}">
                    <a16:creationId xmlns:a16="http://schemas.microsoft.com/office/drawing/2014/main" id="{7CBE05FB-08BD-40EE-9824-3CB6C31D9A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538866">
                <a:off x="4512" y="2832"/>
                <a:ext cx="576" cy="362"/>
                <a:chOff x="3024" y="1462"/>
                <a:chExt cx="576" cy="362"/>
              </a:xfrm>
            </p:grpSpPr>
            <p:sp>
              <p:nvSpPr>
                <p:cNvPr id="49220" name="Oval 111">
                  <a:extLst>
                    <a:ext uri="{FF2B5EF4-FFF2-40B4-BE49-F238E27FC236}">
                      <a16:creationId xmlns:a16="http://schemas.microsoft.com/office/drawing/2014/main" id="{62A4CC31-CC9C-461B-80CB-9FCEDC8A49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24" y="1536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221" name="Oval 112">
                  <a:extLst>
                    <a:ext uri="{FF2B5EF4-FFF2-40B4-BE49-F238E27FC236}">
                      <a16:creationId xmlns:a16="http://schemas.microsoft.com/office/drawing/2014/main" id="{2B049FFE-A9EC-4016-B971-D2E28F720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462"/>
                  <a:ext cx="336" cy="28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9222" name="Oval 113">
                  <a:extLst>
                    <a:ext uri="{FF2B5EF4-FFF2-40B4-BE49-F238E27FC236}">
                      <a16:creationId xmlns:a16="http://schemas.microsoft.com/office/drawing/2014/main" id="{83FE1CCE-F0A2-4E4C-99A3-488F4046AB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1680"/>
                  <a:ext cx="144" cy="144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solidFill>
                      <a:schemeClr val="accent1"/>
                    </a:solidFill>
                  </a:endParaRPr>
                </a:p>
              </p:txBody>
            </p:sp>
          </p:grpSp>
        </p:grpSp>
        <p:sp>
          <p:nvSpPr>
            <p:cNvPr id="49210" name="Text Box 114">
              <a:extLst>
                <a:ext uri="{FF2B5EF4-FFF2-40B4-BE49-F238E27FC236}">
                  <a16:creationId xmlns:a16="http://schemas.microsoft.com/office/drawing/2014/main" id="{41B8D08B-FC22-48F6-B91B-16E402497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3371"/>
              <a:ext cx="19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/>
                <a:t>Compound</a:t>
              </a:r>
              <a:endParaRPr lang="en-US" altLang="en-US" sz="2400"/>
            </a:p>
          </p:txBody>
        </p:sp>
      </p:grpSp>
      <p:grpSp>
        <p:nvGrpSpPr>
          <p:cNvPr id="47244" name="Group 140">
            <a:extLst>
              <a:ext uri="{FF2B5EF4-FFF2-40B4-BE49-F238E27FC236}">
                <a16:creationId xmlns:a16="http://schemas.microsoft.com/office/drawing/2014/main" id="{B9911293-D0A5-4BE0-8EAC-FF2C73DEFFB3}"/>
              </a:ext>
            </a:extLst>
          </p:cNvPr>
          <p:cNvGrpSpPr>
            <a:grpSpLocks/>
          </p:cNvGrpSpPr>
          <p:nvPr/>
        </p:nvGrpSpPr>
        <p:grpSpPr bwMode="auto">
          <a:xfrm>
            <a:off x="664895" y="1812076"/>
            <a:ext cx="2953166" cy="3687064"/>
            <a:chOff x="3024" y="1200"/>
            <a:chExt cx="2304" cy="2794"/>
          </a:xfrm>
        </p:grpSpPr>
        <p:grpSp>
          <p:nvGrpSpPr>
            <p:cNvPr id="49161" name="Group 141">
              <a:extLst>
                <a:ext uri="{FF2B5EF4-FFF2-40B4-BE49-F238E27FC236}">
                  <a16:creationId xmlns:a16="http://schemas.microsoft.com/office/drawing/2014/main" id="{E7F51A66-0135-49EB-A824-1C9ADEB43B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200"/>
              <a:ext cx="2304" cy="2208"/>
              <a:chOff x="3024" y="1200"/>
              <a:chExt cx="2304" cy="2208"/>
            </a:xfrm>
          </p:grpSpPr>
          <p:sp>
            <p:nvSpPr>
              <p:cNvPr id="49163" name="Oval 142">
                <a:extLst>
                  <a:ext uri="{FF2B5EF4-FFF2-40B4-BE49-F238E27FC236}">
                    <a16:creationId xmlns:a16="http://schemas.microsoft.com/office/drawing/2014/main" id="{924A2FEF-7344-4178-9147-3554C53C3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288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64" name="Oval 143">
                <a:extLst>
                  <a:ext uri="{FF2B5EF4-FFF2-40B4-BE49-F238E27FC236}">
                    <a16:creationId xmlns:a16="http://schemas.microsoft.com/office/drawing/2014/main" id="{C1C0ED5D-A75B-4975-8E23-DDBD9C650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24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65" name="Oval 144">
                <a:extLst>
                  <a:ext uri="{FF2B5EF4-FFF2-40B4-BE49-F238E27FC236}">
                    <a16:creationId xmlns:a16="http://schemas.microsoft.com/office/drawing/2014/main" id="{C61C2748-08E5-4703-B25E-5C4AA4928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304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66" name="Oval 145">
                <a:extLst>
                  <a:ext uri="{FF2B5EF4-FFF2-40B4-BE49-F238E27FC236}">
                    <a16:creationId xmlns:a16="http://schemas.microsoft.com/office/drawing/2014/main" id="{90FE8CC6-EA92-4E81-A823-2A8BD4790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976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67" name="Oval 146">
                <a:extLst>
                  <a:ext uri="{FF2B5EF4-FFF2-40B4-BE49-F238E27FC236}">
                    <a16:creationId xmlns:a16="http://schemas.microsoft.com/office/drawing/2014/main" id="{BE499B0F-E2B2-4CD4-AEE7-17BAE4593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68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68" name="Oval 147">
                <a:extLst>
                  <a:ext uri="{FF2B5EF4-FFF2-40B4-BE49-F238E27FC236}">
                    <a16:creationId xmlns:a16="http://schemas.microsoft.com/office/drawing/2014/main" id="{D006BF1D-D50B-45F6-A149-A03F438DD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26659">
                <a:off x="4584" y="1326"/>
                <a:ext cx="288" cy="28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69" name="Oval 148">
                <a:extLst>
                  <a:ext uri="{FF2B5EF4-FFF2-40B4-BE49-F238E27FC236}">
                    <a16:creationId xmlns:a16="http://schemas.microsoft.com/office/drawing/2014/main" id="{6F003631-6B12-4A9A-A75F-F47DC599B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26659">
                <a:off x="5040" y="1632"/>
                <a:ext cx="288" cy="28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70" name="Oval 149">
                <a:extLst>
                  <a:ext uri="{FF2B5EF4-FFF2-40B4-BE49-F238E27FC236}">
                    <a16:creationId xmlns:a16="http://schemas.microsoft.com/office/drawing/2014/main" id="{C4473A02-B920-4A40-8B27-9190CB6CE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26659">
                <a:off x="4656" y="2448"/>
                <a:ext cx="288" cy="28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71" name="Oval 150">
                <a:extLst>
                  <a:ext uri="{FF2B5EF4-FFF2-40B4-BE49-F238E27FC236}">
                    <a16:creationId xmlns:a16="http://schemas.microsoft.com/office/drawing/2014/main" id="{717E06AC-75AB-4516-8BF7-86A628DEE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26659">
                <a:off x="3024" y="1440"/>
                <a:ext cx="288" cy="28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72" name="Oval 151">
                <a:extLst>
                  <a:ext uri="{FF2B5EF4-FFF2-40B4-BE49-F238E27FC236}">
                    <a16:creationId xmlns:a16="http://schemas.microsoft.com/office/drawing/2014/main" id="{2A02CA9B-DC58-4B03-9CDD-917E1B822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26659">
                <a:off x="4032" y="1488"/>
                <a:ext cx="288" cy="28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73" name="Oval 152">
                <a:extLst>
                  <a:ext uri="{FF2B5EF4-FFF2-40B4-BE49-F238E27FC236}">
                    <a16:creationId xmlns:a16="http://schemas.microsoft.com/office/drawing/2014/main" id="{EDE27F1B-E040-4D02-8DB7-1E40AF86B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20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49174" name="Group 153">
                <a:extLst>
                  <a:ext uri="{FF2B5EF4-FFF2-40B4-BE49-F238E27FC236}">
                    <a16:creationId xmlns:a16="http://schemas.microsoft.com/office/drawing/2014/main" id="{8E2DE633-ECAA-4335-9B7D-3F695C6E8A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4102403">
                <a:off x="3648" y="1584"/>
                <a:ext cx="1248" cy="1824"/>
                <a:chOff x="3168" y="1296"/>
                <a:chExt cx="1248" cy="1824"/>
              </a:xfrm>
            </p:grpSpPr>
            <p:sp>
              <p:nvSpPr>
                <p:cNvPr id="49180" name="Oval 154">
                  <a:extLst>
                    <a:ext uri="{FF2B5EF4-FFF2-40B4-BE49-F238E27FC236}">
                      <a16:creationId xmlns:a16="http://schemas.microsoft.com/office/drawing/2014/main" id="{3E8A0BC2-FC9E-4CEE-82E0-30FAADD69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297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9181" name="Oval 155">
                  <a:extLst>
                    <a:ext uri="{FF2B5EF4-FFF2-40B4-BE49-F238E27FC236}">
                      <a16:creationId xmlns:a16="http://schemas.microsoft.com/office/drawing/2014/main" id="{7A9634BD-A6CC-4D3D-A6DC-CDDA76600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2" y="134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9182" name="Oval 156">
                  <a:extLst>
                    <a:ext uri="{FF2B5EF4-FFF2-40B4-BE49-F238E27FC236}">
                      <a16:creationId xmlns:a16="http://schemas.microsoft.com/office/drawing/2014/main" id="{0A4EAB33-EBFA-4A8A-823E-B72A1A3E5B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9183" name="Oval 157">
                  <a:extLst>
                    <a:ext uri="{FF2B5EF4-FFF2-40B4-BE49-F238E27FC236}">
                      <a16:creationId xmlns:a16="http://schemas.microsoft.com/office/drawing/2014/main" id="{9B785BAF-375B-416F-8B8C-75E11B7F73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2784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49184" name="Oval 158">
                  <a:extLst>
                    <a:ext uri="{FF2B5EF4-FFF2-40B4-BE49-F238E27FC236}">
                      <a16:creationId xmlns:a16="http://schemas.microsoft.com/office/drawing/2014/main" id="{6EB06995-B889-4B81-9205-7422F186B7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1296"/>
                  <a:ext cx="144" cy="14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49175" name="Oval 159">
                <a:extLst>
                  <a:ext uri="{FF2B5EF4-FFF2-40B4-BE49-F238E27FC236}">
                    <a16:creationId xmlns:a16="http://schemas.microsoft.com/office/drawing/2014/main" id="{876BCCC4-A56C-4546-B87D-4E8552396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872"/>
                <a:ext cx="288" cy="28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76" name="Oval 160">
                <a:extLst>
                  <a:ext uri="{FF2B5EF4-FFF2-40B4-BE49-F238E27FC236}">
                    <a16:creationId xmlns:a16="http://schemas.microsoft.com/office/drawing/2014/main" id="{6EF9FBCD-91CF-4486-BD4C-B380D3726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920"/>
                <a:ext cx="288" cy="28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77" name="Oval 161">
                <a:extLst>
                  <a:ext uri="{FF2B5EF4-FFF2-40B4-BE49-F238E27FC236}">
                    <a16:creationId xmlns:a16="http://schemas.microsoft.com/office/drawing/2014/main" id="{B183C18A-4400-422C-AB9C-7B935F8F1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120"/>
                <a:ext cx="288" cy="28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78" name="Oval 162">
                <a:extLst>
                  <a:ext uri="{FF2B5EF4-FFF2-40B4-BE49-F238E27FC236}">
                    <a16:creationId xmlns:a16="http://schemas.microsoft.com/office/drawing/2014/main" id="{61322A92-0CF5-4389-A037-032548B03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784"/>
                <a:ext cx="288" cy="28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9179" name="Oval 163">
                <a:extLst>
                  <a:ext uri="{FF2B5EF4-FFF2-40B4-BE49-F238E27FC236}">
                    <a16:creationId xmlns:a16="http://schemas.microsoft.com/office/drawing/2014/main" id="{5AF8E849-573F-4D1B-8862-05CF1E906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640"/>
                <a:ext cx="288" cy="28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9162" name="Text Box 164">
              <a:extLst>
                <a:ext uri="{FF2B5EF4-FFF2-40B4-BE49-F238E27FC236}">
                  <a16:creationId xmlns:a16="http://schemas.microsoft.com/office/drawing/2014/main" id="{E1B673E9-7E46-4CD6-8CF8-EFA7E26A0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8" y="3504"/>
              <a:ext cx="1756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3600" dirty="0"/>
                <a:t>Mixture</a:t>
              </a:r>
              <a:endParaRPr lang="en-US" altLang="en-US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1AC2C61-3EDE-4E0E-95BB-3B9B0F2CC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3775" y="618517"/>
            <a:ext cx="10364451" cy="591573"/>
          </a:xfrm>
          <a:noFill/>
        </p:spPr>
        <p:txBody>
          <a:bodyPr vert="horz" lIns="92075" tIns="46038" rIns="92075" bIns="46038" rtlCol="0" anchor="t" anchorCtr="1">
            <a:spAutoFit/>
          </a:bodyPr>
          <a:lstStyle/>
          <a:p>
            <a:pPr eaLnBrk="1" hangingPunct="1"/>
            <a:r>
              <a:rPr lang="en-US" altLang="en-US"/>
              <a:t>Elements vs. Compounds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9A3F5D4-9E6D-4CD0-8C97-E867C9922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9677400" cy="4889501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en-US" altLang="en-US" sz="3800" u="sng" dirty="0"/>
              <a:t>Compounds </a:t>
            </a:r>
            <a:r>
              <a:rPr lang="en-US" altLang="en-US" sz="4400" b="1" u="sng" dirty="0"/>
              <a:t>can</a:t>
            </a:r>
            <a:r>
              <a:rPr lang="en-US" altLang="en-US" sz="3800" dirty="0"/>
              <a:t> be broken down into simpler substances by chemical means, but </a:t>
            </a:r>
            <a:r>
              <a:rPr lang="en-US" altLang="en-US" sz="3800" u="sng" dirty="0"/>
              <a:t>elements </a:t>
            </a:r>
            <a:r>
              <a:rPr lang="en-US" altLang="en-US" sz="4400" b="1" u="sng" dirty="0"/>
              <a:t>cannot</a:t>
            </a:r>
            <a:r>
              <a:rPr lang="en-US" altLang="en-US" sz="3800" dirty="0"/>
              <a:t>.</a:t>
            </a:r>
          </a:p>
          <a:p>
            <a:pPr eaLnBrk="1" hangingPunct="1"/>
            <a:r>
              <a:rPr lang="en-US" altLang="en-US" sz="3800" dirty="0"/>
              <a:t>A “</a:t>
            </a:r>
            <a:r>
              <a:rPr lang="en-US" altLang="en-US" sz="3800" i="1" dirty="0"/>
              <a:t>chemical change</a:t>
            </a:r>
            <a:r>
              <a:rPr lang="en-US" altLang="en-US" sz="3800" dirty="0"/>
              <a:t>” is a change that produces matter with a </a:t>
            </a:r>
            <a:r>
              <a:rPr lang="en-US" altLang="en-US" sz="3800" b="1" u="sng" dirty="0"/>
              <a:t>different composition</a:t>
            </a:r>
            <a:r>
              <a:rPr lang="en-US" altLang="en-US" sz="3800" dirty="0"/>
              <a:t> than the original matter.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CD6BD36C-74AB-494D-8FA9-CEA3891C1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34975"/>
            <a:ext cx="7772400" cy="591573"/>
          </a:xfrm>
          <a:noFill/>
        </p:spPr>
        <p:txBody>
          <a:bodyPr vert="horz" lIns="92075" tIns="46038" rIns="92075" bIns="46038" rtlCol="0" anchor="t" anchorCtr="1">
            <a:spAutoFit/>
          </a:bodyPr>
          <a:lstStyle/>
          <a:p>
            <a:pPr eaLnBrk="1" hangingPunct="1"/>
            <a:r>
              <a:rPr lang="en-US" altLang="en-US"/>
              <a:t>Chemical Changes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114899E-113A-400D-BB99-E38264646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6029" y="1138239"/>
            <a:ext cx="9838286" cy="5227637"/>
          </a:xfrm>
          <a:noFill/>
        </p:spPr>
        <p:txBody>
          <a:bodyPr vert="horz" lIns="92075" tIns="46038" rIns="92075" bIns="46038" rtlCol="0">
            <a:normAutofit lnSpcReduction="10000"/>
          </a:bodyPr>
          <a:lstStyle/>
          <a:p>
            <a:pPr eaLnBrk="1" hangingPunct="1"/>
            <a:r>
              <a:rPr lang="en-US" altLang="en-US" sz="3600" dirty="0"/>
              <a:t>The ability of a substance to undergo a specific chemical change is called a </a:t>
            </a:r>
            <a:r>
              <a:rPr lang="en-US" altLang="en-US" sz="3600" u="sng" dirty="0"/>
              <a:t>chemical property</a:t>
            </a:r>
            <a:r>
              <a:rPr lang="en-US" altLang="en-US" sz="3600" dirty="0"/>
              <a:t>.</a:t>
            </a:r>
          </a:p>
          <a:p>
            <a:pPr lvl="1" eaLnBrk="1" hangingPunct="1">
              <a:buFontTx/>
              <a:buChar char="•"/>
            </a:pPr>
            <a:r>
              <a:rPr lang="en-US" altLang="en-US" sz="3200" dirty="0"/>
              <a:t>iron plus oxygen forms rust, so the ability to rust is a chemical property of iron</a:t>
            </a:r>
          </a:p>
          <a:p>
            <a:pPr eaLnBrk="1" hangingPunct="1"/>
            <a:r>
              <a:rPr lang="en-US" altLang="en-US" sz="3600" dirty="0"/>
              <a:t>During a chemical change (also called chemical reaction), the composition of matter always changes. </a:t>
            </a: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757037A-299E-413A-A652-F2C6A718E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7413" y="406400"/>
            <a:ext cx="7772400" cy="591573"/>
          </a:xfrm>
          <a:noFill/>
        </p:spPr>
        <p:txBody>
          <a:bodyPr vert="horz" lIns="92075" tIns="46038" rIns="92075" bIns="46038" rtlCol="0" anchor="t" anchorCtr="1">
            <a:spAutoFit/>
          </a:bodyPr>
          <a:lstStyle/>
          <a:p>
            <a:pPr eaLnBrk="1" hangingPunct="1"/>
            <a:r>
              <a:rPr lang="en-US" altLang="en-US"/>
              <a:t>Chemical Reactions are…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BCE8EB9-623E-42EA-A72F-2D09B0614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6745" y="1025526"/>
            <a:ext cx="10074165" cy="5375275"/>
          </a:xfrm>
          <a:noFill/>
        </p:spPr>
        <p:txBody>
          <a:bodyPr vert="horz" lIns="92075" tIns="46038" rIns="92075" bIns="46038" rtlCol="0">
            <a:normAutofit fontScale="92500" lnSpcReduction="10000"/>
          </a:bodyPr>
          <a:lstStyle/>
          <a:p>
            <a:pPr eaLnBrk="1" hangingPunct="1"/>
            <a:r>
              <a:rPr lang="en-US" altLang="en-US" sz="3600" dirty="0"/>
              <a:t>When one or more substances are changed into new substances.</a:t>
            </a:r>
          </a:p>
          <a:p>
            <a:pPr eaLnBrk="1" hangingPunct="1"/>
            <a:r>
              <a:rPr lang="en-US" altLang="en-US" sz="3600" u="sng" dirty="0">
                <a:solidFill>
                  <a:schemeClr val="tx2"/>
                </a:solidFill>
              </a:rPr>
              <a:t>Reactants</a:t>
            </a:r>
            <a:r>
              <a:rPr lang="en-US" altLang="en-US" sz="3600" dirty="0"/>
              <a:t>- the stuff you start with</a:t>
            </a:r>
          </a:p>
          <a:p>
            <a:pPr eaLnBrk="1" hangingPunct="1"/>
            <a:r>
              <a:rPr lang="en-US" altLang="en-US" sz="3600" u="sng" dirty="0">
                <a:solidFill>
                  <a:schemeClr val="tx2"/>
                </a:solidFill>
              </a:rPr>
              <a:t>Products</a:t>
            </a:r>
            <a:r>
              <a:rPr lang="en-US" altLang="en-US" sz="3600" dirty="0"/>
              <a:t>- what you make</a:t>
            </a:r>
          </a:p>
          <a:p>
            <a:pPr eaLnBrk="1" hangingPunct="1"/>
            <a:r>
              <a:rPr lang="en-US" altLang="en-US" sz="3600" dirty="0"/>
              <a:t>The products will have NEW PROPERTIES different from the reactants you started with</a:t>
            </a:r>
          </a:p>
          <a:p>
            <a:pPr eaLnBrk="1" hangingPunct="1"/>
            <a:r>
              <a:rPr lang="en-US" altLang="en-US" sz="3600" dirty="0"/>
              <a:t>Arrow points from the reactants </a:t>
            </a:r>
            <a:r>
              <a:rPr lang="en-US" altLang="en-US" sz="3600" b="1" u="sng" dirty="0"/>
              <a:t>to</a:t>
            </a:r>
            <a:r>
              <a:rPr lang="en-US" altLang="en-US" sz="3600" dirty="0"/>
              <a:t> the new products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>
            <a:extLst>
              <a:ext uri="{FF2B5EF4-FFF2-40B4-BE49-F238E27FC236}">
                <a16:creationId xmlns:a16="http://schemas.microsoft.com/office/drawing/2014/main" id="{22928DDC-2BC3-4ECE-AB32-CB72EFB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286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Matter Flowchart</a:t>
            </a:r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358B9E55-A237-4DE5-93F5-3EC543A84ED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014913" y="1787525"/>
            <a:ext cx="2151062" cy="609600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00"/>
              </a:spcBef>
              <a:buNone/>
            </a:pPr>
            <a:r>
              <a:rPr kumimoji="1" lang="en-US" altLang="en-US" sz="3600" b="1" noProof="1">
                <a:solidFill>
                  <a:schemeClr val="bg2"/>
                </a:solidFill>
              </a:rPr>
              <a:t>MATTER</a:t>
            </a:r>
            <a:endParaRPr kumimoji="1" lang="en-US" altLang="en-US" sz="2400" b="1" noProof="1">
              <a:solidFill>
                <a:schemeClr val="bg2"/>
              </a:solidFill>
            </a:endParaRPr>
          </a:p>
        </p:txBody>
      </p:sp>
      <p:sp>
        <p:nvSpPr>
          <p:cNvPr id="70662" name="Text Box 6">
            <a:hlinkClick r:id="rId2" action="ppaction://hlinksldjump"/>
            <a:extLst>
              <a:ext uri="{FF2B5EF4-FFF2-40B4-BE49-F238E27FC236}">
                <a16:creationId xmlns:a16="http://schemas.microsoft.com/office/drawing/2014/main" id="{B0A96D3E-AAB1-47CE-96FD-CF735A16BBD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51400" y="2744788"/>
            <a:ext cx="2489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1600" b="1" noProof="1"/>
              <a:t>Can it be physically separated?</a:t>
            </a:r>
          </a:p>
        </p:txBody>
      </p:sp>
      <p:sp>
        <p:nvSpPr>
          <p:cNvPr id="55301" name="Line 7">
            <a:extLst>
              <a:ext uri="{FF2B5EF4-FFF2-40B4-BE49-F238E27FC236}">
                <a16:creationId xmlns:a16="http://schemas.microsoft.com/office/drawing/2014/main" id="{10C28F79-6F65-4356-8209-65E3589F7C1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096000" y="2397126"/>
            <a:ext cx="0" cy="373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5214CA6B-DC77-44CA-80DA-275E42FD385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679575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00"/>
              </a:spcBef>
              <a:buNone/>
            </a:pPr>
            <a:r>
              <a:rPr kumimoji="1" lang="en-US" altLang="en-US" sz="2000" b="1" noProof="1">
                <a:solidFill>
                  <a:schemeClr val="bg2"/>
                </a:solidFill>
              </a:rPr>
              <a:t>Homogeneous Mixture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2000" b="1">
                <a:solidFill>
                  <a:schemeClr val="bg2"/>
                </a:solidFill>
              </a:rPr>
              <a:t>(solution)</a:t>
            </a:r>
            <a:endParaRPr kumimoji="1" lang="en-US" altLang="en-US" sz="2400">
              <a:solidFill>
                <a:schemeClr val="bg2"/>
              </a:solidFill>
            </a:endParaRPr>
          </a:p>
        </p:txBody>
      </p:sp>
      <p:sp>
        <p:nvSpPr>
          <p:cNvPr id="70665" name="Text Box 9">
            <a:extLst>
              <a:ext uri="{FF2B5EF4-FFF2-40B4-BE49-F238E27FC236}">
                <a16:creationId xmlns:a16="http://schemas.microsoft.com/office/drawing/2014/main" id="{DFEE16D4-A1DB-4029-811E-11D5C2FAD16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919538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800"/>
              </a:spcBef>
              <a:buNone/>
            </a:pPr>
            <a:r>
              <a:rPr kumimoji="1" lang="en-US" altLang="en-US" sz="2000" b="1" noProof="1">
                <a:solidFill>
                  <a:schemeClr val="bg2"/>
                </a:solidFill>
              </a:rPr>
              <a:t>Heterogeneous Mixture</a:t>
            </a:r>
            <a:endParaRPr kumimoji="1" lang="en-US" altLang="en-US" sz="2000" b="1" noProof="1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70666" name="Text Box 10">
            <a:extLst>
              <a:ext uri="{FF2B5EF4-FFF2-40B4-BE49-F238E27FC236}">
                <a16:creationId xmlns:a16="http://schemas.microsoft.com/office/drawing/2014/main" id="{F374A5A8-202C-4E7F-88E2-1C180C6E309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57913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US" altLang="en-US" sz="2000" b="1" noProof="1">
              <a:solidFill>
                <a:schemeClr val="bg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2000" b="1" noProof="1">
                <a:solidFill>
                  <a:schemeClr val="bg2"/>
                </a:solidFill>
              </a:rPr>
              <a:t>Compound</a:t>
            </a:r>
          </a:p>
        </p:txBody>
      </p:sp>
      <p:sp>
        <p:nvSpPr>
          <p:cNvPr id="70667" name="Text Box 11">
            <a:extLst>
              <a:ext uri="{FF2B5EF4-FFF2-40B4-BE49-F238E27FC236}">
                <a16:creationId xmlns:a16="http://schemas.microsoft.com/office/drawing/2014/main" id="{28E6231B-E6AA-49DF-8855-0088BBC75B0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97875" y="5106988"/>
            <a:ext cx="2114550" cy="995362"/>
          </a:xfrm>
          <a:prstGeom prst="rect">
            <a:avLst/>
          </a:prstGeom>
          <a:solidFill>
            <a:srgbClr val="FFE67D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en-US" altLang="en-US" sz="2000" b="1" noProof="1">
              <a:solidFill>
                <a:schemeClr val="bg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en-US" altLang="en-US" sz="2000" b="1" noProof="1">
                <a:solidFill>
                  <a:schemeClr val="bg2"/>
                </a:solidFill>
              </a:rPr>
              <a:t>Element</a:t>
            </a:r>
          </a:p>
        </p:txBody>
      </p:sp>
      <p:grpSp>
        <p:nvGrpSpPr>
          <p:cNvPr id="70668" name="Group 12">
            <a:extLst>
              <a:ext uri="{FF2B5EF4-FFF2-40B4-BE49-F238E27FC236}">
                <a16:creationId xmlns:a16="http://schemas.microsoft.com/office/drawing/2014/main" id="{7A0748D9-ABC5-46EA-9B35-C37F3A4D4242}"/>
              </a:ext>
            </a:extLst>
          </p:cNvPr>
          <p:cNvGrpSpPr>
            <a:grpSpLocks/>
          </p:cNvGrpSpPr>
          <p:nvPr/>
        </p:nvGrpSpPr>
        <p:grpSpPr bwMode="auto">
          <a:xfrm>
            <a:off x="2581276" y="3490913"/>
            <a:ext cx="2551113" cy="869950"/>
            <a:chOff x="666" y="2199"/>
            <a:chExt cx="1607" cy="548"/>
          </a:xfrm>
        </p:grpSpPr>
        <p:sp>
          <p:nvSpPr>
            <p:cNvPr id="55339" name="Text Box 13">
              <a:extLst>
                <a:ext uri="{FF2B5EF4-FFF2-40B4-BE49-F238E27FC236}">
                  <a16:creationId xmlns:a16="http://schemas.microsoft.com/office/drawing/2014/main" id="{EDD8E2FB-9A2D-417C-B6CB-26F44FBF21C2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66" y="2199"/>
              <a:ext cx="1607" cy="313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200"/>
                </a:spcBef>
                <a:buNone/>
              </a:pPr>
              <a:r>
                <a:rPr kumimoji="1" lang="en-US" altLang="en-US" sz="2400" b="1" noProof="1">
                  <a:solidFill>
                    <a:schemeClr val="bg2"/>
                  </a:solidFill>
                </a:rPr>
                <a:t>MIXTURE</a:t>
              </a:r>
              <a:endParaRPr kumimoji="1" lang="en-US" altLang="en-US" sz="1600" b="1" noProof="1">
                <a:solidFill>
                  <a:schemeClr val="bg2"/>
                </a:solidFill>
              </a:endParaRPr>
            </a:p>
          </p:txBody>
        </p:sp>
        <p:sp>
          <p:nvSpPr>
            <p:cNvPr id="55340" name="Line 14">
              <a:extLst>
                <a:ext uri="{FF2B5EF4-FFF2-40B4-BE49-F238E27FC236}">
                  <a16:creationId xmlns:a16="http://schemas.microsoft.com/office/drawing/2014/main" id="{8283E796-AD26-4511-93D9-F2841CB39D2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469" y="251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71" name="Group 15">
            <a:extLst>
              <a:ext uri="{FF2B5EF4-FFF2-40B4-BE49-F238E27FC236}">
                <a16:creationId xmlns:a16="http://schemas.microsoft.com/office/drawing/2014/main" id="{A6CB22C9-E97D-43C3-80F3-88865BCE6B80}"/>
              </a:ext>
            </a:extLst>
          </p:cNvPr>
          <p:cNvGrpSpPr>
            <a:grpSpLocks/>
          </p:cNvGrpSpPr>
          <p:nvPr/>
        </p:nvGrpSpPr>
        <p:grpSpPr bwMode="auto">
          <a:xfrm>
            <a:off x="6759576" y="3490913"/>
            <a:ext cx="3121025" cy="869950"/>
            <a:chOff x="3378" y="2199"/>
            <a:chExt cx="1810" cy="548"/>
          </a:xfrm>
        </p:grpSpPr>
        <p:sp>
          <p:nvSpPr>
            <p:cNvPr id="55337" name="Text Box 16">
              <a:extLst>
                <a:ext uri="{FF2B5EF4-FFF2-40B4-BE49-F238E27FC236}">
                  <a16:creationId xmlns:a16="http://schemas.microsoft.com/office/drawing/2014/main" id="{42559610-DFFB-480B-8287-6F65712F167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378" y="2199"/>
              <a:ext cx="1810" cy="313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200"/>
                </a:spcBef>
                <a:buNone/>
              </a:pPr>
              <a:r>
                <a:rPr kumimoji="1" lang="en-US" altLang="en-US" sz="2400" b="1" noProof="1">
                  <a:solidFill>
                    <a:schemeClr val="bg2"/>
                  </a:solidFill>
                </a:rPr>
                <a:t>PURE SUBSTANCE</a:t>
              </a:r>
              <a:endParaRPr kumimoji="1" lang="en-US" altLang="en-US" sz="1800" b="1" noProof="1">
                <a:solidFill>
                  <a:schemeClr val="bg2"/>
                </a:solidFill>
              </a:endParaRPr>
            </a:p>
          </p:txBody>
        </p:sp>
        <p:sp>
          <p:nvSpPr>
            <p:cNvPr id="55338" name="Line 17">
              <a:extLst>
                <a:ext uri="{FF2B5EF4-FFF2-40B4-BE49-F238E27FC236}">
                  <a16:creationId xmlns:a16="http://schemas.microsoft.com/office/drawing/2014/main" id="{50C69806-862B-4FB5-882B-C7AAEC3C648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291" y="251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08" name="Line 18">
            <a:extLst>
              <a:ext uri="{FF2B5EF4-FFF2-40B4-BE49-F238E27FC236}">
                <a16:creationId xmlns:a16="http://schemas.microsoft.com/office/drawing/2014/main" id="{475B1D5D-0C7A-40C3-BD7A-23081050782E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854450" y="299402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Line 19">
            <a:extLst>
              <a:ext uri="{FF2B5EF4-FFF2-40B4-BE49-F238E27FC236}">
                <a16:creationId xmlns:a16="http://schemas.microsoft.com/office/drawing/2014/main" id="{F2360EAF-4A0F-453B-AB35-D45C5ABA118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854451" y="29940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20">
            <a:extLst>
              <a:ext uri="{FF2B5EF4-FFF2-40B4-BE49-F238E27FC236}">
                <a16:creationId xmlns:a16="http://schemas.microsoft.com/office/drawing/2014/main" id="{2C74F4C7-586B-4CF3-A9AB-784E8CA34D27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8332788" y="299402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Line 21">
            <a:extLst>
              <a:ext uri="{FF2B5EF4-FFF2-40B4-BE49-F238E27FC236}">
                <a16:creationId xmlns:a16="http://schemas.microsoft.com/office/drawing/2014/main" id="{E1CA0517-AA55-4463-A22F-99AEB75A4A8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337426" y="2994025"/>
            <a:ext cx="995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Text Box 22">
            <a:extLst>
              <a:ext uri="{FF2B5EF4-FFF2-40B4-BE49-F238E27FC236}">
                <a16:creationId xmlns:a16="http://schemas.microsoft.com/office/drawing/2014/main" id="{BA296487-FF2D-494C-8512-33D0B1BA28D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794125" y="2524126"/>
            <a:ext cx="87153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sz="2400" b="1">
                <a:solidFill>
                  <a:schemeClr val="tx2"/>
                </a:solidFill>
              </a:rPr>
              <a:t>yes</a:t>
            </a:r>
            <a:endParaRPr kumimoji="1" lang="en-US" altLang="en-US" sz="1600" b="1"/>
          </a:p>
        </p:txBody>
      </p:sp>
      <p:sp>
        <p:nvSpPr>
          <p:cNvPr id="70679" name="Text Box 23">
            <a:extLst>
              <a:ext uri="{FF2B5EF4-FFF2-40B4-BE49-F238E27FC236}">
                <a16:creationId xmlns:a16="http://schemas.microsoft.com/office/drawing/2014/main" id="{220C7321-AD2F-4203-972B-0FC4F129891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899400" y="2524126"/>
            <a:ext cx="87153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en-US" sz="2400" b="1">
                <a:solidFill>
                  <a:schemeClr val="tx2"/>
                </a:solidFill>
              </a:rPr>
              <a:t>no</a:t>
            </a:r>
            <a:endParaRPr kumimoji="1" lang="en-US" altLang="en-US" sz="1200" b="1"/>
          </a:p>
        </p:txBody>
      </p:sp>
      <p:grpSp>
        <p:nvGrpSpPr>
          <p:cNvPr id="70680" name="Group 24">
            <a:extLst>
              <a:ext uri="{FF2B5EF4-FFF2-40B4-BE49-F238E27FC236}">
                <a16:creationId xmlns:a16="http://schemas.microsoft.com/office/drawing/2014/main" id="{5681B7E4-A8DC-4A20-8CE2-98522DE658D8}"/>
              </a:ext>
            </a:extLst>
          </p:cNvPr>
          <p:cNvGrpSpPr>
            <a:grpSpLocks/>
          </p:cNvGrpSpPr>
          <p:nvPr/>
        </p:nvGrpSpPr>
        <p:grpSpPr bwMode="auto">
          <a:xfrm>
            <a:off x="6142039" y="4324350"/>
            <a:ext cx="4333875" cy="782638"/>
            <a:chOff x="2909" y="2724"/>
            <a:chExt cx="2730" cy="493"/>
          </a:xfrm>
        </p:grpSpPr>
        <p:sp>
          <p:nvSpPr>
            <p:cNvPr id="55330" name="Line 25">
              <a:extLst>
                <a:ext uri="{FF2B5EF4-FFF2-40B4-BE49-F238E27FC236}">
                  <a16:creationId xmlns:a16="http://schemas.microsoft.com/office/drawing/2014/main" id="{4549FEC0-0D50-4B32-90D3-58734DA437A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1" name="Line 26">
              <a:extLst>
                <a:ext uri="{FF2B5EF4-FFF2-40B4-BE49-F238E27FC236}">
                  <a16:creationId xmlns:a16="http://schemas.microsoft.com/office/drawing/2014/main" id="{5C9956CA-76F3-490E-9D53-CD74A13D5A3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192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2" name="Text Box 27">
              <a:extLst>
                <a:ext uri="{FF2B5EF4-FFF2-40B4-BE49-F238E27FC236}">
                  <a16:creationId xmlns:a16="http://schemas.microsoft.com/office/drawing/2014/main" id="{E6B7DAFE-C3D5-4DE9-9D5E-240417F563E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507" y="2747"/>
              <a:ext cx="156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1600" b="1" noProof="1"/>
                <a:t>Can it be chemically decomposed?</a:t>
              </a:r>
            </a:p>
          </p:txBody>
        </p:sp>
        <p:sp>
          <p:nvSpPr>
            <p:cNvPr id="55333" name="Line 28">
              <a:extLst>
                <a:ext uri="{FF2B5EF4-FFF2-40B4-BE49-F238E27FC236}">
                  <a16:creationId xmlns:a16="http://schemas.microsoft.com/office/drawing/2014/main" id="{54D27596-EC1F-437B-B384-B0752BF571C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389" y="2904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4" name="Line 29">
              <a:extLst>
                <a:ext uri="{FF2B5EF4-FFF2-40B4-BE49-F238E27FC236}">
                  <a16:creationId xmlns:a16="http://schemas.microsoft.com/office/drawing/2014/main" id="{57184577-F28C-423D-A4E8-B63AD54597C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035" y="2904"/>
              <a:ext cx="1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5" name="Text Box 30">
              <a:extLst>
                <a:ext uri="{FF2B5EF4-FFF2-40B4-BE49-F238E27FC236}">
                  <a16:creationId xmlns:a16="http://schemas.microsoft.com/office/drawing/2014/main" id="{281770AC-1808-4411-8668-4BEDC143D0E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247" y="2724"/>
              <a:ext cx="39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en-US" sz="2400" b="1">
                  <a:solidFill>
                    <a:schemeClr val="tx2"/>
                  </a:solidFill>
                </a:rPr>
                <a:t>no</a:t>
              </a:r>
              <a:endParaRPr kumimoji="1" lang="en-US" altLang="en-US" sz="1600" b="1">
                <a:solidFill>
                  <a:schemeClr val="tx2"/>
                </a:solidFill>
              </a:endParaRPr>
            </a:p>
          </p:txBody>
        </p:sp>
        <p:sp>
          <p:nvSpPr>
            <p:cNvPr id="55336" name="Text Box 31">
              <a:extLst>
                <a:ext uri="{FF2B5EF4-FFF2-40B4-BE49-F238E27FC236}">
                  <a16:creationId xmlns:a16="http://schemas.microsoft.com/office/drawing/2014/main" id="{65A0DC6E-51E5-408D-BF77-5A7AEF5900E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09" y="2724"/>
              <a:ext cx="54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en-US" sz="2400" b="1">
                  <a:solidFill>
                    <a:schemeClr val="tx2"/>
                  </a:solidFill>
                </a:rPr>
                <a:t>yes</a:t>
              </a:r>
              <a:endParaRPr kumimoji="1" lang="en-US" altLang="en-US" sz="16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70688" name="Group 32">
            <a:extLst>
              <a:ext uri="{FF2B5EF4-FFF2-40B4-BE49-F238E27FC236}">
                <a16:creationId xmlns:a16="http://schemas.microsoft.com/office/drawing/2014/main" id="{61A07610-8399-490C-BA3C-52E3ABF6BF21}"/>
              </a:ext>
            </a:extLst>
          </p:cNvPr>
          <p:cNvGrpSpPr>
            <a:grpSpLocks/>
          </p:cNvGrpSpPr>
          <p:nvPr/>
        </p:nvGrpSpPr>
        <p:grpSpPr bwMode="auto">
          <a:xfrm>
            <a:off x="1689101" y="4324350"/>
            <a:ext cx="4271963" cy="782638"/>
            <a:chOff x="104" y="2724"/>
            <a:chExt cx="2691" cy="493"/>
          </a:xfrm>
        </p:grpSpPr>
        <p:sp>
          <p:nvSpPr>
            <p:cNvPr id="55323" name="Line 33">
              <a:extLst>
                <a:ext uri="{FF2B5EF4-FFF2-40B4-BE49-F238E27FC236}">
                  <a16:creationId xmlns:a16="http://schemas.microsoft.com/office/drawing/2014/main" id="{F507EF5E-543D-4454-8EF0-BB95D0E247B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371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Line 34">
              <a:extLst>
                <a:ext uri="{FF2B5EF4-FFF2-40B4-BE49-F238E27FC236}">
                  <a16:creationId xmlns:a16="http://schemas.microsoft.com/office/drawing/2014/main" id="{DF496805-5A58-4832-938E-18B32283A54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0" cy="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Text Box 35">
              <a:extLst>
                <a:ext uri="{FF2B5EF4-FFF2-40B4-BE49-F238E27FC236}">
                  <a16:creationId xmlns:a16="http://schemas.microsoft.com/office/drawing/2014/main" id="{0A6A7413-D893-4295-97E8-24F2F001E13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03" y="2747"/>
              <a:ext cx="133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1600" b="1" noProof="1"/>
                <a:t>Is the composition uniform?</a:t>
              </a:r>
            </a:p>
          </p:txBody>
        </p:sp>
        <p:sp>
          <p:nvSpPr>
            <p:cNvPr id="55326" name="Line 36">
              <a:extLst>
                <a:ext uri="{FF2B5EF4-FFF2-40B4-BE49-F238E27FC236}">
                  <a16:creationId xmlns:a16="http://schemas.microsoft.com/office/drawing/2014/main" id="{404CFD51-AB0A-4429-A0D4-61900AD55A5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68" y="2904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7" name="Line 37">
              <a:extLst>
                <a:ext uri="{FF2B5EF4-FFF2-40B4-BE49-F238E27FC236}">
                  <a16:creationId xmlns:a16="http://schemas.microsoft.com/office/drawing/2014/main" id="{D749F83C-17CD-433A-813D-0B686264B98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36" y="2904"/>
              <a:ext cx="2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8" name="Text Box 38">
              <a:extLst>
                <a:ext uri="{FF2B5EF4-FFF2-40B4-BE49-F238E27FC236}">
                  <a16:creationId xmlns:a16="http://schemas.microsoft.com/office/drawing/2014/main" id="{B82C6EE1-BCEF-4A54-AE70-DD01B1BBAE7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410" y="2724"/>
              <a:ext cx="38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en-US" sz="2400" b="1">
                  <a:solidFill>
                    <a:schemeClr val="tx2"/>
                  </a:solidFill>
                </a:rPr>
                <a:t>no</a:t>
              </a:r>
              <a:endParaRPr kumimoji="1" lang="en-US" altLang="en-US" sz="1600" b="1">
                <a:solidFill>
                  <a:schemeClr val="tx2"/>
                </a:solidFill>
              </a:endParaRPr>
            </a:p>
          </p:txBody>
        </p:sp>
        <p:sp>
          <p:nvSpPr>
            <p:cNvPr id="55329" name="Text Box 39">
              <a:extLst>
                <a:ext uri="{FF2B5EF4-FFF2-40B4-BE49-F238E27FC236}">
                  <a16:creationId xmlns:a16="http://schemas.microsoft.com/office/drawing/2014/main" id="{5B40FC7A-7643-4D60-A2EF-CF5A4407E50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4" y="2724"/>
              <a:ext cx="54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1" lang="en-US" altLang="en-US" sz="2400" b="1">
                  <a:solidFill>
                    <a:schemeClr val="tx2"/>
                  </a:solidFill>
                </a:rPr>
                <a:t>yes</a:t>
              </a:r>
              <a:endParaRPr kumimoji="1" lang="en-US" altLang="en-US" sz="16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70696" name="Group 40">
            <a:extLst>
              <a:ext uri="{FF2B5EF4-FFF2-40B4-BE49-F238E27FC236}">
                <a16:creationId xmlns:a16="http://schemas.microsoft.com/office/drawing/2014/main" id="{88B33542-5364-4393-A3DF-03E8B2FF3521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6096000"/>
            <a:ext cx="4933950" cy="592138"/>
            <a:chOff x="621" y="3862"/>
            <a:chExt cx="3108" cy="373"/>
          </a:xfrm>
        </p:grpSpPr>
        <p:grpSp>
          <p:nvGrpSpPr>
            <p:cNvPr id="55318" name="Group 41">
              <a:extLst>
                <a:ext uri="{FF2B5EF4-FFF2-40B4-BE49-F238E27FC236}">
                  <a16:creationId xmlns:a16="http://schemas.microsoft.com/office/drawing/2014/main" id="{93353F47-C15A-4403-98EB-2F2C8DFDCD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9" y="3862"/>
              <a:ext cx="411" cy="246"/>
              <a:chOff x="2030" y="3838"/>
              <a:chExt cx="411" cy="246"/>
            </a:xfrm>
          </p:grpSpPr>
          <p:sp>
            <p:nvSpPr>
              <p:cNvPr id="55321" name="Line 42">
                <a:extLst>
                  <a:ext uri="{FF2B5EF4-FFF2-40B4-BE49-F238E27FC236}">
                    <a16:creationId xmlns:a16="http://schemas.microsoft.com/office/drawing/2014/main" id="{7D6AF69C-B912-4E64-84FC-4369225C7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0" y="4084"/>
                <a:ext cx="411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22" name="Line 43">
                <a:extLst>
                  <a:ext uri="{FF2B5EF4-FFF2-40B4-BE49-F238E27FC236}">
                    <a16:creationId xmlns:a16="http://schemas.microsoft.com/office/drawing/2014/main" id="{20ABD243-DAF2-4FB0-B27B-F9269E739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6" y="3838"/>
                <a:ext cx="0" cy="24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19" name="Text Box 44">
              <a:extLst>
                <a:ext uri="{FF2B5EF4-FFF2-40B4-BE49-F238E27FC236}">
                  <a16:creationId xmlns:a16="http://schemas.microsoft.com/office/drawing/2014/main" id="{E2D1C955-5D07-4CD4-A948-1CC07188A25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21" y="3961"/>
              <a:ext cx="1332" cy="274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2000" b="1" noProof="1">
                  <a:solidFill>
                    <a:schemeClr val="bg2"/>
                  </a:solidFill>
                </a:rPr>
                <a:t>Colloids</a:t>
              </a:r>
            </a:p>
          </p:txBody>
        </p:sp>
        <p:sp>
          <p:nvSpPr>
            <p:cNvPr id="55320" name="Text Box 45">
              <a:extLst>
                <a:ext uri="{FF2B5EF4-FFF2-40B4-BE49-F238E27FC236}">
                  <a16:creationId xmlns:a16="http://schemas.microsoft.com/office/drawing/2014/main" id="{FB829034-D530-4850-AB79-CBA1D3B5715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397" y="3961"/>
              <a:ext cx="1332" cy="274"/>
            </a:xfrm>
            <a:prstGeom prst="rect">
              <a:avLst/>
            </a:prstGeom>
            <a:solidFill>
              <a:srgbClr val="FFE67D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1" lang="en-US" altLang="en-US" sz="2000" b="1" noProof="1">
                  <a:solidFill>
                    <a:schemeClr val="bg2"/>
                  </a:solidFill>
                </a:rPr>
                <a:t>Suspensions</a:t>
              </a:r>
            </a:p>
          </p:txBody>
        </p:sp>
      </p:grpSp>
      <p:sp>
        <p:nvSpPr>
          <p:cNvPr id="55317" name="AutoShape 4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D58C53C-6C7C-4A6C-A9EA-8B74CEC89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088" y="4318001"/>
            <a:ext cx="2100262" cy="639763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/>
      <p:bldP spid="70664" grpId="0" animBg="1"/>
      <p:bldP spid="70665" grpId="0" animBg="1"/>
      <p:bldP spid="70666" grpId="0" animBg="1"/>
      <p:bldP spid="70667" grpId="0" animBg="1"/>
      <p:bldP spid="70678" grpId="0"/>
      <p:bldP spid="706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B0A030A-C1A4-44AA-B7AA-5BF4B877B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49263"/>
            <a:ext cx="8686800" cy="591573"/>
          </a:xfrm>
          <a:noFill/>
        </p:spPr>
        <p:txBody>
          <a:bodyPr vert="horz" lIns="92075" tIns="46038" rIns="92075" bIns="46038" rtlCol="0" anchor="t" anchorCtr="1">
            <a:spAutoFit/>
          </a:bodyPr>
          <a:lstStyle/>
          <a:p>
            <a:pPr eaLnBrk="1" hangingPunct="1"/>
            <a:r>
              <a:rPr lang="en-US" altLang="en-US"/>
              <a:t>Recognizing Chemical Changes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2CF66E87-9638-4961-B539-0BE4E3BCC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497" y="1177925"/>
            <a:ext cx="10279117" cy="5145088"/>
          </a:xfrm>
          <a:noFill/>
        </p:spPr>
        <p:txBody>
          <a:bodyPr vert="horz" lIns="92075" tIns="46038" rIns="92075" bIns="46038" rtlCol="0">
            <a:normAutofit fontScale="85000" lnSpcReduction="10000"/>
          </a:bodyPr>
          <a:lstStyle/>
          <a:p>
            <a:pPr marL="609600" indent="-609600">
              <a:buFont typeface="Wingdings" panose="05000000000000000000" pitchFamily="2" charset="2"/>
              <a:buAutoNum type="arabicParenR"/>
            </a:pPr>
            <a:r>
              <a:rPr lang="en-US" altLang="en-US" sz="3100" b="1" u="sng" dirty="0">
                <a:solidFill>
                  <a:schemeClr val="tx2"/>
                </a:solidFill>
              </a:rPr>
              <a:t>Energy</a:t>
            </a:r>
            <a:r>
              <a:rPr lang="en-US" altLang="en-US" sz="3100" dirty="0"/>
              <a:t> is absorbed or released (temperature changes hotter or colder)</a:t>
            </a:r>
          </a:p>
          <a:p>
            <a:pPr marL="609600" indent="-609600">
              <a:buFont typeface="Wingdings" panose="05000000000000000000" pitchFamily="2" charset="2"/>
              <a:buAutoNum type="arabicParenR"/>
            </a:pPr>
            <a:r>
              <a:rPr lang="en-US" altLang="en-US" sz="3100" b="1" u="sng" dirty="0">
                <a:solidFill>
                  <a:schemeClr val="tx2"/>
                </a:solidFill>
              </a:rPr>
              <a:t>Color</a:t>
            </a:r>
            <a:r>
              <a:rPr lang="en-US" altLang="en-US" sz="3100" dirty="0"/>
              <a:t> changes</a:t>
            </a:r>
          </a:p>
          <a:p>
            <a:pPr marL="609600" indent="-609600">
              <a:buFont typeface="Wingdings" panose="05000000000000000000" pitchFamily="2" charset="2"/>
              <a:buAutoNum type="arabicParenR"/>
            </a:pPr>
            <a:r>
              <a:rPr lang="en-US" altLang="en-US" sz="3100" b="1" u="sng" dirty="0">
                <a:solidFill>
                  <a:schemeClr val="tx2"/>
                </a:solidFill>
              </a:rPr>
              <a:t>Gas</a:t>
            </a:r>
            <a:r>
              <a:rPr lang="en-US" altLang="en-US" sz="3100" dirty="0"/>
              <a:t> production (bubbling, fizzing,  or odor change; smoke)</a:t>
            </a:r>
          </a:p>
          <a:p>
            <a:pPr marL="609600" indent="-609600">
              <a:buFont typeface="Wingdings" panose="05000000000000000000" pitchFamily="2" charset="2"/>
              <a:buAutoNum type="arabicParenR"/>
            </a:pPr>
            <a:r>
              <a:rPr lang="en-US" altLang="en-US" sz="3100" dirty="0"/>
              <a:t>formation of a</a:t>
            </a:r>
            <a:r>
              <a:rPr lang="en-US" altLang="en-US" sz="3100" dirty="0">
                <a:solidFill>
                  <a:schemeClr val="tx2"/>
                </a:solidFill>
              </a:rPr>
              <a:t> </a:t>
            </a:r>
            <a:r>
              <a:rPr lang="en-US" altLang="en-US" sz="3100" b="1" u="sng" dirty="0">
                <a:solidFill>
                  <a:schemeClr val="tx2"/>
                </a:solidFill>
              </a:rPr>
              <a:t>precipitate</a:t>
            </a:r>
            <a:r>
              <a:rPr lang="en-US" altLang="en-US" sz="3100" b="1" dirty="0">
                <a:solidFill>
                  <a:schemeClr val="tx2"/>
                </a:solidFill>
              </a:rPr>
              <a:t> </a:t>
            </a:r>
            <a:r>
              <a:rPr lang="en-US" altLang="en-US" sz="3100" dirty="0"/>
              <a:t>- a solid that separates from solution (won’t dissolve)</a:t>
            </a:r>
          </a:p>
          <a:p>
            <a:pPr marL="609600" indent="-609600">
              <a:buFont typeface="Wingdings" panose="05000000000000000000" pitchFamily="2" charset="2"/>
              <a:buAutoNum type="arabicParenR"/>
            </a:pPr>
            <a:r>
              <a:rPr lang="en-US" altLang="en-US" sz="3100" b="1" u="sng" dirty="0">
                <a:solidFill>
                  <a:schemeClr val="tx2"/>
                </a:solidFill>
              </a:rPr>
              <a:t>Irreversibility</a:t>
            </a:r>
            <a:r>
              <a:rPr lang="en-US" altLang="en-US" sz="3100" b="1" dirty="0">
                <a:solidFill>
                  <a:schemeClr val="tx2"/>
                </a:solidFill>
              </a:rPr>
              <a:t> </a:t>
            </a:r>
            <a:r>
              <a:rPr lang="en-US" altLang="en-US" sz="3100" dirty="0"/>
              <a:t>- not easily reversed</a:t>
            </a:r>
          </a:p>
          <a:p>
            <a:pPr marL="609600" indent="-609600">
              <a:buNone/>
            </a:pPr>
            <a:r>
              <a:rPr lang="en-US" altLang="en-US" sz="3100" dirty="0"/>
              <a:t>But, there are examples of these that are not chemical – boiling water bubbles,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A858FA9-516E-4903-9A61-C9BB22397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1150" y="403225"/>
            <a:ext cx="6432550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Chemical Change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2D24472D-8EAB-4212-8AF7-8DCB92839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28" y="1157288"/>
            <a:ext cx="963032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A change in which one or more substances are converted into different substances.</a:t>
            </a: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314E1BAB-3FE2-46DE-B793-35004EF44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226" y="2986089"/>
            <a:ext cx="2644775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/>
              <a:t>Heat</a:t>
            </a:r>
            <a:r>
              <a:rPr lang="en-US" altLang="en-US" b="1"/>
              <a:t> and </a:t>
            </a:r>
            <a:r>
              <a:rPr lang="en-US" altLang="en-US" sz="4000" b="1" i="1"/>
              <a:t>light</a:t>
            </a:r>
            <a:r>
              <a:rPr lang="en-US" altLang="en-US" b="1"/>
              <a:t> are often evidence of a chemical change.</a:t>
            </a:r>
          </a:p>
        </p:txBody>
      </p:sp>
      <p:pic>
        <p:nvPicPr>
          <p:cNvPr id="52229" name="Picture 5" descr="fireworks-03">
            <a:extLst>
              <a:ext uri="{FF2B5EF4-FFF2-40B4-BE49-F238E27FC236}">
                <a16:creationId xmlns:a16="http://schemas.microsoft.com/office/drawing/2014/main" id="{5EEC61C4-B9E0-4C78-87FB-220EEA1164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074" y="2339975"/>
            <a:ext cx="5486400" cy="4114800"/>
          </a:xfr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9F4C6EF-767B-4B42-B043-CD490B883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7100" y="312738"/>
            <a:ext cx="7772400" cy="591573"/>
          </a:xfrm>
          <a:noFill/>
        </p:spPr>
        <p:txBody>
          <a:bodyPr vert="horz" lIns="92075" tIns="46038" rIns="92075" bIns="46038" rtlCol="0" anchor="t" anchorCtr="1">
            <a:spAutoFit/>
          </a:bodyPr>
          <a:lstStyle/>
          <a:p>
            <a:pPr eaLnBrk="1" hangingPunct="1"/>
            <a:r>
              <a:rPr lang="en-US" altLang="en-US"/>
              <a:t>Symbols &amp; Formulas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F56CFC1-FC92-4CF0-9603-9D06131C1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6601" y="950913"/>
            <a:ext cx="8202613" cy="5522912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en-US" altLang="en-US" dirty="0"/>
              <a:t>Currently, there are </a:t>
            </a:r>
            <a:r>
              <a:rPr lang="en-US" altLang="en-US" sz="4000" b="1" i="1" dirty="0">
                <a:solidFill>
                  <a:schemeClr val="tx2"/>
                </a:solidFill>
              </a:rPr>
              <a:t>117</a:t>
            </a:r>
            <a:r>
              <a:rPr lang="en-US" altLang="en-US" dirty="0"/>
              <a:t> elements</a:t>
            </a:r>
          </a:p>
          <a:p>
            <a:pPr eaLnBrk="1" hangingPunct="1"/>
            <a:r>
              <a:rPr lang="en-US" altLang="en-US" dirty="0"/>
              <a:t>Elements have a 1 or two letter </a:t>
            </a:r>
            <a:r>
              <a:rPr lang="en-US" altLang="en-US" u="sng" dirty="0">
                <a:solidFill>
                  <a:schemeClr val="tx2"/>
                </a:solidFill>
              </a:rPr>
              <a:t>symbol</a:t>
            </a:r>
            <a:r>
              <a:rPr lang="en-US" altLang="en-US" dirty="0"/>
              <a:t>, and compounds have a </a:t>
            </a:r>
            <a:r>
              <a:rPr lang="en-US" altLang="en-US" dirty="0">
                <a:solidFill>
                  <a:schemeClr val="tx2"/>
                </a:solidFill>
              </a:rPr>
              <a:t>formula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An element’s first letter always capitalized; if there is a second letter, it is written lowercase:  B, Ba, C, Ca, H, 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98B3D3D-A153-497F-B209-A5F889BF2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07988"/>
            <a:ext cx="7772400" cy="591573"/>
          </a:xfrm>
          <a:noFill/>
        </p:spPr>
        <p:txBody>
          <a:bodyPr vert="horz" lIns="92075" tIns="46038" rIns="92075" bIns="46038" rtlCol="0" anchor="t" anchorCtr="1">
            <a:spAutoFit/>
          </a:bodyPr>
          <a:lstStyle/>
          <a:p>
            <a:pPr eaLnBrk="1" hangingPunct="1"/>
            <a:r>
              <a:rPr lang="en-US" altLang="en-US"/>
              <a:t>Conservation of Mass 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7FF3C94-24D9-4912-955F-0F030EF37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448" y="1112838"/>
            <a:ext cx="10357945" cy="5294312"/>
          </a:xfrm>
          <a:noFill/>
        </p:spPr>
        <p:txBody>
          <a:bodyPr vert="horz" lIns="92075" tIns="46038" rIns="92075" bIns="46038" rtlCol="0">
            <a:normAutofit lnSpcReduction="10000"/>
          </a:bodyPr>
          <a:lstStyle/>
          <a:p>
            <a:pPr eaLnBrk="1" hangingPunct="1"/>
            <a:r>
              <a:rPr lang="en-US" altLang="en-US" sz="3600" dirty="0"/>
              <a:t>During any chemical reaction, the mass of the products is always equal to the mass of the reactants.</a:t>
            </a:r>
          </a:p>
          <a:p>
            <a:pPr eaLnBrk="1" hangingPunct="1"/>
            <a:r>
              <a:rPr lang="en-US" altLang="en-US" sz="3600" u="sng" dirty="0"/>
              <a:t>All the mass</a:t>
            </a:r>
            <a:r>
              <a:rPr lang="en-US" altLang="en-US" sz="3600" dirty="0"/>
              <a:t> can be accounted for:</a:t>
            </a:r>
          </a:p>
          <a:p>
            <a:pPr lvl="1" eaLnBrk="1" hangingPunct="1"/>
            <a:r>
              <a:rPr lang="en-US" altLang="en-US" sz="3200" dirty="0"/>
              <a:t>Burning of wood results in products that appear to have less mass as ashes; where is the rest?</a:t>
            </a:r>
          </a:p>
          <a:p>
            <a:pPr eaLnBrk="1" hangingPunct="1"/>
            <a:r>
              <a:rPr lang="en-US" altLang="en-US" sz="4400" b="1" dirty="0">
                <a:solidFill>
                  <a:schemeClr val="tx2"/>
                </a:solidFill>
              </a:rPr>
              <a:t>Law of conservation of mass</a:t>
            </a:r>
            <a:endParaRPr lang="en-US" alt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>
            <a:extLst>
              <a:ext uri="{FF2B5EF4-FFF2-40B4-BE49-F238E27FC236}">
                <a16:creationId xmlns:a16="http://schemas.microsoft.com/office/drawing/2014/main" id="{ACC2DBB7-E222-4467-BF7B-C68129E178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2801" y="509589"/>
          <a:ext cx="8024813" cy="583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830114" imgH="7457143" progId="AcroExch.Document.7">
                  <p:embed/>
                </p:oleObj>
              </mc:Choice>
              <mc:Fallback>
                <p:oleObj name="Acrobat Document" r:id="rId3" imgW="5830114" imgH="7457143" progId="AcroExch.Document.7">
                  <p:embed/>
                  <p:pic>
                    <p:nvPicPr>
                      <p:cNvPr id="69634" name="Object 2">
                        <a:extLst>
                          <a:ext uri="{FF2B5EF4-FFF2-40B4-BE49-F238E27FC236}">
                            <a16:creationId xmlns:a16="http://schemas.microsoft.com/office/drawing/2014/main" id="{ACC2DBB7-E222-4467-BF7B-C68129E178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470" t="2943" r="7529" b="49294"/>
                      <a:stretch>
                        <a:fillRect/>
                      </a:stretch>
                    </p:blipFill>
                    <p:spPr bwMode="auto">
                      <a:xfrm>
                        <a:off x="2082801" y="509589"/>
                        <a:ext cx="8024813" cy="5838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>
            <a:extLst>
              <a:ext uri="{FF2B5EF4-FFF2-40B4-BE49-F238E27FC236}">
                <a16:creationId xmlns:a16="http://schemas.microsoft.com/office/drawing/2014/main" id="{230B2D7C-9FC8-4DE9-9FB2-1D81054F9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8" y="1450975"/>
            <a:ext cx="177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/>
              <a:t> </a:t>
            </a:r>
            <a:r>
              <a:rPr lang="en-US" altLang="en-US" sz="2400" b="1"/>
              <a:t>- Page 55</a:t>
            </a:r>
          </a:p>
        </p:txBody>
      </p:sp>
      <p:sp>
        <p:nvSpPr>
          <p:cNvPr id="67588" name="Line 4">
            <a:extLst>
              <a:ext uri="{FF2B5EF4-FFF2-40B4-BE49-F238E27FC236}">
                <a16:creationId xmlns:a16="http://schemas.microsoft.com/office/drawing/2014/main" id="{86D786FF-5332-4373-92EA-604774383E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5589" y="3173414"/>
            <a:ext cx="161925" cy="3762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9" name="Line 5">
            <a:extLst>
              <a:ext uri="{FF2B5EF4-FFF2-40B4-BE49-F238E27FC236}">
                <a16:creationId xmlns:a16="http://schemas.microsoft.com/office/drawing/2014/main" id="{1B3D3420-A9C7-4478-918E-93D7C4183B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688" y="3178175"/>
            <a:ext cx="188912" cy="36353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Line 6">
            <a:extLst>
              <a:ext uri="{FF2B5EF4-FFF2-40B4-BE49-F238E27FC236}">
                <a16:creationId xmlns:a16="http://schemas.microsoft.com/office/drawing/2014/main" id="{AF2F118F-AF7C-408E-A8A9-17D143E5EC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0750" y="3163889"/>
            <a:ext cx="0" cy="3762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1" name="Line 7">
            <a:extLst>
              <a:ext uri="{FF2B5EF4-FFF2-40B4-BE49-F238E27FC236}">
                <a16:creationId xmlns:a16="http://schemas.microsoft.com/office/drawing/2014/main" id="{3D3EABD8-1D99-4952-9AD8-0DFA04EDA5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9375" y="2439989"/>
            <a:ext cx="14288" cy="27130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2" name="Line 8">
            <a:extLst>
              <a:ext uri="{FF2B5EF4-FFF2-40B4-BE49-F238E27FC236}">
                <a16:creationId xmlns:a16="http://schemas.microsoft.com/office/drawing/2014/main" id="{ED5602CC-05F0-46E1-9BEB-7EE13530A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0350" y="2430464"/>
            <a:ext cx="14288" cy="27130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Text Box 9">
            <a:extLst>
              <a:ext uri="{FF2B5EF4-FFF2-40B4-BE49-F238E27FC236}">
                <a16:creationId xmlns:a16="http://schemas.microsoft.com/office/drawing/2014/main" id="{96571755-8C36-4423-A096-A5B4426B9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38" y="2701925"/>
            <a:ext cx="146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reactants</a:t>
            </a:r>
          </a:p>
        </p:txBody>
      </p:sp>
      <p:sp>
        <p:nvSpPr>
          <p:cNvPr id="67594" name="Text Box 10">
            <a:extLst>
              <a:ext uri="{FF2B5EF4-FFF2-40B4-BE49-F238E27FC236}">
                <a16:creationId xmlns:a16="http://schemas.microsoft.com/office/drawing/2014/main" id="{71175543-02CC-451E-8059-4691214A6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2730500"/>
            <a:ext cx="223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=         product</a:t>
            </a:r>
          </a:p>
        </p:txBody>
      </p:sp>
      <p:sp>
        <p:nvSpPr>
          <p:cNvPr id="67595" name="Text Box 11">
            <a:extLst>
              <a:ext uri="{FF2B5EF4-FFF2-40B4-BE49-F238E27FC236}">
                <a16:creationId xmlns:a16="http://schemas.microsoft.com/office/drawing/2014/main" id="{1221080F-48E0-4E0F-8A37-395DE3570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1989138"/>
            <a:ext cx="3346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43.43 g Original mass</a:t>
            </a:r>
          </a:p>
        </p:txBody>
      </p:sp>
      <p:sp>
        <p:nvSpPr>
          <p:cNvPr id="67596" name="Text Box 12">
            <a:extLst>
              <a:ext uri="{FF2B5EF4-FFF2-40B4-BE49-F238E27FC236}">
                <a16:creationId xmlns:a16="http://schemas.microsoft.com/office/drawing/2014/main" id="{4AA0335F-9D17-4659-984C-B2ED1F974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438" y="2005013"/>
            <a:ext cx="3389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= 43.43 g Final mass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/>
      <p:bldP spid="67594" grpId="0"/>
      <p:bldP spid="67595" grpId="0"/>
      <p:bldP spid="675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E6FA1F2-F4B8-425E-A39C-535F4F34D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66725"/>
            <a:ext cx="7772400" cy="591573"/>
          </a:xfrm>
          <a:noFill/>
        </p:spPr>
        <p:txBody>
          <a:bodyPr vert="horz" lIns="92075" tIns="46038" rIns="92075" bIns="46038" rtlCol="0" anchor="t" anchorCtr="1">
            <a:spAutoFit/>
          </a:bodyPr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Properties are…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D0D61F4-94C9-4906-B034-586DC020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9545" y="1261241"/>
            <a:ext cx="10972800" cy="5831928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Physical Properties</a:t>
            </a:r>
            <a:r>
              <a:rPr lang="en-US" altLang="en-US" sz="3000" dirty="0">
                <a:latin typeface="Comic Sans MS" panose="030F0702030302020204" pitchFamily="66" charset="0"/>
              </a:rPr>
              <a:t>- a property that can be observed and measured without changing the material’s composition.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>
                <a:latin typeface="Comic Sans MS" panose="030F0702030302020204" pitchFamily="66" charset="0"/>
              </a:rPr>
              <a:t>Examples- color, hardness, melting point, boiling point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Chemical Properties</a:t>
            </a:r>
            <a:r>
              <a:rPr lang="en-US" altLang="en-US" sz="3000" dirty="0">
                <a:latin typeface="Comic Sans MS" panose="030F0702030302020204" pitchFamily="66" charset="0"/>
              </a:rPr>
              <a:t>- a property that can only be observed by changing the composition of the material.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>
                <a:latin typeface="Comic Sans MS" panose="030F0702030302020204" pitchFamily="66" charset="0"/>
              </a:rPr>
              <a:t>Examples- ability to burn, decompose, ferment, reactivity with…,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84DC719-550F-453A-8912-71B5B088B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2981" y="0"/>
            <a:ext cx="10364451" cy="159617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Describing Matter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E4685F9-5E72-4DD4-BBDF-D965772F3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332" y="1132765"/>
            <a:ext cx="10364451" cy="5184775"/>
          </a:xfrm>
        </p:spPr>
        <p:txBody>
          <a:bodyPr>
            <a:normAutofit/>
          </a:bodyPr>
          <a:lstStyle/>
          <a:p>
            <a:pPr marL="609600" indent="-609600"/>
            <a:r>
              <a:rPr lang="en-US" altLang="en-US" sz="3600" dirty="0">
                <a:latin typeface="Comic Sans MS" panose="030F0702030302020204" pitchFamily="66" charset="0"/>
              </a:rPr>
              <a:t>Properties can be classified as:</a:t>
            </a:r>
          </a:p>
          <a:p>
            <a:pPr marL="1066800" lvl="1" indent="-609600">
              <a:buFontTx/>
              <a:buAutoNum type="arabicParenR"/>
            </a:pPr>
            <a:r>
              <a:rPr lang="en-US" altLang="en-US" sz="3200" u="sng" dirty="0">
                <a:latin typeface="Comic Sans MS" panose="030F0702030302020204" pitchFamily="66" charset="0"/>
              </a:rPr>
              <a:t>Extensive</a:t>
            </a:r>
            <a:r>
              <a:rPr lang="en-US" altLang="en-US" sz="3200" dirty="0">
                <a:latin typeface="Comic Sans MS" panose="030F0702030302020204" pitchFamily="66" charset="0"/>
              </a:rPr>
              <a:t> – depends on the </a:t>
            </a:r>
            <a:r>
              <a:rPr lang="en-US" altLang="en-US" sz="3200" b="1" i="1" dirty="0">
                <a:latin typeface="Comic Sans MS" panose="030F0702030302020204" pitchFamily="66" charset="0"/>
              </a:rPr>
              <a:t>amount</a:t>
            </a:r>
            <a:r>
              <a:rPr lang="en-US" altLang="en-US" sz="3200" dirty="0">
                <a:latin typeface="Comic Sans MS" panose="030F0702030302020204" pitchFamily="66" charset="0"/>
              </a:rPr>
              <a:t> of matter in the sample</a:t>
            </a:r>
          </a:p>
          <a:p>
            <a:pPr marL="1371600" lvl="2" indent="-457200">
              <a:buNone/>
            </a:pPr>
            <a:r>
              <a:rPr lang="en-US" altLang="en-US" sz="3200" dirty="0">
                <a:latin typeface="Comic Sans MS" panose="030F0702030302020204" pitchFamily="66" charset="0"/>
              </a:rPr>
              <a:t>- Mass, volume, calories are examples</a:t>
            </a:r>
          </a:p>
          <a:p>
            <a:pPr marL="1066800" lvl="1" indent="-609600">
              <a:buFontTx/>
              <a:buAutoNum type="arabicParenR"/>
            </a:pPr>
            <a:r>
              <a:rPr lang="en-US" altLang="en-US" sz="3200" u="sng" dirty="0">
                <a:latin typeface="Comic Sans MS" panose="030F0702030302020204" pitchFamily="66" charset="0"/>
              </a:rPr>
              <a:t>Intensive</a:t>
            </a:r>
            <a:r>
              <a:rPr lang="en-US" altLang="en-US" sz="3200" dirty="0">
                <a:latin typeface="Comic Sans MS" panose="030F0702030302020204" pitchFamily="66" charset="0"/>
              </a:rPr>
              <a:t> – depends on the </a:t>
            </a:r>
            <a:r>
              <a:rPr lang="en-US" altLang="en-US" sz="3200" i="1" dirty="0">
                <a:latin typeface="Comic Sans MS" panose="030F0702030302020204" pitchFamily="66" charset="0"/>
              </a:rPr>
              <a:t>type</a:t>
            </a:r>
            <a:r>
              <a:rPr lang="en-US" altLang="en-US" sz="3200" dirty="0">
                <a:latin typeface="Comic Sans MS" panose="030F0702030302020204" pitchFamily="66" charset="0"/>
              </a:rPr>
              <a:t> of matter, </a:t>
            </a:r>
            <a:r>
              <a:rPr lang="en-US" altLang="en-US" sz="3200" b="1" dirty="0">
                <a:latin typeface="Comic Sans MS" panose="030F0702030302020204" pitchFamily="66" charset="0"/>
              </a:rPr>
              <a:t>not the amount </a:t>
            </a:r>
            <a:r>
              <a:rPr lang="en-US" altLang="en-US" sz="3200" dirty="0">
                <a:latin typeface="Comic Sans MS" panose="030F0702030302020204" pitchFamily="66" charset="0"/>
              </a:rPr>
              <a:t>present</a:t>
            </a:r>
          </a:p>
          <a:p>
            <a:pPr marL="1371600" lvl="2" indent="-457200">
              <a:buNone/>
            </a:pPr>
            <a:r>
              <a:rPr lang="en-US" altLang="en-US" sz="3200" dirty="0">
                <a:latin typeface="Comic Sans MS" panose="030F0702030302020204" pitchFamily="66" charset="0"/>
              </a:rPr>
              <a:t>- Hardness, Density, Boiling Point</a:t>
            </a:r>
            <a:r>
              <a:rPr lang="en-US" altLang="en-US" sz="3200">
                <a:latin typeface="Comic Sans MS" panose="030F0702030302020204" pitchFamily="66" charset="0"/>
              </a:rPr>
              <a:t>, conductivity</a:t>
            </a:r>
            <a:endParaRPr lang="en-US" altLang="en-US" sz="3200" dirty="0">
              <a:latin typeface="Comic Sans MS" panose="030F0702030302020204" pitchFamily="66" charset="0"/>
            </a:endParaRPr>
          </a:p>
          <a:p>
            <a:pPr marL="1371600" lvl="2" indent="-457200">
              <a:buFontTx/>
              <a:buChar char="–"/>
            </a:pPr>
            <a:endParaRPr lang="en-US" alt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01E5F28-79EC-4848-88CF-AA4A9EB39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Comic Sans MS" panose="030F0702030302020204" pitchFamily="66" charset="0"/>
              </a:rPr>
              <a:t>Kinetic Molecular Theory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C5A6149-2BFF-44B1-8134-C639B0C49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1968500"/>
            <a:ext cx="10490825" cy="4270983"/>
          </a:xfrm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ct val="70000"/>
              </a:spcBef>
            </a:pPr>
            <a:r>
              <a:rPr lang="en-US" altLang="en-US" sz="2400" dirty="0">
                <a:latin typeface="Comic Sans MS" panose="030F0702030302020204" pitchFamily="66" charset="0"/>
              </a:rPr>
              <a:t>All matter is made up of particles</a:t>
            </a:r>
          </a:p>
          <a:p>
            <a:pPr lvl="1">
              <a:spcBef>
                <a:spcPct val="70000"/>
              </a:spcBef>
            </a:pPr>
            <a:r>
              <a:rPr lang="en-US" altLang="en-US" sz="2400" dirty="0">
                <a:latin typeface="Comic Sans MS" panose="030F0702030302020204" pitchFamily="66" charset="0"/>
              </a:rPr>
              <a:t>Particles of matter are always in motion.</a:t>
            </a:r>
          </a:p>
          <a:p>
            <a:pPr lvl="1">
              <a:spcBef>
                <a:spcPct val="70000"/>
              </a:spcBef>
            </a:pPr>
            <a:r>
              <a:rPr lang="en-US" altLang="en-US" sz="2400" dirty="0">
                <a:latin typeface="Comic Sans MS" panose="030F0702030302020204" pitchFamily="66" charset="0"/>
              </a:rPr>
              <a:t>The kinetic energy (speed) of these particles increases as temperature increases.</a:t>
            </a:r>
          </a:p>
          <a:p>
            <a:pPr lvl="1">
              <a:spcBef>
                <a:spcPct val="70000"/>
              </a:spcBef>
            </a:pPr>
            <a:r>
              <a:rPr lang="en-US" altLang="en-US" sz="2400" dirty="0">
                <a:latin typeface="Comic Sans MS" panose="030F0702030302020204" pitchFamily="66" charset="0"/>
              </a:rPr>
              <a:t>The temperature and kinetic energy of the particles determines the state of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EAC5FBF-55D3-4137-9097-AA1C3D95D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447675"/>
            <a:ext cx="7772400" cy="591573"/>
          </a:xfrm>
          <a:noFill/>
        </p:spPr>
        <p:txBody>
          <a:bodyPr vert="horz" lIns="92075" tIns="46038" rIns="92075" bIns="46038" rtlCol="0" anchor="t" anchorCtr="1">
            <a:spAutoFit/>
          </a:bodyPr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States of matter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712FEE4-9E9D-406A-8A68-780A90F07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9843" y="1536700"/>
            <a:ext cx="9612313" cy="53213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arenR"/>
            </a:pPr>
            <a:r>
              <a:rPr lang="en-US" altLang="en-US" sz="24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Solid</a:t>
            </a:r>
            <a:r>
              <a:rPr lang="en-US" altLang="en-US" sz="2400" dirty="0">
                <a:latin typeface="Comic Sans MS" panose="030F0702030302020204" pitchFamily="66" charset="0"/>
              </a:rPr>
              <a:t>- matter that can not flow (definite shape) and has definite volume.</a:t>
            </a:r>
          </a:p>
          <a:p>
            <a:pPr marL="609600" indent="-609600">
              <a:buFont typeface="Wingdings" panose="05000000000000000000" pitchFamily="2" charset="2"/>
              <a:buAutoNum type="arabicParenR"/>
            </a:pPr>
            <a:r>
              <a:rPr lang="en-US" altLang="en-US" sz="24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Liquid</a:t>
            </a:r>
            <a:r>
              <a:rPr lang="en-US" altLang="en-US" sz="2400" dirty="0">
                <a:latin typeface="Comic Sans MS" panose="030F0702030302020204" pitchFamily="66" charset="0"/>
              </a:rPr>
              <a:t>- definite volume but takes the shape of its container (flows).</a:t>
            </a:r>
          </a:p>
          <a:p>
            <a:pPr marL="609600" indent="-609600">
              <a:buFont typeface="Wingdings" panose="05000000000000000000" pitchFamily="2" charset="2"/>
              <a:buAutoNum type="arabicParenR"/>
            </a:pPr>
            <a:r>
              <a:rPr lang="en-US" altLang="en-US" sz="24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Gas</a:t>
            </a:r>
            <a:r>
              <a:rPr lang="en-US" altLang="en-US" sz="2400" dirty="0">
                <a:latin typeface="Comic Sans MS" panose="030F0702030302020204" pitchFamily="66" charset="0"/>
              </a:rPr>
              <a:t>- a substance without definite volume or shape and can flow.</a:t>
            </a:r>
          </a:p>
          <a:p>
            <a:pPr marL="1066800" lvl="1" indent="-609600"/>
            <a:r>
              <a:rPr lang="en-US" altLang="en-US" sz="24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Vapor</a:t>
            </a:r>
            <a:r>
              <a:rPr lang="en-US" altLang="en-US" sz="2400" dirty="0">
                <a:latin typeface="Comic Sans MS" panose="030F0702030302020204" pitchFamily="66" charset="0"/>
              </a:rPr>
              <a:t>- a substance that is currently a gas, but normally is a liquid or solid at room temperature.  (Which is correct: “water gas”, or “water vapor”?)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7142E4E-2842-49FE-85CD-2CCD17D5B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519113"/>
            <a:ext cx="3952875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Ctr="1"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States of Matter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C5775FF-1A42-4916-B4B4-6372A5B59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90800"/>
            <a:ext cx="12192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Solid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5E6A7862-E46A-42F7-B73C-92AA3D2DB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810000"/>
            <a:ext cx="13716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Liquid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8B8D235B-0687-4436-A653-920B832B2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181600"/>
            <a:ext cx="13716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Gas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8BFD3E18-6872-4C78-9CC1-4F067F4C9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19200"/>
            <a:ext cx="190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Definite Volume?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D29D8145-1A4F-4F70-8D9C-EB3374A7D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5908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YES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B3BEC7DF-F7FC-4CB8-8E7B-709E0F639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9624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YES</a:t>
            </a: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920D7BD0-B074-48A4-ADDA-61558AD72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4102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4CF65020-D243-4A16-B8A1-9AFAA00A5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219200"/>
            <a:ext cx="190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Definite Shape?</a:t>
            </a: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42B5069E-9EC3-4833-A82D-1628373D9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908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YES</a:t>
            </a:r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D32FFDE9-62FD-4F64-B749-3FF5A0D64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8862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id="{D9CEE944-539C-475B-B901-801EC15D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3340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05DA3042-056F-4F33-A553-3423A98C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013" y="950913"/>
            <a:ext cx="19050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300">
                <a:latin typeface="Comic Sans MS" panose="030F0702030302020204" pitchFamily="66" charset="0"/>
              </a:rPr>
              <a:t> </a:t>
            </a:r>
            <a:r>
              <a:rPr lang="en-US" altLang="en-US" sz="2000">
                <a:latin typeface="Comic Sans MS" panose="030F0702030302020204" pitchFamily="66" charset="0"/>
              </a:rPr>
              <a:t>Result of a Temperature  Increase?</a:t>
            </a:r>
          </a:p>
        </p:txBody>
      </p: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B3F2355A-E741-4021-BE16-B11A7CAAF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362200"/>
            <a:ext cx="1676400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Small Expansion</a:t>
            </a:r>
          </a:p>
        </p:txBody>
      </p:sp>
      <p:sp>
        <p:nvSpPr>
          <p:cNvPr id="17425" name="Rectangle 17">
            <a:extLst>
              <a:ext uri="{FF2B5EF4-FFF2-40B4-BE49-F238E27FC236}">
                <a16:creationId xmlns:a16="http://schemas.microsoft.com/office/drawing/2014/main" id="{4D809A97-2DDB-412F-A763-CF5B7159D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105400"/>
            <a:ext cx="1676400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Large Expansion </a:t>
            </a:r>
          </a:p>
        </p:txBody>
      </p:sp>
      <p:sp>
        <p:nvSpPr>
          <p:cNvPr id="17426" name="Rectangle 18">
            <a:extLst>
              <a:ext uri="{FF2B5EF4-FFF2-40B4-BE49-F238E27FC236}">
                <a16:creationId xmlns:a16="http://schemas.microsoft.com/office/drawing/2014/main" id="{29A27007-9DA4-4F23-866F-B4F7FA914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900" y="1285876"/>
            <a:ext cx="2057400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  </a:t>
            </a:r>
            <a:r>
              <a:rPr lang="en-US" altLang="en-US" sz="2400">
                <a:latin typeface="Comic Sans MS" panose="030F0702030302020204" pitchFamily="66" charset="0"/>
              </a:rPr>
              <a:t>Will it Compress?</a:t>
            </a:r>
          </a:p>
        </p:txBody>
      </p:sp>
      <p:sp>
        <p:nvSpPr>
          <p:cNvPr id="19474" name="Line 19">
            <a:extLst>
              <a:ext uri="{FF2B5EF4-FFF2-40B4-BE49-F238E27FC236}">
                <a16:creationId xmlns:a16="http://schemas.microsoft.com/office/drawing/2014/main" id="{756277C7-C024-4244-A750-439B66462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429000"/>
            <a:ext cx="822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20">
            <a:extLst>
              <a:ext uri="{FF2B5EF4-FFF2-40B4-BE49-F238E27FC236}">
                <a16:creationId xmlns:a16="http://schemas.microsoft.com/office/drawing/2014/main" id="{3D2BB331-C116-4E9D-ACD7-093331F0B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876800"/>
            <a:ext cx="822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1">
            <a:extLst>
              <a:ext uri="{FF2B5EF4-FFF2-40B4-BE49-F238E27FC236}">
                <a16:creationId xmlns:a16="http://schemas.microsoft.com/office/drawing/2014/main" id="{178E3784-4B1D-4A60-8AF5-0114B993C8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295400"/>
            <a:ext cx="0" cy="5105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2">
            <a:extLst>
              <a:ext uri="{FF2B5EF4-FFF2-40B4-BE49-F238E27FC236}">
                <a16:creationId xmlns:a16="http://schemas.microsoft.com/office/drawing/2014/main" id="{21E4EFF2-79CA-47F8-8E06-4FF4A228E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295400"/>
            <a:ext cx="0" cy="5105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3">
            <a:extLst>
              <a:ext uri="{FF2B5EF4-FFF2-40B4-BE49-F238E27FC236}">
                <a16:creationId xmlns:a16="http://schemas.microsoft.com/office/drawing/2014/main" id="{E557BF52-0F2A-4681-9835-791AA7815C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533400"/>
            <a:ext cx="0" cy="5899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4">
            <a:extLst>
              <a:ext uri="{FF2B5EF4-FFF2-40B4-BE49-F238E27FC236}">
                <a16:creationId xmlns:a16="http://schemas.microsoft.com/office/drawing/2014/main" id="{15E3708F-B53F-4336-BC59-A0455F882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501650"/>
            <a:ext cx="0" cy="58991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25">
            <a:extLst>
              <a:ext uri="{FF2B5EF4-FFF2-40B4-BE49-F238E27FC236}">
                <a16:creationId xmlns:a16="http://schemas.microsoft.com/office/drawing/2014/main" id="{7FB444A0-E6B6-49AF-B72C-CC68617CE1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286000"/>
            <a:ext cx="8229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Rectangle 26">
            <a:extLst>
              <a:ext uri="{FF2B5EF4-FFF2-40B4-BE49-F238E27FC236}">
                <a16:creationId xmlns:a16="http://schemas.microsoft.com/office/drawing/2014/main" id="{0687B28C-6E79-4997-9E93-D878D3719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25908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17435" name="Rectangle 27">
            <a:extLst>
              <a:ext uri="{FF2B5EF4-FFF2-40B4-BE49-F238E27FC236}">
                <a16:creationId xmlns:a16="http://schemas.microsoft.com/office/drawing/2014/main" id="{85E66F5A-C3F5-4745-858F-98CE2F8A1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8862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NO</a:t>
            </a:r>
          </a:p>
        </p:txBody>
      </p:sp>
      <p:sp>
        <p:nvSpPr>
          <p:cNvPr id="17436" name="Rectangle 28">
            <a:extLst>
              <a:ext uri="{FF2B5EF4-FFF2-40B4-BE49-F238E27FC236}">
                <a16:creationId xmlns:a16="http://schemas.microsoft.com/office/drawing/2014/main" id="{B9353835-2CFA-4A84-B955-B27CF3458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4102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YES</a:t>
            </a:r>
          </a:p>
        </p:txBody>
      </p:sp>
      <p:sp>
        <p:nvSpPr>
          <p:cNvPr id="19484" name="Line 29">
            <a:extLst>
              <a:ext uri="{FF2B5EF4-FFF2-40B4-BE49-F238E27FC236}">
                <a16:creationId xmlns:a16="http://schemas.microsoft.com/office/drawing/2014/main" id="{392E7DBB-9865-4286-A34B-D2D9BE77A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1" y="1263650"/>
            <a:ext cx="4505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5" name="Line 30">
            <a:extLst>
              <a:ext uri="{FF2B5EF4-FFF2-40B4-BE49-F238E27FC236}">
                <a16:creationId xmlns:a16="http://schemas.microsoft.com/office/drawing/2014/main" id="{D69C7F66-3775-41AF-8028-A79F6D8CD1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1250950"/>
            <a:ext cx="1155700" cy="1035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Rectangle 31">
            <a:extLst>
              <a:ext uri="{FF2B5EF4-FFF2-40B4-BE49-F238E27FC236}">
                <a16:creationId xmlns:a16="http://schemas.microsoft.com/office/drawing/2014/main" id="{538F1816-5B7B-4F87-B44F-3535FFC42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8100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Small Expansion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 autoUpdateAnimBg="0"/>
      <p:bldP spid="17415" grpId="0" build="p" autoUpdateAnimBg="0"/>
      <p:bldP spid="17416" grpId="0" build="p" autoUpdateAnimBg="0"/>
      <p:bldP spid="17417" grpId="0" build="p" autoUpdateAnimBg="0"/>
      <p:bldP spid="17418" grpId="0" build="p" autoUpdateAnimBg="0"/>
      <p:bldP spid="17419" grpId="0" build="p" autoUpdateAnimBg="0"/>
      <p:bldP spid="17420" grpId="0" build="p" autoUpdateAnimBg="0"/>
      <p:bldP spid="17421" grpId="0" build="p" autoUpdateAnimBg="0"/>
      <p:bldP spid="17422" grpId="0" build="p" autoUpdateAnimBg="0"/>
      <p:bldP spid="17423" grpId="0" build="p" autoUpdateAnimBg="0"/>
      <p:bldP spid="17425" grpId="0" build="p" autoUpdateAnimBg="0"/>
      <p:bldP spid="17426" grpId="0" build="p" autoUpdateAnimBg="0"/>
      <p:bldP spid="17434" grpId="0" build="p" autoUpdateAnimBg="0"/>
      <p:bldP spid="17435" grpId="0" build="p" autoUpdateAnimBg="0"/>
      <p:bldP spid="17436" grpId="0" build="p" autoUpdateAnimBg="0"/>
      <p:bldP spid="174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FBE332B-C487-444C-AFB1-4ADB3E6D8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8189" y="523875"/>
            <a:ext cx="7889875" cy="1860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>
                <a:latin typeface="Comic Sans MS" panose="030F0702030302020204" pitchFamily="66" charset="0"/>
              </a:rPr>
              <a:t>4</a:t>
            </a:r>
            <a:r>
              <a:rPr lang="en-US" altLang="en-US" sz="4000" b="1" baseline="30000">
                <a:latin typeface="Comic Sans MS" panose="030F0702030302020204" pitchFamily="66" charset="0"/>
              </a:rPr>
              <a:t>th</a:t>
            </a:r>
            <a:r>
              <a:rPr lang="en-US" altLang="en-US" sz="4000" b="1">
                <a:latin typeface="Comic Sans MS" panose="030F0702030302020204" pitchFamily="66" charset="0"/>
              </a:rPr>
              <a:t> state: </a:t>
            </a:r>
            <a:r>
              <a:rPr lang="en-US" altLang="en-US" sz="4000" b="1" u="sng">
                <a:latin typeface="Comic Sans MS" panose="030F0702030302020204" pitchFamily="66" charset="0"/>
              </a:rPr>
              <a:t>Plasma</a:t>
            </a:r>
            <a:r>
              <a:rPr lang="en-US" altLang="en-US" sz="4000" b="1">
                <a:latin typeface="Comic Sans MS" panose="030F0702030302020204" pitchFamily="66" charset="0"/>
              </a:rPr>
              <a:t> - </a:t>
            </a:r>
            <a:r>
              <a:rPr lang="en-US" altLang="en-US" b="1">
                <a:latin typeface="Comic Sans MS" panose="030F0702030302020204" pitchFamily="66" charset="0"/>
              </a:rPr>
              <a:t>formed at high temperatures; ionized phase of matter as found in the sun</a:t>
            </a:r>
          </a:p>
        </p:txBody>
      </p:sp>
      <p:pic>
        <p:nvPicPr>
          <p:cNvPr id="18435" name="Picture 3" descr="states">
            <a:extLst>
              <a:ext uri="{FF2B5EF4-FFF2-40B4-BE49-F238E27FC236}">
                <a16:creationId xmlns:a16="http://schemas.microsoft.com/office/drawing/2014/main" id="{7AFDF2F8-5233-4495-9046-E651004B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425700"/>
            <a:ext cx="8197850" cy="396398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38</TotalTime>
  <Words>1243</Words>
  <Application>Microsoft Office PowerPoint</Application>
  <PresentationFormat>Widescreen</PresentationFormat>
  <Paragraphs>202</Paragraphs>
  <Slides>34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Comic Sans MS</vt:lpstr>
      <vt:lpstr>Tw Cen MT</vt:lpstr>
      <vt:lpstr>Wingdings</vt:lpstr>
      <vt:lpstr>Droplet</vt:lpstr>
      <vt:lpstr>Acrobat Document</vt:lpstr>
      <vt:lpstr>Unit 1: Chapter 1 “Matter and Change” The Composition &amp; Properties of matter</vt:lpstr>
      <vt:lpstr>Matter</vt:lpstr>
      <vt:lpstr>PowerPoint Presentation</vt:lpstr>
      <vt:lpstr>Properties are…</vt:lpstr>
      <vt:lpstr>Describing Matter</vt:lpstr>
      <vt:lpstr>Kinetic Molecular Theory</vt:lpstr>
      <vt:lpstr>States of matter</vt:lpstr>
      <vt:lpstr>PowerPoint Presentation</vt:lpstr>
      <vt:lpstr>4th state: Plasma - formed at high temperatures; ionized phase of matter as found in the sun</vt:lpstr>
      <vt:lpstr>PowerPoint Presentation</vt:lpstr>
      <vt:lpstr>Physical vs. Chemical Changes</vt:lpstr>
      <vt:lpstr>Copper Phases - Solid</vt:lpstr>
      <vt:lpstr>Copper Phases - Liquid</vt:lpstr>
      <vt:lpstr>Copper Phases – Vapor (gas)</vt:lpstr>
      <vt:lpstr>Section II: Mixtures</vt:lpstr>
      <vt:lpstr>PowerPoint Presentation</vt:lpstr>
      <vt:lpstr>Solutions are homogeneous mixtures</vt:lpstr>
      <vt:lpstr>PowerPoint Presentation</vt:lpstr>
      <vt:lpstr>Separating Mixtures</vt:lpstr>
      <vt:lpstr>Separation of a Mixture</vt:lpstr>
      <vt:lpstr>Separation of a Mixture</vt:lpstr>
      <vt:lpstr>PowerPoint Presentation</vt:lpstr>
      <vt:lpstr>Substances: element or compound</vt:lpstr>
      <vt:lpstr>Compound vs. Mixture</vt:lpstr>
      <vt:lpstr>Properties of Compounds</vt:lpstr>
      <vt:lpstr>PowerPoint Presentation</vt:lpstr>
      <vt:lpstr>Elements vs. Compounds</vt:lpstr>
      <vt:lpstr>Chemical Changes</vt:lpstr>
      <vt:lpstr>Chemical Reactions are…</vt:lpstr>
      <vt:lpstr>Recognizing Chemical Changes</vt:lpstr>
      <vt:lpstr>Chemical Change</vt:lpstr>
      <vt:lpstr>Symbols &amp; Formulas</vt:lpstr>
      <vt:lpstr>Conservation of Mass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Chapter 1 “Matter and Change”</dc:title>
  <dc:creator>Drusky, Tristan</dc:creator>
  <cp:lastModifiedBy>Drusky, Tristan</cp:lastModifiedBy>
  <cp:revision>6</cp:revision>
  <dcterms:created xsi:type="dcterms:W3CDTF">2020-09-24T12:56:25Z</dcterms:created>
  <dcterms:modified xsi:type="dcterms:W3CDTF">2021-09-14T13:11:21Z</dcterms:modified>
</cp:coreProperties>
</file>