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</p:sldIdLst>
  <p:sldSz cy="6858000" cx="9144000"/>
  <p:notesSz cx="6858000" cy="9296400"/>
  <p:embeddedFontLst>
    <p:embeddedFont>
      <p:font typeface="Open Sans"/>
      <p:regular r:id="rId74"/>
      <p:bold r:id="rId75"/>
      <p:italic r:id="rId76"/>
      <p:boldItalic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32">
          <p15:clr>
            <a:srgbClr val="000000"/>
          </p15:clr>
        </p15:guide>
      </p15:sldGuideLst>
    </p:ext>
    <p:ext uri="{2D200454-40CA-4A62-9FC3-DE9A4176ACB9}">
      <p15:notesGuideLst>
        <p15:guide id="1" orient="horz" pos="2928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r:id="rId78" roundtripDataSignature="AMtx7mjdwdaHntGQT9lISlNMsBvOTlnY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32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font" Target="fonts/OpenSans-bold.fntdata"/><Relationship Id="rId30" Type="http://schemas.openxmlformats.org/officeDocument/2006/relationships/slide" Target="slides/slide24.xml"/><Relationship Id="rId74" Type="http://schemas.openxmlformats.org/officeDocument/2006/relationships/font" Target="fonts/OpenSans-regular.fntdata"/><Relationship Id="rId33" Type="http://schemas.openxmlformats.org/officeDocument/2006/relationships/slide" Target="slides/slide27.xml"/><Relationship Id="rId77" Type="http://schemas.openxmlformats.org/officeDocument/2006/relationships/font" Target="fonts/OpenSans-boldItalic.fntdata"/><Relationship Id="rId32" Type="http://schemas.openxmlformats.org/officeDocument/2006/relationships/slide" Target="slides/slide26.xml"/><Relationship Id="rId76" Type="http://schemas.openxmlformats.org/officeDocument/2006/relationships/font" Target="fonts/OpenSans-italic.fntdata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8" Type="http://customschemas.google.com/relationships/presentationmetadata" Target="meta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0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1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2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2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3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3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3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4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4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4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14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5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p15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6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6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6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p16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7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7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p17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18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9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9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9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Google Shape;299;p19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0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0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0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Google Shape;314;p20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1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1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1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Google Shape;323;p21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2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2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2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Google Shape;349;p22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3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3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3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3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Google Shape;359;p23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4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4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4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4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6" name="Google Shape;386;p24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5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5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5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5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6" name="Google Shape;396;p25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6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6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6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6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6" name="Google Shape;406;p26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7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7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7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7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Google Shape;416;p27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8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8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8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8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2" name="Google Shape;442;p28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9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9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9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9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8" name="Google Shape;468;p29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0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0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0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0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8" name="Google Shape;478;p30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1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1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1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1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8" name="Google Shape;488;p31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2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2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2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2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7" name="Google Shape;497;p32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3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3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3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3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Google Shape;507;p33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4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4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4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4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0" name="Google Shape;520;p34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5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35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35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35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2" name="Google Shape;532;p35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6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36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36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2" name="Google Shape;542;p36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7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7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7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7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2" name="Google Shape;552;p37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8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8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8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8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2" name="Google Shape;562;p38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9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9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9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9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2" name="Google Shape;572;p39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0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40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40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40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2" name="Google Shape;582;p40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1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41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41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41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2" name="Google Shape;592;p41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2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2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42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42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8" name="Google Shape;608;p42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3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43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43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43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5" name="Google Shape;635;p43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4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44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44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44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0" name="Google Shape;680;p44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5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45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45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45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1" name="Google Shape;691;p45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6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46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46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46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7" name="Google Shape;707;p46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7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47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47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47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6" name="Google Shape;736;p47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8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48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48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48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0" name="Google Shape;790;p48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9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49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9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9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0" name="Google Shape;800;p49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50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50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50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50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0" name="Google Shape;820;p50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1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51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51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51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7" name="Google Shape;847;p51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2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52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52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52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7" name="Google Shape;857;p52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53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53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3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53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7" name="Google Shape;867;p53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54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54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54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54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4" name="Google Shape;894;p54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55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55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55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55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2" name="Google Shape;922;p55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56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56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56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56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2" name="Google Shape;932;p56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57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57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57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57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5" name="Google Shape;955;p57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58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58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58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58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5" name="Google Shape;965;p58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59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59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59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59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0" name="Google Shape;1000;p59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60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60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60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60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0" name="Google Shape;1020;p60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61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61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61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61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4" name="Google Shape;1044;p61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62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62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62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62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4" name="Google Shape;1054;p62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63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63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63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63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4" name="Google Shape;1064;p63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64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64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64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64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4" name="Google Shape;1084;p64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65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65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65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65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1" name="Google Shape;1111;p65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66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66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66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66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1" name="Google Shape;1131;p66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67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67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67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67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9" name="Google Shape;1159;p67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/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Mendelian Genetics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:notes"/>
          <p:cNvSpPr txBox="1"/>
          <p:nvPr/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:notes"/>
          <p:cNvSpPr txBox="1"/>
          <p:nvPr/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975" lIns="91950" spcFirstLastPara="1" rIns="91950" wrap="square" tIns="459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fld id="{00000000-1234-1234-1234-123412341234}" type="slidenum">
              <a:rPr b="0" i="0" lang="en-US" sz="8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08075" y="698500"/>
            <a:ext cx="4645025" cy="3484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975" lIns="91950" spcFirstLastPara="1" rIns="91950" wrap="square" tIns="45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9"/>
          <p:cNvSpPr txBox="1"/>
          <p:nvPr>
            <p:ph type="ctrTitle"/>
          </p:nvPr>
        </p:nvSpPr>
        <p:spPr>
          <a:xfrm>
            <a:off x="0" y="38862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9"/>
          <p:cNvSpPr txBox="1"/>
          <p:nvPr>
            <p:ph idx="1" type="subTitle"/>
          </p:nvPr>
        </p:nvSpPr>
        <p:spPr>
          <a:xfrm>
            <a:off x="0" y="4572000"/>
            <a:ext cx="9144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9"/>
          <p:cNvSpPr txBox="1"/>
          <p:nvPr>
            <p:ph idx="10" type="dt"/>
          </p:nvPr>
        </p:nvSpPr>
        <p:spPr>
          <a:xfrm>
            <a:off x="3048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9"/>
          <p:cNvSpPr txBox="1"/>
          <p:nvPr>
            <p:ph idx="11" type="ftr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9"/>
          <p:cNvSpPr txBox="1"/>
          <p:nvPr>
            <p:ph idx="12" type="sldNum"/>
          </p:nvPr>
        </p:nvSpPr>
        <p:spPr>
          <a:xfrm>
            <a:off x="6705600" y="6689725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7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 sz="3200"/>
            </a:lvl1pPr>
            <a:lvl2pPr indent="-2286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79" name="Google Shape;79;p7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92929"/>
              </a:buClr>
              <a:buSzPts val="3600"/>
              <a:buFont typeface="Comic Sans MS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92929"/>
              </a:buClr>
              <a:buSzPts val="3000"/>
              <a:buFont typeface="Comic Sans MS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9pPr>
          </a:lstStyle>
          <a:p/>
        </p:txBody>
      </p:sp>
      <p:sp>
        <p:nvSpPr>
          <p:cNvPr id="80" name="Google Shape;80;p79"/>
          <p:cNvSpPr txBox="1"/>
          <p:nvPr>
            <p:ph idx="10" type="dt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79"/>
          <p:cNvSpPr txBox="1"/>
          <p:nvPr>
            <p:ph idx="11" type="ftr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9"/>
          <p:cNvSpPr txBox="1"/>
          <p:nvPr>
            <p:ph idx="12" type="sldNum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929"/>
              </a:buClr>
              <a:buSzPts val="7200"/>
              <a:buFont typeface="Comic Sans MS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92929"/>
              </a:buClr>
              <a:buSzPts val="6000"/>
              <a:buFont typeface="Comic Sans MS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92929"/>
              </a:buClr>
              <a:buSzPts val="5400"/>
              <a:buFont typeface="Comic Sans MS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b="1" sz="1600"/>
            </a:lvl9pPr>
          </a:lstStyle>
          <a:p/>
        </p:txBody>
      </p:sp>
      <p:sp>
        <p:nvSpPr>
          <p:cNvPr id="86" name="Google Shape;86;p8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87" name="Google Shape;87;p8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929"/>
              </a:buClr>
              <a:buSzPts val="7200"/>
              <a:buFont typeface="Comic Sans MS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92929"/>
              </a:buClr>
              <a:buSzPts val="6000"/>
              <a:buFont typeface="Comic Sans MS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92929"/>
              </a:buClr>
              <a:buSzPts val="5400"/>
              <a:buFont typeface="Comic Sans MS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b="1" sz="1600"/>
            </a:lvl9pPr>
          </a:lstStyle>
          <a:p/>
        </p:txBody>
      </p:sp>
      <p:sp>
        <p:nvSpPr>
          <p:cNvPr id="88" name="Google Shape;88;p8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89" name="Google Shape;89;p80"/>
          <p:cNvSpPr txBox="1"/>
          <p:nvPr>
            <p:ph idx="10" type="dt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0"/>
          <p:cNvSpPr txBox="1"/>
          <p:nvPr>
            <p:ph idx="11" type="ftr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80"/>
          <p:cNvSpPr txBox="1"/>
          <p:nvPr>
            <p:ph idx="12" type="sldNum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1"/>
          <p:cNvSpPr txBox="1"/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81"/>
          <p:cNvSpPr txBox="1"/>
          <p:nvPr>
            <p:ph idx="1" type="body"/>
          </p:nvPr>
        </p:nvSpPr>
        <p:spPr>
          <a:xfrm>
            <a:off x="152400" y="533400"/>
            <a:ext cx="43053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81"/>
          <p:cNvSpPr txBox="1"/>
          <p:nvPr>
            <p:ph idx="2" type="body"/>
          </p:nvPr>
        </p:nvSpPr>
        <p:spPr>
          <a:xfrm>
            <a:off x="4610100" y="533400"/>
            <a:ext cx="43053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81"/>
          <p:cNvSpPr txBox="1"/>
          <p:nvPr>
            <p:ph idx="10" type="dt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81"/>
          <p:cNvSpPr txBox="1"/>
          <p:nvPr>
            <p:ph idx="11" type="ftr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81"/>
          <p:cNvSpPr txBox="1"/>
          <p:nvPr>
            <p:ph idx="12" type="sldNum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8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92929"/>
              </a:buClr>
              <a:buSzPts val="6000"/>
              <a:buFont typeface="Comic Sans MS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92929"/>
              </a:buClr>
              <a:buSzPts val="5400"/>
              <a:buFont typeface="Comic Sans MS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  <a:defRPr sz="1400"/>
            </a:lvl9pPr>
          </a:lstStyle>
          <a:p/>
        </p:txBody>
      </p:sp>
      <p:sp>
        <p:nvSpPr>
          <p:cNvPr id="102" name="Google Shape;102;p82"/>
          <p:cNvSpPr txBox="1"/>
          <p:nvPr>
            <p:ph idx="10" type="dt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82"/>
          <p:cNvSpPr txBox="1"/>
          <p:nvPr>
            <p:ph idx="11" type="ftr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82"/>
          <p:cNvSpPr txBox="1"/>
          <p:nvPr>
            <p:ph idx="12" type="sldNum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1"/>
          <p:cNvSpPr txBox="1"/>
          <p:nvPr>
            <p:ph idx="10" type="dt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1"/>
          <p:cNvSpPr txBox="1"/>
          <p:nvPr>
            <p:ph idx="11" type="ftr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1"/>
          <p:cNvSpPr txBox="1"/>
          <p:nvPr>
            <p:ph idx="12" type="sldNum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2"/>
          <p:cNvSpPr txBox="1"/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2"/>
          <p:cNvSpPr txBox="1"/>
          <p:nvPr>
            <p:ph idx="1" type="body"/>
          </p:nvPr>
        </p:nvSpPr>
        <p:spPr>
          <a:xfrm>
            <a:off x="152400" y="533400"/>
            <a:ext cx="8763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2"/>
          <p:cNvSpPr txBox="1"/>
          <p:nvPr>
            <p:ph idx="10" type="dt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2"/>
          <p:cNvSpPr txBox="1"/>
          <p:nvPr>
            <p:ph idx="11" type="ftr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2"/>
          <p:cNvSpPr txBox="1"/>
          <p:nvPr>
            <p:ph idx="12" type="sldNum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3"/>
          <p:cNvSpPr txBox="1"/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3"/>
          <p:cNvSpPr txBox="1"/>
          <p:nvPr>
            <p:ph idx="1" type="body"/>
          </p:nvPr>
        </p:nvSpPr>
        <p:spPr>
          <a:xfrm>
            <a:off x="152400" y="533400"/>
            <a:ext cx="43053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3"/>
          <p:cNvSpPr/>
          <p:nvPr>
            <p:ph idx="2" type="clipArt"/>
          </p:nvPr>
        </p:nvSpPr>
        <p:spPr>
          <a:xfrm>
            <a:off x="4610100" y="533400"/>
            <a:ext cx="4305300" cy="58674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3"/>
          <p:cNvSpPr txBox="1"/>
          <p:nvPr>
            <p:ph idx="10" type="dt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3"/>
          <p:cNvSpPr txBox="1"/>
          <p:nvPr>
            <p:ph idx="11" type="ftr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3"/>
          <p:cNvSpPr txBox="1"/>
          <p:nvPr>
            <p:ph idx="12" type="sldNum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4"/>
          <p:cNvSpPr txBox="1"/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4"/>
          <p:cNvSpPr txBox="1"/>
          <p:nvPr>
            <p:ph idx="10" type="dt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4"/>
          <p:cNvSpPr txBox="1"/>
          <p:nvPr>
            <p:ph idx="11" type="ftr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4"/>
          <p:cNvSpPr txBox="1"/>
          <p:nvPr>
            <p:ph idx="12" type="sldNum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2 Content" type="txAndTwoObj">
  <p:cSld name="TEXT_AND_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5"/>
          <p:cNvSpPr txBox="1"/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5"/>
          <p:cNvSpPr txBox="1"/>
          <p:nvPr>
            <p:ph idx="1" type="body"/>
          </p:nvPr>
        </p:nvSpPr>
        <p:spPr>
          <a:xfrm>
            <a:off x="152400" y="533400"/>
            <a:ext cx="43053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5"/>
          <p:cNvSpPr txBox="1"/>
          <p:nvPr>
            <p:ph idx="2" type="body"/>
          </p:nvPr>
        </p:nvSpPr>
        <p:spPr>
          <a:xfrm>
            <a:off x="4610100" y="533400"/>
            <a:ext cx="43053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5"/>
          <p:cNvSpPr txBox="1"/>
          <p:nvPr>
            <p:ph idx="3" type="body"/>
          </p:nvPr>
        </p:nvSpPr>
        <p:spPr>
          <a:xfrm>
            <a:off x="4610100" y="3543300"/>
            <a:ext cx="43053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5"/>
          <p:cNvSpPr txBox="1"/>
          <p:nvPr>
            <p:ph idx="10" type="dt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5"/>
          <p:cNvSpPr txBox="1"/>
          <p:nvPr>
            <p:ph idx="11" type="ftr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5"/>
          <p:cNvSpPr txBox="1"/>
          <p:nvPr>
            <p:ph idx="12" type="sldNum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6"/>
          <p:cNvSpPr txBox="1"/>
          <p:nvPr>
            <p:ph type="title"/>
          </p:nvPr>
        </p:nvSpPr>
        <p:spPr>
          <a:xfrm rot="5400000">
            <a:off x="4686300" y="209550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6"/>
          <p:cNvSpPr txBox="1"/>
          <p:nvPr>
            <p:ph idx="1" type="body"/>
          </p:nvPr>
        </p:nvSpPr>
        <p:spPr>
          <a:xfrm rot="5400000">
            <a:off x="190500" y="-38100"/>
            <a:ext cx="64008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6"/>
          <p:cNvSpPr txBox="1"/>
          <p:nvPr>
            <p:ph idx="10" type="dt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6"/>
          <p:cNvSpPr txBox="1"/>
          <p:nvPr>
            <p:ph idx="11" type="ftr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6"/>
          <p:cNvSpPr txBox="1"/>
          <p:nvPr>
            <p:ph idx="12" type="sldNum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7"/>
          <p:cNvSpPr txBox="1"/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7"/>
          <p:cNvSpPr txBox="1"/>
          <p:nvPr>
            <p:ph idx="1" type="body"/>
          </p:nvPr>
        </p:nvSpPr>
        <p:spPr>
          <a:xfrm rot="5400000">
            <a:off x="1600200" y="-914400"/>
            <a:ext cx="5867400" cy="87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7"/>
          <p:cNvSpPr txBox="1"/>
          <p:nvPr>
            <p:ph idx="10" type="dt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7"/>
          <p:cNvSpPr txBox="1"/>
          <p:nvPr>
            <p:ph idx="11" type="ftr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7"/>
          <p:cNvSpPr txBox="1"/>
          <p:nvPr>
            <p:ph idx="12" type="sldNum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7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92929"/>
              </a:buClr>
              <a:buSzPts val="3600"/>
              <a:buFont typeface="Comic Sans MS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92929"/>
              </a:buClr>
              <a:buSzPts val="3000"/>
              <a:buFont typeface="Comic Sans MS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92929"/>
              </a:buClr>
              <a:buSzPts val="2700"/>
              <a:buFont typeface="Comic Sans MS"/>
              <a:buNone/>
              <a:defRPr sz="900"/>
            </a:lvl9pPr>
          </a:lstStyle>
          <a:p/>
        </p:txBody>
      </p:sp>
      <p:sp>
        <p:nvSpPr>
          <p:cNvPr id="73" name="Google Shape;73;p78"/>
          <p:cNvSpPr txBox="1"/>
          <p:nvPr>
            <p:ph idx="10" type="dt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8"/>
          <p:cNvSpPr txBox="1"/>
          <p:nvPr>
            <p:ph idx="11" type="ftr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8"/>
          <p:cNvSpPr txBox="1"/>
          <p:nvPr>
            <p:ph idx="12" type="sldNum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 txBox="1"/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1" name="Google Shape;11;p68"/>
          <p:cNvSpPr txBox="1"/>
          <p:nvPr>
            <p:ph idx="1" type="body"/>
          </p:nvPr>
        </p:nvSpPr>
        <p:spPr>
          <a:xfrm>
            <a:off x="152400" y="533400"/>
            <a:ext cx="8763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2" name="Google Shape;12;p68"/>
          <p:cNvSpPr txBox="1"/>
          <p:nvPr>
            <p:ph idx="10" type="dt"/>
          </p:nvPr>
        </p:nvSpPr>
        <p:spPr>
          <a:xfrm>
            <a:off x="3048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8"/>
          <p:cNvSpPr txBox="1"/>
          <p:nvPr>
            <p:ph idx="11" type="ftr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8"/>
          <p:cNvSpPr txBox="1"/>
          <p:nvPr>
            <p:ph idx="12" type="sldNum"/>
          </p:nvPr>
        </p:nvSpPr>
        <p:spPr>
          <a:xfrm>
            <a:off x="6705600" y="6689725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0"/>
          <p:cNvSpPr txBox="1"/>
          <p:nvPr>
            <p:ph type="title"/>
          </p:nvPr>
        </p:nvSpPr>
        <p:spPr>
          <a:xfrm>
            <a:off x="152400" y="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3" name="Google Shape;23;p70"/>
          <p:cNvSpPr txBox="1"/>
          <p:nvPr>
            <p:ph idx="1" type="body"/>
          </p:nvPr>
        </p:nvSpPr>
        <p:spPr>
          <a:xfrm>
            <a:off x="152400" y="533400"/>
            <a:ext cx="87630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4" name="Google Shape;24;p70"/>
          <p:cNvSpPr txBox="1"/>
          <p:nvPr>
            <p:ph idx="10" type="dt"/>
          </p:nvPr>
        </p:nvSpPr>
        <p:spPr>
          <a:xfrm>
            <a:off x="6604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70"/>
          <p:cNvSpPr txBox="1"/>
          <p:nvPr>
            <p:ph idx="11" type="ftr"/>
          </p:nvPr>
        </p:nvSpPr>
        <p:spPr>
          <a:xfrm>
            <a:off x="3606800" y="6689725"/>
            <a:ext cx="2413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70"/>
          <p:cNvSpPr txBox="1"/>
          <p:nvPr>
            <p:ph idx="12" type="sldNum"/>
          </p:nvPr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  <a:defRPr b="1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Relationship Id="rId4" Type="http://schemas.openxmlformats.org/officeDocument/2006/relationships/image" Target="../media/image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/>
          <p:nvPr/>
        </p:nvSpPr>
        <p:spPr>
          <a:xfrm>
            <a:off x="6705600" y="6689725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>
            <p:ph type="ctrTitle"/>
          </p:nvPr>
        </p:nvSpPr>
        <p:spPr>
          <a:xfrm>
            <a:off x="1447800" y="1981200"/>
            <a:ext cx="670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7200"/>
              <a:buFont typeface="Comic Sans MS"/>
              <a:buNone/>
            </a:pPr>
            <a:r>
              <a:rPr b="1" i="0" lang="en-US" sz="7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Mendelelian Genetics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0"/>
          <p:cNvSpPr txBox="1"/>
          <p:nvPr>
            <p:ph type="title"/>
          </p:nvPr>
        </p:nvSpPr>
        <p:spPr>
          <a:xfrm>
            <a:off x="381000" y="304800"/>
            <a:ext cx="845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Genotype &amp; Phenotype in Flowers</a:t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304800" y="1219200"/>
            <a:ext cx="7315200" cy="429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Genotype of alleles:</a:t>
            </a:r>
            <a:b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2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= red flower</a:t>
            </a:r>
            <a:b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= yellow flower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genes occur in pairs, so </a:t>
            </a:r>
            <a:r>
              <a:rPr b="1" i="0" lang="en-US" sz="32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2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alleles</a:t>
            </a: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affect a characteristic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Possible combinations are: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724C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381000" y="4876800"/>
            <a:ext cx="85344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		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i="0" lang="en-US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b="1" i="0" lang="en-US" sz="3200" u="none" cap="none" strike="noStrik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Phenotypes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     RED   	YELLOW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2PLNT26" id="213" name="Google Shape;21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1447800"/>
            <a:ext cx="25908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Genotypes</a:t>
            </a:r>
            <a:endParaRPr/>
          </a:p>
        </p:txBody>
      </p:sp>
      <p:sp>
        <p:nvSpPr>
          <p:cNvPr id="223" name="Google Shape;223;p11"/>
          <p:cNvSpPr txBox="1"/>
          <p:nvPr>
            <p:ph idx="1" type="body"/>
          </p:nvPr>
        </p:nvSpPr>
        <p:spPr>
          <a:xfrm>
            <a:off x="304800" y="1524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Noto Sans Symbols"/>
              <a:buChar char="▪"/>
            </a:pPr>
            <a:r>
              <a:rPr b="1" i="0" lang="en-US" sz="3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Homozygous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genotype - gene combination involving 2 dominant or 2 recessive genes </a:t>
            </a:r>
            <a:r>
              <a:rPr b="1" i="0" lang="en-US" sz="36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(e.g. RR or rr);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also called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pure 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Noto Sans Symbols"/>
              <a:buChar char="▪"/>
            </a:pPr>
            <a:r>
              <a:rPr b="1" i="0" lang="en-US" sz="3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Heterozygous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genotype - gene combination of one dominant &amp; one recessive allele    (</a:t>
            </a:r>
            <a:r>
              <a:rPr b="1" i="0" lang="en-US" sz="36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e.g. Rr);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also called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hybrid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G11_13" id="232" name="Google Shape;232;p12"/>
          <p:cNvPicPr preferRelativeResize="0"/>
          <p:nvPr/>
        </p:nvPicPr>
        <p:blipFill rotWithShape="1">
          <a:blip r:embed="rId3">
            <a:alphaModFix/>
          </a:blip>
          <a:srcRect b="9609" l="0" r="0" t="0"/>
          <a:stretch/>
        </p:blipFill>
        <p:spPr>
          <a:xfrm>
            <a:off x="1219200" y="1828800"/>
            <a:ext cx="6858000" cy="448151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/>
          <p:nvPr/>
        </p:nvSpPr>
        <p:spPr>
          <a:xfrm>
            <a:off x="381000" y="228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2"/>
          <p:cNvSpPr txBox="1"/>
          <p:nvPr>
            <p:ph idx="4294967295" type="title"/>
          </p:nvPr>
        </p:nvSpPr>
        <p:spPr>
          <a:xfrm>
            <a:off x="304800" y="8382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Genes and Environment Determine Characteristics</a:t>
            </a:r>
            <a:br>
              <a:rPr b="1" i="0" lang="en-US" sz="4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3"/>
          <p:cNvSpPr txBox="1"/>
          <p:nvPr>
            <p:ph type="title"/>
          </p:nvPr>
        </p:nvSpPr>
        <p:spPr>
          <a:xfrm>
            <a:off x="533400" y="685800"/>
            <a:ext cx="8305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Eight Pea Plant Traits</a:t>
            </a:r>
            <a:endParaRPr/>
          </a:p>
        </p:txBody>
      </p:sp>
      <p:sp>
        <p:nvSpPr>
          <p:cNvPr id="244" name="Google Shape;244;p13"/>
          <p:cNvSpPr txBox="1"/>
          <p:nvPr>
            <p:ph idx="1" type="body"/>
          </p:nvPr>
        </p:nvSpPr>
        <p:spPr>
          <a:xfrm>
            <a:off x="228600" y="1905000"/>
            <a:ext cx="89154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Comic Sans MS"/>
              <a:buNone/>
            </a:pPr>
            <a:r>
              <a:rPr b="1" i="1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Seed shape</a:t>
            </a:r>
            <a:r>
              <a:rPr b="1" i="0" lang="en-US" sz="32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--- Round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(R)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Wrinkled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(r)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Comic Sans MS"/>
              <a:buNone/>
            </a:pPr>
            <a:r>
              <a:rPr b="1" i="1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Seed Color</a:t>
            </a:r>
            <a:r>
              <a:rPr b="1" i="0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---- Yellow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(Y)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  Green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(y)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Comic Sans MS"/>
              <a:buNone/>
            </a:pPr>
            <a:r>
              <a:rPr b="1" i="1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Pod Shape</a:t>
            </a:r>
            <a:r>
              <a:rPr b="1" i="0" lang="en-US" sz="32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--- Smooth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wrinkled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Comic Sans MS"/>
              <a:buNone/>
            </a:pPr>
            <a:r>
              <a:rPr b="1" i="1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Pod Color</a:t>
            </a:r>
            <a:r>
              <a:rPr b="1" i="0" lang="en-US" sz="32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---  Green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Yellow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Comic Sans MS"/>
              <a:buNone/>
            </a:pPr>
            <a:r>
              <a:rPr b="1" i="1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Seed Coat Color</a:t>
            </a:r>
            <a:r>
              <a:rPr b="1" i="0" lang="en-US" sz="32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---Gray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White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(g)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Comic Sans MS"/>
              <a:buNone/>
            </a:pPr>
            <a:r>
              <a:rPr b="1" i="1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Flower position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---Axial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(A)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Terminal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(a)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Comic Sans MS"/>
              <a:buNone/>
            </a:pPr>
            <a:r>
              <a:rPr b="1" i="1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Plant Height</a:t>
            </a:r>
            <a:r>
              <a:rPr b="1" i="0" lang="en-US" sz="32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--- Tall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(T)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Short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(t)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Comic Sans MS"/>
              <a:buNone/>
            </a:pPr>
            <a:r>
              <a:rPr b="1" i="1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Flower color </a:t>
            </a:r>
            <a:r>
              <a:rPr b="1" i="1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--- 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Purple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(P)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white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(p)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G11_T01" id="253" name="Google Shape;253;p14"/>
          <p:cNvPicPr preferRelativeResize="0"/>
          <p:nvPr/>
        </p:nvPicPr>
        <p:blipFill rotWithShape="1">
          <a:blip r:embed="rId3">
            <a:alphaModFix/>
          </a:blip>
          <a:srcRect b="54430" l="0" r="0" t="0"/>
          <a:stretch/>
        </p:blipFill>
        <p:spPr>
          <a:xfrm>
            <a:off x="228600" y="669925"/>
            <a:ext cx="8382000" cy="552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G11_T01" id="262" name="Google Shape;262;p15"/>
          <p:cNvPicPr preferRelativeResize="0"/>
          <p:nvPr/>
        </p:nvPicPr>
        <p:blipFill rotWithShape="1">
          <a:blip r:embed="rId3">
            <a:alphaModFix/>
          </a:blip>
          <a:srcRect b="4619" l="0" r="0" t="45568"/>
          <a:stretch/>
        </p:blipFill>
        <p:spPr>
          <a:xfrm>
            <a:off x="609600" y="533400"/>
            <a:ext cx="7848600" cy="565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G11_T02" id="271" name="Google Shape;271;p16"/>
          <p:cNvPicPr preferRelativeResize="0"/>
          <p:nvPr/>
        </p:nvPicPr>
        <p:blipFill rotWithShape="1">
          <a:blip r:embed="rId3">
            <a:alphaModFix/>
          </a:blip>
          <a:srcRect b="7962" l="0" r="3572" t="0"/>
          <a:stretch/>
        </p:blipFill>
        <p:spPr>
          <a:xfrm>
            <a:off x="0" y="1143000"/>
            <a:ext cx="9144000" cy="524351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6"/>
          <p:cNvSpPr txBox="1"/>
          <p:nvPr/>
        </p:nvSpPr>
        <p:spPr>
          <a:xfrm>
            <a:off x="130175" y="381000"/>
            <a:ext cx="86328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Mendel’s Experimental Results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6553200" y="5867400"/>
            <a:ext cx="533400" cy="5334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7"/>
          <p:cNvSpPr txBox="1"/>
          <p:nvPr>
            <p:ph idx="1" type="body"/>
          </p:nvPr>
        </p:nvSpPr>
        <p:spPr>
          <a:xfrm>
            <a:off x="0" y="304800"/>
            <a:ext cx="8458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13200"/>
              <a:buFont typeface="Comic Sans MS"/>
              <a:buNone/>
            </a:pPr>
            <a:r>
              <a:rPr b="0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Did the observed ratio match the theoretical ratio?</a:t>
            </a:r>
            <a:endParaRPr/>
          </a:p>
        </p:txBody>
      </p:sp>
      <p:sp>
        <p:nvSpPr>
          <p:cNvPr id="283" name="Google Shape;283;p17"/>
          <p:cNvSpPr txBox="1"/>
          <p:nvPr/>
        </p:nvSpPr>
        <p:spPr>
          <a:xfrm>
            <a:off x="304800" y="1836737"/>
            <a:ext cx="8610600" cy="476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theoretical or expected ratio of plants producing round or wrinkled seeds is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 round :1 wrinkled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92929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Mendel’s observed ratio was 2.96:1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92929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discrepancy is due to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statistical error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92929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larger the sample</a:t>
            </a:r>
            <a:r>
              <a:rPr b="1" i="0" lang="en-US" sz="3200" u="none" cap="none" strike="noStrik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more nearly the results approximate to the theoretical ratio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 txBox="1"/>
          <p:nvPr>
            <p:ph type="title"/>
          </p:nvPr>
        </p:nvSpPr>
        <p:spPr>
          <a:xfrm>
            <a:off x="0" y="3048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Generation “Gap”</a:t>
            </a:r>
            <a:endParaRPr/>
          </a:p>
        </p:txBody>
      </p:sp>
      <p:sp>
        <p:nvSpPr>
          <p:cNvPr id="293" name="Google Shape;293;p18"/>
          <p:cNvSpPr txBox="1"/>
          <p:nvPr>
            <p:ph idx="1" type="body"/>
          </p:nvPr>
        </p:nvSpPr>
        <p:spPr>
          <a:xfrm>
            <a:off x="304800" y="11430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9000"/>
              <a:buFont typeface="Comic Sans MS"/>
              <a:buNone/>
            </a:pPr>
            <a:r>
              <a:rPr b="1" i="0" lang="en-US" sz="3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Parental P</a:t>
            </a:r>
            <a:r>
              <a:rPr b="1" baseline="-25000" i="0" lang="en-US" sz="3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3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Generation</a:t>
            </a:r>
            <a:r>
              <a:rPr b="0" i="0" lang="en-US" sz="30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0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= the parental generation in a breeding experiment</a:t>
            </a:r>
            <a:r>
              <a:rPr b="0" i="0" lang="en-US" sz="30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ts val="9000"/>
              <a:buFont typeface="Comic Sans MS"/>
              <a:buNone/>
            </a:pPr>
            <a:r>
              <a:rPr b="1" i="0" lang="en-US" sz="3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b="1" baseline="-25000" i="0" lang="en-US" sz="3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3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generation</a:t>
            </a:r>
            <a:r>
              <a:rPr b="0" i="0" lang="en-US" sz="30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0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= the first-generation offspring in a breeding experiment. </a:t>
            </a:r>
            <a:r>
              <a:rPr b="1" i="0" lang="en-US" sz="3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(1st filial generation)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9000"/>
              <a:buFont typeface="Comic Sans MS"/>
              <a:buNone/>
            </a:pPr>
            <a:r>
              <a:rPr b="1" i="0" lang="en-US" sz="30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breeding individuals from the P</a:t>
            </a:r>
            <a:r>
              <a:rPr b="1" baseline="-25000" i="0" lang="en-US" sz="30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30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generation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ts val="9000"/>
              <a:buFont typeface="Comic Sans MS"/>
              <a:buNone/>
            </a:pPr>
            <a:r>
              <a:rPr b="1" i="0" lang="en-US" sz="3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b="1" baseline="-25000" i="0" lang="en-US" sz="3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3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generation</a:t>
            </a:r>
            <a:r>
              <a:rPr b="0" i="0" lang="en-US" sz="30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0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= the second-generation offspring in a breeding experiment. </a:t>
            </a:r>
            <a:br>
              <a:rPr b="1" i="0" lang="en-US" sz="30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(2nd filial generation)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24C26"/>
              </a:buClr>
              <a:buSzPts val="9000"/>
              <a:buFont typeface="Comic Sans MS"/>
              <a:buNone/>
            </a:pPr>
            <a:r>
              <a:rPr b="1" i="0" lang="en-US" sz="30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0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breeding individuals from the F</a:t>
            </a:r>
            <a:r>
              <a:rPr b="1" baseline="-25000" i="0" lang="en-US" sz="30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30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generation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9"/>
          <p:cNvSpPr txBox="1"/>
          <p:nvPr>
            <p:ph type="title"/>
          </p:nvPr>
        </p:nvSpPr>
        <p:spPr>
          <a:xfrm>
            <a:off x="838200" y="381000"/>
            <a:ext cx="7467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Following the Generations</a:t>
            </a:r>
            <a:endParaRPr/>
          </a:p>
        </p:txBody>
      </p:sp>
      <p:pic>
        <p:nvPicPr>
          <p:cNvPr descr="mendelian_p_f1_f2" id="303" name="Google Shape;30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19200"/>
            <a:ext cx="9105900" cy="28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9"/>
          <p:cNvSpPr txBox="1"/>
          <p:nvPr/>
        </p:nvSpPr>
        <p:spPr>
          <a:xfrm>
            <a:off x="457200" y="5410200"/>
            <a:ext cx="19970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9"/>
          <p:cNvSpPr txBox="1"/>
          <p:nvPr/>
        </p:nvSpPr>
        <p:spPr>
          <a:xfrm>
            <a:off x="228600" y="4191000"/>
            <a:ext cx="2286000" cy="2289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Cross 2 Pure Plants</a:t>
            </a:r>
            <a:b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TT x tt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9"/>
          <p:cNvSpPr txBox="1"/>
          <p:nvPr/>
        </p:nvSpPr>
        <p:spPr>
          <a:xfrm>
            <a:off x="2590800" y="4191000"/>
            <a:ext cx="2286000" cy="2289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Results in all Hybrids</a:t>
            </a:r>
            <a:b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 cap="none" strike="noStrik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9"/>
          <p:cNvSpPr txBox="1"/>
          <p:nvPr/>
        </p:nvSpPr>
        <p:spPr>
          <a:xfrm>
            <a:off x="1965325" y="5497512"/>
            <a:ext cx="1841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4953000" y="4267200"/>
            <a:ext cx="3962400" cy="2289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Cross 2 Hybrids</a:t>
            </a:r>
            <a:b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get</a:t>
            </a:r>
            <a:b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 Tall &amp; 1 Short</a:t>
            </a:r>
            <a:br>
              <a:rPr b="1" i="0" lang="en-US" sz="3600" u="none" cap="none" strike="noStrik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 cap="none" strike="noStrik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TT, Tt, tt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6-06" id="122" name="Google Shape;122;p2"/>
          <p:cNvPicPr preferRelativeResize="0"/>
          <p:nvPr/>
        </p:nvPicPr>
        <p:blipFill rotWithShape="1">
          <a:blip r:embed="rId3">
            <a:alphaModFix/>
          </a:blip>
          <a:srcRect b="3749" l="3222" r="3321" t="3750"/>
          <a:stretch/>
        </p:blipFill>
        <p:spPr>
          <a:xfrm>
            <a:off x="4267200" y="457200"/>
            <a:ext cx="4598987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 txBox="1"/>
          <p:nvPr/>
        </p:nvSpPr>
        <p:spPr>
          <a:xfrm>
            <a:off x="228600" y="330200"/>
            <a:ext cx="3810000" cy="1250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000"/>
              <a:buFont typeface="Comic Sans MS"/>
              <a:buNone/>
            </a:pPr>
            <a:r>
              <a:rPr b="1" i="0" lang="en-US" sz="40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Gregor Mendel</a:t>
            </a:r>
            <a:br>
              <a:rPr b="1" i="0" lang="en-US" sz="40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(1822-1884)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190500" y="1828800"/>
            <a:ext cx="3848100" cy="301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Responsible for the Laws governing Inheritance of Traits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-”Father of Genetics”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0"/>
          <p:cNvSpPr txBox="1"/>
          <p:nvPr>
            <p:ph type="title"/>
          </p:nvPr>
        </p:nvSpPr>
        <p:spPr>
          <a:xfrm>
            <a:off x="762000" y="2590800"/>
            <a:ext cx="716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7200"/>
              <a:buFont typeface="Comic Sans MS"/>
              <a:buNone/>
            </a:pPr>
            <a:r>
              <a:rPr b="1" i="0" lang="en-US" sz="72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Monohybrid Crosses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1"/>
          <p:cNvSpPr txBox="1"/>
          <p:nvPr>
            <p:ph idx="1" type="body"/>
          </p:nvPr>
        </p:nvSpPr>
        <p:spPr>
          <a:xfrm>
            <a:off x="228600" y="990600"/>
            <a:ext cx="83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Trait: Seed Shape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Alleles: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Round	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Wrinkled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Cross: 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Round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seeds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Wrinkled 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92929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rr</a:t>
            </a:r>
            <a:endParaRPr/>
          </a:p>
        </p:txBody>
      </p:sp>
      <p:sp>
        <p:nvSpPr>
          <p:cNvPr id="327" name="Google Shape;327;p21"/>
          <p:cNvSpPr txBox="1"/>
          <p:nvPr>
            <p:ph type="title"/>
          </p:nvPr>
        </p:nvSpPr>
        <p:spPr>
          <a:xfrm>
            <a:off x="0" y="3048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b="1" baseline="-25000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Monohybrid Cross</a:t>
            </a:r>
            <a:endParaRPr/>
          </a:p>
        </p:txBody>
      </p:sp>
      <p:sp>
        <p:nvSpPr>
          <p:cNvPr id="328" name="Google Shape;328;p21"/>
          <p:cNvSpPr txBox="1"/>
          <p:nvPr/>
        </p:nvSpPr>
        <p:spPr>
          <a:xfrm>
            <a:off x="3200400" y="3344862"/>
            <a:ext cx="2895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9" name="Google Shape;329;p21"/>
          <p:cNvCxnSpPr/>
          <p:nvPr/>
        </p:nvCxnSpPr>
        <p:spPr>
          <a:xfrm>
            <a:off x="1752600" y="3733800"/>
            <a:ext cx="0" cy="259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" name="Google Shape;330;p21"/>
          <p:cNvCxnSpPr/>
          <p:nvPr/>
        </p:nvCxnSpPr>
        <p:spPr>
          <a:xfrm>
            <a:off x="1295400" y="4038600"/>
            <a:ext cx="335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" name="Google Shape;331;p21"/>
          <p:cNvCxnSpPr/>
          <p:nvPr/>
        </p:nvCxnSpPr>
        <p:spPr>
          <a:xfrm>
            <a:off x="1219200" y="6324600"/>
            <a:ext cx="342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2" name="Google Shape;332;p21"/>
          <p:cNvCxnSpPr/>
          <p:nvPr/>
        </p:nvCxnSpPr>
        <p:spPr>
          <a:xfrm>
            <a:off x="1219200" y="5181600"/>
            <a:ext cx="342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3" name="Google Shape;333;p21"/>
          <p:cNvCxnSpPr/>
          <p:nvPr/>
        </p:nvCxnSpPr>
        <p:spPr>
          <a:xfrm>
            <a:off x="3124200" y="3733800"/>
            <a:ext cx="0" cy="259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21"/>
          <p:cNvCxnSpPr/>
          <p:nvPr/>
        </p:nvCxnSpPr>
        <p:spPr>
          <a:xfrm>
            <a:off x="4648200" y="3657600"/>
            <a:ext cx="0" cy="2667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5" name="Google Shape;335;p21"/>
          <p:cNvSpPr txBox="1"/>
          <p:nvPr/>
        </p:nvSpPr>
        <p:spPr>
          <a:xfrm>
            <a:off x="1219200" y="44196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1219200" y="54864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1"/>
          <p:cNvSpPr txBox="1"/>
          <p:nvPr/>
        </p:nvSpPr>
        <p:spPr>
          <a:xfrm>
            <a:off x="3581400" y="33528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1"/>
          <p:cNvSpPr txBox="1"/>
          <p:nvPr/>
        </p:nvSpPr>
        <p:spPr>
          <a:xfrm>
            <a:off x="2209800" y="33528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1"/>
          <p:cNvSpPr txBox="1"/>
          <p:nvPr/>
        </p:nvSpPr>
        <p:spPr>
          <a:xfrm>
            <a:off x="2057400" y="43434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1"/>
          <p:cNvSpPr txBox="1"/>
          <p:nvPr/>
        </p:nvSpPr>
        <p:spPr>
          <a:xfrm>
            <a:off x="3352800" y="54864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1"/>
          <p:cNvSpPr txBox="1"/>
          <p:nvPr/>
        </p:nvSpPr>
        <p:spPr>
          <a:xfrm>
            <a:off x="2133600" y="54864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1"/>
          <p:cNvSpPr txBox="1"/>
          <p:nvPr/>
        </p:nvSpPr>
        <p:spPr>
          <a:xfrm>
            <a:off x="3276600" y="43434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1"/>
          <p:cNvSpPr txBox="1"/>
          <p:nvPr/>
        </p:nvSpPr>
        <p:spPr>
          <a:xfrm>
            <a:off x="5181600" y="3200400"/>
            <a:ext cx="3581400" cy="329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Genotype: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Phenotype</a:t>
            </a:r>
            <a:r>
              <a:rPr b="0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Genotypic</a:t>
            </a:r>
            <a:b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Ratio: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alike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Phenotypic</a:t>
            </a:r>
            <a:b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Ratio:</a:t>
            </a: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All alike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b="1" baseline="-25000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Monohybrid Cross Review</a:t>
            </a:r>
            <a:endParaRPr/>
          </a:p>
        </p:txBody>
      </p:sp>
      <p:sp>
        <p:nvSpPr>
          <p:cNvPr id="353" name="Google Shape;353;p22"/>
          <p:cNvSpPr txBox="1"/>
          <p:nvPr>
            <p:ph idx="1" type="body"/>
          </p:nvPr>
        </p:nvSpPr>
        <p:spPr>
          <a:xfrm>
            <a:off x="228600" y="16002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Noto Sans Symbols"/>
              <a:buChar char="▪"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Homozygous dominant x Homozygous recessive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Noto Sans Symbols"/>
              <a:buChar char="▪"/>
            </a:pP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Offspring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Heterozygous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(hybrids)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Noto Sans Symbols"/>
              <a:buChar char="▪"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Offspring called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b="1" baseline="-25000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generation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Noto Sans Symbols"/>
              <a:buChar char="▪"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Genotypic &amp; Phenotypic ratio is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ALIKE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3"/>
          <p:cNvSpPr txBox="1"/>
          <p:nvPr>
            <p:ph idx="1" type="body"/>
          </p:nvPr>
        </p:nvSpPr>
        <p:spPr>
          <a:xfrm>
            <a:off x="228600" y="990600"/>
            <a:ext cx="83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Trait: Seed Shape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Alleles: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Round	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Wrinkled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Cross: 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Round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seeds 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Round 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92929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Rr</a:t>
            </a:r>
            <a:endParaRPr/>
          </a:p>
        </p:txBody>
      </p:sp>
      <p:sp>
        <p:nvSpPr>
          <p:cNvPr id="363" name="Google Shape;363;p23"/>
          <p:cNvSpPr txBox="1"/>
          <p:nvPr>
            <p:ph type="title"/>
          </p:nvPr>
        </p:nvSpPr>
        <p:spPr>
          <a:xfrm>
            <a:off x="0" y="3048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b="1" baseline="-25000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Monohybrid Cross</a:t>
            </a:r>
            <a:endParaRPr/>
          </a:p>
        </p:txBody>
      </p:sp>
      <p:sp>
        <p:nvSpPr>
          <p:cNvPr id="364" name="Google Shape;364;p23"/>
          <p:cNvSpPr txBox="1"/>
          <p:nvPr/>
        </p:nvSpPr>
        <p:spPr>
          <a:xfrm>
            <a:off x="3200400" y="3344862"/>
            <a:ext cx="2895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Google Shape;365;p23"/>
          <p:cNvCxnSpPr/>
          <p:nvPr/>
        </p:nvCxnSpPr>
        <p:spPr>
          <a:xfrm>
            <a:off x="1752600" y="3733800"/>
            <a:ext cx="0" cy="259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6" name="Google Shape;366;p23"/>
          <p:cNvCxnSpPr/>
          <p:nvPr/>
        </p:nvCxnSpPr>
        <p:spPr>
          <a:xfrm>
            <a:off x="1295400" y="4038600"/>
            <a:ext cx="335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7" name="Google Shape;367;p23"/>
          <p:cNvCxnSpPr/>
          <p:nvPr/>
        </p:nvCxnSpPr>
        <p:spPr>
          <a:xfrm>
            <a:off x="1219200" y="6324600"/>
            <a:ext cx="342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8" name="Google Shape;368;p23"/>
          <p:cNvCxnSpPr/>
          <p:nvPr/>
        </p:nvCxnSpPr>
        <p:spPr>
          <a:xfrm>
            <a:off x="1219200" y="5181600"/>
            <a:ext cx="342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23"/>
          <p:cNvCxnSpPr/>
          <p:nvPr/>
        </p:nvCxnSpPr>
        <p:spPr>
          <a:xfrm>
            <a:off x="3124200" y="3733800"/>
            <a:ext cx="0" cy="259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23"/>
          <p:cNvCxnSpPr/>
          <p:nvPr/>
        </p:nvCxnSpPr>
        <p:spPr>
          <a:xfrm>
            <a:off x="4648200" y="3657600"/>
            <a:ext cx="0" cy="2667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1" name="Google Shape;371;p23"/>
          <p:cNvSpPr txBox="1"/>
          <p:nvPr/>
        </p:nvSpPr>
        <p:spPr>
          <a:xfrm>
            <a:off x="1219200" y="44196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3"/>
          <p:cNvSpPr txBox="1"/>
          <p:nvPr/>
        </p:nvSpPr>
        <p:spPr>
          <a:xfrm>
            <a:off x="1219200" y="54864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3"/>
          <p:cNvSpPr txBox="1"/>
          <p:nvPr/>
        </p:nvSpPr>
        <p:spPr>
          <a:xfrm>
            <a:off x="3581400" y="33528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3"/>
          <p:cNvSpPr txBox="1"/>
          <p:nvPr/>
        </p:nvSpPr>
        <p:spPr>
          <a:xfrm>
            <a:off x="2209800" y="33528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3"/>
          <p:cNvSpPr txBox="1"/>
          <p:nvPr/>
        </p:nvSpPr>
        <p:spPr>
          <a:xfrm>
            <a:off x="2057400" y="43434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3"/>
          <p:cNvSpPr txBox="1"/>
          <p:nvPr/>
        </p:nvSpPr>
        <p:spPr>
          <a:xfrm>
            <a:off x="3352800" y="54864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3"/>
          <p:cNvSpPr txBox="1"/>
          <p:nvPr/>
        </p:nvSpPr>
        <p:spPr>
          <a:xfrm>
            <a:off x="2133600" y="54864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3"/>
          <p:cNvSpPr txBox="1"/>
          <p:nvPr/>
        </p:nvSpPr>
        <p:spPr>
          <a:xfrm>
            <a:off x="3276600" y="43434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3"/>
          <p:cNvSpPr txBox="1"/>
          <p:nvPr/>
        </p:nvSpPr>
        <p:spPr>
          <a:xfrm>
            <a:off x="4953000" y="3200400"/>
            <a:ext cx="3962400" cy="2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Genotype: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RR, Rr, 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Phenotype</a:t>
            </a:r>
            <a:r>
              <a:rPr b="0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Round &amp;</a:t>
            </a:r>
            <a:b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wrinkled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G.Ratio: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1:2:1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P.Ratio:</a:t>
            </a: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3:1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0" name="Google Shape;380;p23"/>
          <p:cNvCxnSpPr/>
          <p:nvPr/>
        </p:nvCxnSpPr>
        <p:spPr>
          <a:xfrm flipH="1">
            <a:off x="2590800" y="4876800"/>
            <a:ext cx="685800" cy="685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b="1" baseline="-25000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Monohybrid Cross Review</a:t>
            </a:r>
            <a:endParaRPr/>
          </a:p>
        </p:txBody>
      </p:sp>
      <p:sp>
        <p:nvSpPr>
          <p:cNvPr id="390" name="Google Shape;390;p24"/>
          <p:cNvSpPr txBox="1"/>
          <p:nvPr>
            <p:ph idx="1" type="body"/>
          </p:nvPr>
        </p:nvSpPr>
        <p:spPr>
          <a:xfrm>
            <a:off x="228600" y="16002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Noto Sans Symbols"/>
              <a:buChar char="▪"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Heterozygous x heterozygous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Noto Sans Symbols"/>
              <a:buChar char="▪"/>
            </a:pP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Offspring:</a:t>
            </a:r>
            <a:b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25% Homozygous dominant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b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50% Heterozygous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b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25% Homozygous Recessive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Noto Sans Symbols"/>
              <a:buChar char="▪"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Offspring called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b="1" baseline="-25000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generation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Noto Sans Symbols"/>
              <a:buChar char="▪"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Genotypic ratio is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1:2:1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Noto Sans Symbols"/>
              <a:buChar char="▪"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Phenotypic Ratio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3:1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5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G11_04" id="399" name="Google Shape;399;p25"/>
          <p:cNvPicPr preferRelativeResize="0"/>
          <p:nvPr/>
        </p:nvPicPr>
        <p:blipFill rotWithShape="1">
          <a:blip r:embed="rId3">
            <a:alphaModFix/>
          </a:blip>
          <a:srcRect b="6085" l="0" r="0" t="0"/>
          <a:stretch/>
        </p:blipFill>
        <p:spPr>
          <a:xfrm>
            <a:off x="1371600" y="1066800"/>
            <a:ext cx="6356350" cy="5529262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5"/>
          <p:cNvSpPr txBox="1"/>
          <p:nvPr>
            <p:ph idx="4294967295" type="title"/>
          </p:nvPr>
        </p:nvSpPr>
        <p:spPr>
          <a:xfrm>
            <a:off x="304800" y="3810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the Peas Look Like?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6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6"/>
          <p:cNvSpPr txBox="1"/>
          <p:nvPr>
            <p:ph type="title"/>
          </p:nvPr>
        </p:nvSpPr>
        <p:spPr>
          <a:xfrm>
            <a:off x="304800" y="6096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…And Now the Test Cross</a:t>
            </a:r>
            <a:endParaRPr/>
          </a:p>
        </p:txBody>
      </p:sp>
      <p:sp>
        <p:nvSpPr>
          <p:cNvPr id="410" name="Google Shape;410;p26"/>
          <p:cNvSpPr txBox="1"/>
          <p:nvPr>
            <p:ph idx="1" type="body"/>
          </p:nvPr>
        </p:nvSpPr>
        <p:spPr>
          <a:xfrm>
            <a:off x="609600" y="1600200"/>
            <a:ext cx="8077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Mendel then crossed a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pure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&amp; a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hybrid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from his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b="1" baseline="-25000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known as an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b="1" baseline="-25000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test cross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possible testcrosses:</a:t>
            </a:r>
            <a:b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Homozygous dominant x Hybrid</a:t>
            </a:r>
            <a:b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Homozygous recessive x Hybrid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7"/>
          <p:cNvSpPr txBox="1"/>
          <p:nvPr>
            <p:ph idx="1" type="body"/>
          </p:nvPr>
        </p:nvSpPr>
        <p:spPr>
          <a:xfrm>
            <a:off x="228600" y="990600"/>
            <a:ext cx="83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Trait: Seed Shape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Alleles: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Round	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Wrinkled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Cross: 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Round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seeds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Round 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92929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Rr</a:t>
            </a:r>
            <a:endParaRPr/>
          </a:p>
        </p:txBody>
      </p:sp>
      <p:sp>
        <p:nvSpPr>
          <p:cNvPr id="420" name="Google Shape;420;p27"/>
          <p:cNvSpPr txBox="1"/>
          <p:nvPr>
            <p:ph type="title"/>
          </p:nvPr>
        </p:nvSpPr>
        <p:spPr>
          <a:xfrm>
            <a:off x="0" y="3048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b="1" baseline="-25000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Monohybrid Cross (1</a:t>
            </a:r>
            <a:r>
              <a:rPr b="1" baseline="30000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</a:t>
            </a: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/>
          </a:p>
        </p:txBody>
      </p:sp>
      <p:sp>
        <p:nvSpPr>
          <p:cNvPr id="421" name="Google Shape;421;p27"/>
          <p:cNvSpPr txBox="1"/>
          <p:nvPr/>
        </p:nvSpPr>
        <p:spPr>
          <a:xfrm>
            <a:off x="3200400" y="3344862"/>
            <a:ext cx="2895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2" name="Google Shape;422;p27"/>
          <p:cNvCxnSpPr/>
          <p:nvPr/>
        </p:nvCxnSpPr>
        <p:spPr>
          <a:xfrm>
            <a:off x="1752600" y="3733800"/>
            <a:ext cx="0" cy="259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3" name="Google Shape;423;p27"/>
          <p:cNvCxnSpPr/>
          <p:nvPr/>
        </p:nvCxnSpPr>
        <p:spPr>
          <a:xfrm>
            <a:off x="1295400" y="4038600"/>
            <a:ext cx="335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27"/>
          <p:cNvCxnSpPr/>
          <p:nvPr/>
        </p:nvCxnSpPr>
        <p:spPr>
          <a:xfrm>
            <a:off x="1219200" y="6324600"/>
            <a:ext cx="342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27"/>
          <p:cNvCxnSpPr/>
          <p:nvPr/>
        </p:nvCxnSpPr>
        <p:spPr>
          <a:xfrm>
            <a:off x="1219200" y="5181600"/>
            <a:ext cx="342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27"/>
          <p:cNvCxnSpPr/>
          <p:nvPr/>
        </p:nvCxnSpPr>
        <p:spPr>
          <a:xfrm>
            <a:off x="3124200" y="3733800"/>
            <a:ext cx="0" cy="259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27"/>
          <p:cNvCxnSpPr/>
          <p:nvPr/>
        </p:nvCxnSpPr>
        <p:spPr>
          <a:xfrm>
            <a:off x="4648200" y="3657600"/>
            <a:ext cx="0" cy="2667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27"/>
          <p:cNvSpPr txBox="1"/>
          <p:nvPr/>
        </p:nvSpPr>
        <p:spPr>
          <a:xfrm>
            <a:off x="1219200" y="44196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7"/>
          <p:cNvSpPr txBox="1"/>
          <p:nvPr/>
        </p:nvSpPr>
        <p:spPr>
          <a:xfrm>
            <a:off x="1219200" y="54864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7"/>
          <p:cNvSpPr txBox="1"/>
          <p:nvPr/>
        </p:nvSpPr>
        <p:spPr>
          <a:xfrm>
            <a:off x="3581400" y="33528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7"/>
          <p:cNvSpPr txBox="1"/>
          <p:nvPr/>
        </p:nvSpPr>
        <p:spPr>
          <a:xfrm>
            <a:off x="2209800" y="33528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7"/>
          <p:cNvSpPr txBox="1"/>
          <p:nvPr/>
        </p:nvSpPr>
        <p:spPr>
          <a:xfrm>
            <a:off x="2057400" y="43434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7"/>
          <p:cNvSpPr txBox="1"/>
          <p:nvPr/>
        </p:nvSpPr>
        <p:spPr>
          <a:xfrm>
            <a:off x="3352800" y="54864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7"/>
          <p:cNvSpPr txBox="1"/>
          <p:nvPr/>
        </p:nvSpPr>
        <p:spPr>
          <a:xfrm>
            <a:off x="2133600" y="54864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27"/>
          <p:cNvSpPr txBox="1"/>
          <p:nvPr/>
        </p:nvSpPr>
        <p:spPr>
          <a:xfrm>
            <a:off x="3276600" y="43434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7"/>
          <p:cNvSpPr txBox="1"/>
          <p:nvPr/>
        </p:nvSpPr>
        <p:spPr>
          <a:xfrm>
            <a:off x="5181600" y="3200400"/>
            <a:ext cx="3581400" cy="329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Genotype: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RR, 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Phenotype</a:t>
            </a:r>
            <a:r>
              <a:rPr b="0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Genotypic</a:t>
            </a:r>
            <a:b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Ratio: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1:1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Phenotypic</a:t>
            </a:r>
            <a:b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Ratio:</a:t>
            </a: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All alike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8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8"/>
          <p:cNvSpPr txBox="1"/>
          <p:nvPr>
            <p:ph idx="1" type="body"/>
          </p:nvPr>
        </p:nvSpPr>
        <p:spPr>
          <a:xfrm>
            <a:off x="228600" y="990600"/>
            <a:ext cx="83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Trait: Seed Shape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Alleles: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Round	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Wrinkled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Cross: 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Wrinkled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seeds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Round 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seeds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92929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 </a:t>
            </a: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Rr</a:t>
            </a:r>
            <a:endParaRPr/>
          </a:p>
        </p:txBody>
      </p:sp>
      <p:sp>
        <p:nvSpPr>
          <p:cNvPr id="446" name="Google Shape;446;p28"/>
          <p:cNvSpPr txBox="1"/>
          <p:nvPr>
            <p:ph type="title"/>
          </p:nvPr>
        </p:nvSpPr>
        <p:spPr>
          <a:xfrm>
            <a:off x="0" y="3048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b="1" baseline="-25000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Monohybrid Cross (2nd)</a:t>
            </a:r>
            <a:endParaRPr/>
          </a:p>
        </p:txBody>
      </p:sp>
      <p:sp>
        <p:nvSpPr>
          <p:cNvPr id="447" name="Google Shape;447;p28"/>
          <p:cNvSpPr txBox="1"/>
          <p:nvPr/>
        </p:nvSpPr>
        <p:spPr>
          <a:xfrm>
            <a:off x="3200400" y="3344862"/>
            <a:ext cx="2895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8" name="Google Shape;448;p28"/>
          <p:cNvCxnSpPr/>
          <p:nvPr/>
        </p:nvCxnSpPr>
        <p:spPr>
          <a:xfrm>
            <a:off x="1752600" y="3733800"/>
            <a:ext cx="0" cy="259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9" name="Google Shape;449;p28"/>
          <p:cNvCxnSpPr/>
          <p:nvPr/>
        </p:nvCxnSpPr>
        <p:spPr>
          <a:xfrm>
            <a:off x="1295400" y="4038600"/>
            <a:ext cx="335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0" name="Google Shape;450;p28"/>
          <p:cNvCxnSpPr/>
          <p:nvPr/>
        </p:nvCxnSpPr>
        <p:spPr>
          <a:xfrm>
            <a:off x="1219200" y="6324600"/>
            <a:ext cx="342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1" name="Google Shape;451;p28"/>
          <p:cNvCxnSpPr/>
          <p:nvPr/>
        </p:nvCxnSpPr>
        <p:spPr>
          <a:xfrm>
            <a:off x="1219200" y="5181600"/>
            <a:ext cx="342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2" name="Google Shape;452;p28"/>
          <p:cNvCxnSpPr/>
          <p:nvPr/>
        </p:nvCxnSpPr>
        <p:spPr>
          <a:xfrm>
            <a:off x="3124200" y="3733800"/>
            <a:ext cx="0" cy="259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3" name="Google Shape;453;p28"/>
          <p:cNvCxnSpPr/>
          <p:nvPr/>
        </p:nvCxnSpPr>
        <p:spPr>
          <a:xfrm>
            <a:off x="4648200" y="3657600"/>
            <a:ext cx="0" cy="2667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4" name="Google Shape;454;p28"/>
          <p:cNvSpPr txBox="1"/>
          <p:nvPr/>
        </p:nvSpPr>
        <p:spPr>
          <a:xfrm>
            <a:off x="1219200" y="44196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8"/>
          <p:cNvSpPr txBox="1"/>
          <p:nvPr/>
        </p:nvSpPr>
        <p:spPr>
          <a:xfrm>
            <a:off x="1219200" y="54864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8"/>
          <p:cNvSpPr txBox="1"/>
          <p:nvPr/>
        </p:nvSpPr>
        <p:spPr>
          <a:xfrm>
            <a:off x="3581400" y="33528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8"/>
          <p:cNvSpPr txBox="1"/>
          <p:nvPr/>
        </p:nvSpPr>
        <p:spPr>
          <a:xfrm>
            <a:off x="2209800" y="3352800"/>
            <a:ext cx="45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8"/>
          <p:cNvSpPr txBox="1"/>
          <p:nvPr/>
        </p:nvSpPr>
        <p:spPr>
          <a:xfrm>
            <a:off x="2057400" y="43434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8"/>
          <p:cNvSpPr txBox="1"/>
          <p:nvPr/>
        </p:nvSpPr>
        <p:spPr>
          <a:xfrm>
            <a:off x="3352800" y="54864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8"/>
          <p:cNvSpPr txBox="1"/>
          <p:nvPr/>
        </p:nvSpPr>
        <p:spPr>
          <a:xfrm>
            <a:off x="2133600" y="54864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8"/>
          <p:cNvSpPr txBox="1"/>
          <p:nvPr/>
        </p:nvSpPr>
        <p:spPr>
          <a:xfrm>
            <a:off x="3276600" y="4343400"/>
            <a:ext cx="838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8"/>
          <p:cNvSpPr txBox="1"/>
          <p:nvPr/>
        </p:nvSpPr>
        <p:spPr>
          <a:xfrm>
            <a:off x="5181600" y="3352800"/>
            <a:ext cx="3581400" cy="2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Genotype: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Rr, rr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Phenotype</a:t>
            </a:r>
            <a:r>
              <a:rPr b="0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Round &amp; Wrinkled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G. Ratio: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1:1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724C26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P.Ratio:</a:t>
            </a: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1:1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9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b="1" baseline="-25000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Monohybrid Cross Review</a:t>
            </a:r>
            <a:endParaRPr/>
          </a:p>
        </p:txBody>
      </p:sp>
      <p:sp>
        <p:nvSpPr>
          <p:cNvPr id="472" name="Google Shape;472;p29"/>
          <p:cNvSpPr txBox="1"/>
          <p:nvPr>
            <p:ph idx="1" type="body"/>
          </p:nvPr>
        </p:nvSpPr>
        <p:spPr>
          <a:xfrm>
            <a:off x="228600" y="16002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Noto Sans Symbols"/>
              <a:buChar char="▪"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Homozygous x heterozygous(hybrid)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Noto Sans Symbols"/>
              <a:buChar char="▪"/>
            </a:pP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Offspring:</a:t>
            </a:r>
            <a:b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50% Homozygous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 or rr</a:t>
            </a:r>
            <a:b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50% Heterozygous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Noto Sans Symbols"/>
              <a:buChar char="▪"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Phenotypic Ratio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1:1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Noto Sans Symbols"/>
              <a:buChar char="▪"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Called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 Cross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because the offspring have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SAME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genotype as parents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>
            <p:ph idx="4294967295" type="subTitle"/>
          </p:nvPr>
        </p:nvSpPr>
        <p:spPr>
          <a:xfrm>
            <a:off x="457200" y="1524000"/>
            <a:ext cx="5334000" cy="30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Mendel stated that physical traits are inherited as </a:t>
            </a:r>
            <a:r>
              <a:rPr b="1" i="0" lang="en-US" sz="2800" u="none" cap="none" strike="noStrik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“particles”</a:t>
            </a:r>
            <a:endParaRPr b="0" i="0" sz="1800" u="none" cap="none" strike="noStrike">
              <a:solidFill>
                <a:srgbClr val="2929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Mendel did not know that the “particles” were actually </a:t>
            </a:r>
            <a:r>
              <a:rPr b="1" i="0" lang="en-US" sz="2800" u="none" cap="none" strike="noStrik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Chromosomes &amp; DNA</a:t>
            </a:r>
            <a:endParaRPr b="1" i="0" sz="2800" u="none" cap="none" strike="noStrike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1600200" y="152400"/>
            <a:ext cx="6096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>
            <p:ph idx="4294967295" type="title"/>
          </p:nvPr>
        </p:nvSpPr>
        <p:spPr>
          <a:xfrm>
            <a:off x="381000" y="381000"/>
            <a:ext cx="8153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Particulate Inheritance</a:t>
            </a:r>
            <a:endParaRPr/>
          </a:p>
        </p:txBody>
      </p:sp>
      <p:pic>
        <p:nvPicPr>
          <p:cNvPr descr="Copy (2) of chromosome[1]" id="136" name="Google Shape;136;p3"/>
          <p:cNvPicPr preferRelativeResize="0"/>
          <p:nvPr/>
        </p:nvPicPr>
        <p:blipFill rotWithShape="1">
          <a:blip r:embed="rId3">
            <a:alphaModFix/>
          </a:blip>
          <a:srcRect b="0" l="0" r="8983" t="0"/>
          <a:stretch/>
        </p:blipFill>
        <p:spPr>
          <a:xfrm>
            <a:off x="6172200" y="1524000"/>
            <a:ext cx="22352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0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0"/>
          <p:cNvSpPr txBox="1"/>
          <p:nvPr>
            <p:ph type="title"/>
          </p:nvPr>
        </p:nvSpPr>
        <p:spPr>
          <a:xfrm>
            <a:off x="0" y="9144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Practice Your Crosses</a:t>
            </a:r>
            <a:endParaRPr/>
          </a:p>
        </p:txBody>
      </p:sp>
      <p:sp>
        <p:nvSpPr>
          <p:cNvPr id="482" name="Google Shape;482;p30"/>
          <p:cNvSpPr txBox="1"/>
          <p:nvPr>
            <p:ph idx="1" type="body"/>
          </p:nvPr>
        </p:nvSpPr>
        <p:spPr>
          <a:xfrm>
            <a:off x="457200" y="2286000"/>
            <a:ext cx="80010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13200"/>
              <a:buFont typeface="Comic Sans MS"/>
              <a:buNone/>
            </a:pPr>
            <a:r>
              <a:rPr b="1" i="0" lang="en-US" sz="44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the P</a:t>
            </a:r>
            <a:r>
              <a:rPr b="1" baseline="-25000" i="0" lang="en-US" sz="44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44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, F</a:t>
            </a:r>
            <a:r>
              <a:rPr b="1" baseline="-25000" i="0" lang="en-US" sz="44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44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and both F</a:t>
            </a:r>
            <a:r>
              <a:rPr b="1" baseline="-25000" i="0" lang="en-US" sz="44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44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Crosses for each of the other Seven Pea Plant Traits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1"/>
          <p:cNvSpPr txBox="1"/>
          <p:nvPr/>
        </p:nvSpPr>
        <p:spPr>
          <a:xfrm>
            <a:off x="6705600" y="6689725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1"/>
          <p:cNvSpPr txBox="1"/>
          <p:nvPr>
            <p:ph type="ctrTitle"/>
          </p:nvPr>
        </p:nvSpPr>
        <p:spPr>
          <a:xfrm>
            <a:off x="0" y="29718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7200"/>
              <a:buFont typeface="Comic Sans MS"/>
              <a:buNone/>
            </a:pPr>
            <a:r>
              <a:rPr b="1" i="0" lang="en-US" sz="72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Mendel’s Laws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2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2"/>
          <p:cNvSpPr txBox="1"/>
          <p:nvPr>
            <p:ph type="title"/>
          </p:nvPr>
        </p:nvSpPr>
        <p:spPr>
          <a:xfrm>
            <a:off x="304800" y="3048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Results of Monohybrid Crosses</a:t>
            </a:r>
            <a:endParaRPr/>
          </a:p>
        </p:txBody>
      </p:sp>
      <p:sp>
        <p:nvSpPr>
          <p:cNvPr id="501" name="Google Shape;501;p32"/>
          <p:cNvSpPr txBox="1"/>
          <p:nvPr>
            <p:ph idx="1" type="body"/>
          </p:nvPr>
        </p:nvSpPr>
        <p:spPr>
          <a:xfrm>
            <a:off x="533400" y="11430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Inheritable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factors or genes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 responsible for all heritable characteristics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C3300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Phenotype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based on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Genotype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Each trait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based on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genes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from the mother and the other from the father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True-breeding individuals are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homozygous ( both alleles)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 the same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3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3"/>
          <p:cNvSpPr txBox="1"/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Law of Dominance</a:t>
            </a:r>
            <a:r>
              <a:rPr b="1" i="0" lang="en-US" sz="4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511" name="Google Shape;511;p33"/>
          <p:cNvSpPr txBox="1"/>
          <p:nvPr>
            <p:ph idx="1" type="body"/>
          </p:nvPr>
        </p:nvSpPr>
        <p:spPr>
          <a:xfrm>
            <a:off x="381000" y="32004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0800"/>
              <a:buFont typeface="Comic Sans MS"/>
              <a:buNone/>
            </a:pPr>
            <a:r>
              <a:t/>
            </a:r>
            <a:endParaRPr b="0" i="0" sz="3600" u="none">
              <a:solidFill>
                <a:srgbClr val="2929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3600" u="none">
              <a:solidFill>
                <a:srgbClr val="2929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2" name="Google Shape;512;p33"/>
          <p:cNvSpPr txBox="1"/>
          <p:nvPr/>
        </p:nvSpPr>
        <p:spPr>
          <a:xfrm>
            <a:off x="609600" y="1219200"/>
            <a:ext cx="8153400" cy="5035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a cross of parents that are </a:t>
            </a: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pure for contrasting traits</a:t>
            </a: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, only one form of the trait will appear in the next generation.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the offspring will be heterozygous and express only the </a:t>
            </a: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dominant trait.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 x rr </a:t>
            </a: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yields</a:t>
            </a: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all Rr (round seeds)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3"/>
          <p:cNvSpPr txBox="1"/>
          <p:nvPr/>
        </p:nvSpPr>
        <p:spPr>
          <a:xfrm>
            <a:off x="5334000" y="1981200"/>
            <a:ext cx="3276600" cy="314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a1" id="514" name="Google Shape;51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381000"/>
            <a:ext cx="1219200" cy="73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4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4"/>
          <p:cNvSpPr txBox="1"/>
          <p:nvPr>
            <p:ph type="title"/>
          </p:nvPr>
        </p:nvSpPr>
        <p:spPr>
          <a:xfrm>
            <a:off x="0" y="3048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Law of Dominance</a:t>
            </a:r>
            <a:endParaRPr/>
          </a:p>
        </p:txBody>
      </p:sp>
      <p:pic>
        <p:nvPicPr>
          <p:cNvPr descr="pea1" id="524" name="Google Shape;52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2800" y="228600"/>
            <a:ext cx="1219200" cy="731837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4"/>
          <p:cNvSpPr txBox="1"/>
          <p:nvPr/>
        </p:nvSpPr>
        <p:spPr>
          <a:xfrm>
            <a:off x="2514600" y="3200400"/>
            <a:ext cx="1981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G11_07" id="526" name="Google Shape;526;p34"/>
          <p:cNvPicPr preferRelativeResize="0"/>
          <p:nvPr/>
        </p:nvPicPr>
        <p:blipFill rotWithShape="1">
          <a:blip r:embed="rId4">
            <a:alphaModFix/>
          </a:blip>
          <a:srcRect b="7077" l="0" r="0" t="0"/>
          <a:stretch/>
        </p:blipFill>
        <p:spPr>
          <a:xfrm>
            <a:off x="152400" y="1676400"/>
            <a:ext cx="8763000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5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5"/>
          <p:cNvSpPr txBox="1"/>
          <p:nvPr>
            <p:ph type="title"/>
          </p:nvPr>
        </p:nvSpPr>
        <p:spPr>
          <a:xfrm>
            <a:off x="0" y="4572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Law of Segregation</a:t>
            </a:r>
            <a:endParaRPr/>
          </a:p>
        </p:txBody>
      </p:sp>
      <p:sp>
        <p:nvSpPr>
          <p:cNvPr id="536" name="Google Shape;536;p35"/>
          <p:cNvSpPr txBox="1"/>
          <p:nvPr>
            <p:ph idx="1" type="body"/>
          </p:nvPr>
        </p:nvSpPr>
        <p:spPr>
          <a:xfrm>
            <a:off x="304800" y="1524000"/>
            <a:ext cx="8610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During the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formation of gametes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(eggs or sperm), the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alleles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responsible for a trait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separate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from each other.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Alleles for a trait are then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"recombined" at fertilization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, producing the genotype for the traits of the offspring</a:t>
            </a:r>
            <a:r>
              <a:rPr b="1" i="0" lang="en-US" sz="1800" u="none">
                <a:solidFill>
                  <a:srgbClr val="CC33C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r>
              <a:rPr b="0" i="0" lang="en-US" sz="1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800" u="none">
              <a:solidFill>
                <a:srgbClr val="2929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6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6"/>
          <p:cNvSpPr txBox="1"/>
          <p:nvPr>
            <p:ph idx="4294967295" type="title"/>
          </p:nvPr>
        </p:nvSpPr>
        <p:spPr>
          <a:xfrm>
            <a:off x="457200" y="3810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000"/>
              <a:buFont typeface="Comic Sans MS"/>
              <a:buNone/>
            </a:pPr>
            <a:r>
              <a:rPr b="1" i="0" lang="en-US" sz="40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Applying the Law of Segregation</a:t>
            </a:r>
            <a:endParaRPr/>
          </a:p>
        </p:txBody>
      </p:sp>
      <p:pic>
        <p:nvPicPr>
          <p:cNvPr descr="0191l" id="546" name="Google Shape;546;p36"/>
          <p:cNvPicPr preferRelativeResize="0"/>
          <p:nvPr/>
        </p:nvPicPr>
        <p:blipFill rotWithShape="1">
          <a:blip r:embed="rId3">
            <a:alphaModFix/>
          </a:blip>
          <a:srcRect b="0" l="0" r="0" t="18898"/>
          <a:stretch/>
        </p:blipFill>
        <p:spPr>
          <a:xfrm>
            <a:off x="0" y="1298575"/>
            <a:ext cx="9139237" cy="51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7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7"/>
          <p:cNvSpPr txBox="1"/>
          <p:nvPr>
            <p:ph type="title"/>
          </p:nvPr>
        </p:nvSpPr>
        <p:spPr>
          <a:xfrm>
            <a:off x="304800" y="9144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Law of Independent Assortment</a:t>
            </a:r>
            <a:r>
              <a:rPr b="0" i="0" lang="en-US" sz="3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b="0" i="0" lang="en-US" sz="3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  <p:sp>
        <p:nvSpPr>
          <p:cNvPr id="556" name="Google Shape;556;p37"/>
          <p:cNvSpPr txBox="1"/>
          <p:nvPr>
            <p:ph idx="1" type="body"/>
          </p:nvPr>
        </p:nvSpPr>
        <p:spPr>
          <a:xfrm>
            <a:off x="381000" y="1981200"/>
            <a:ext cx="79248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Alleles for </a:t>
            </a:r>
            <a:r>
              <a:rPr b="1" i="1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different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traits are distributed to sex cells (&amp; offspring) independently of one another.</a:t>
            </a:r>
            <a:r>
              <a:rPr b="0" i="0" lang="en-US" sz="1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law can be illustrated using </a:t>
            </a:r>
            <a:r>
              <a:rPr b="1" i="1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dihybrid crosses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8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8"/>
          <p:cNvSpPr txBox="1"/>
          <p:nvPr>
            <p:ph type="title"/>
          </p:nvPr>
        </p:nvSpPr>
        <p:spPr>
          <a:xfrm>
            <a:off x="0" y="8382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Dihybrid Cross</a:t>
            </a:r>
            <a:endParaRPr/>
          </a:p>
        </p:txBody>
      </p:sp>
      <p:sp>
        <p:nvSpPr>
          <p:cNvPr id="566" name="Google Shape;566;p38"/>
          <p:cNvSpPr txBox="1"/>
          <p:nvPr>
            <p:ph idx="1" type="body"/>
          </p:nvPr>
        </p:nvSpPr>
        <p:spPr>
          <a:xfrm>
            <a:off x="304800" y="1676400"/>
            <a:ext cx="883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 breeding experiment that tracks the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inheritance of two traits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Mendel’s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“Law of Independent Assortment”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a. Each pair of alleles segregates </a:t>
            </a:r>
            <a:r>
              <a:rPr b="1" i="0" lang="en-US" sz="32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independently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during gamete formation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b. Formula:  2</a:t>
            </a:r>
            <a:r>
              <a:rPr b="1" baseline="30000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(n = # of heterozygotes)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9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9"/>
          <p:cNvSpPr txBox="1"/>
          <p:nvPr>
            <p:ph type="title"/>
          </p:nvPr>
        </p:nvSpPr>
        <p:spPr>
          <a:xfrm>
            <a:off x="0" y="12192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Question:</a:t>
            </a:r>
            <a:b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many gametes will be produced for the following allele arrangements?</a:t>
            </a:r>
            <a:b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  <p:sp>
        <p:nvSpPr>
          <p:cNvPr id="576" name="Google Shape;576;p39"/>
          <p:cNvSpPr txBox="1"/>
          <p:nvPr>
            <p:ph idx="1" type="body"/>
          </p:nvPr>
        </p:nvSpPr>
        <p:spPr>
          <a:xfrm>
            <a:off x="457200" y="2362200"/>
            <a:ext cx="8686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</a:pPr>
            <a:r>
              <a:t/>
            </a:r>
            <a:endParaRPr b="1" i="0" sz="1400" u="none">
              <a:solidFill>
                <a:srgbClr val="2929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C3300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Remember:</a:t>
            </a:r>
            <a:r>
              <a:rPr b="1" i="0" lang="en-US" sz="3200" u="none">
                <a:solidFill>
                  <a:srgbClr val="B50069"/>
                </a:solidFill>
                <a:latin typeface="Comic Sans MS"/>
                <a:ea typeface="Comic Sans MS"/>
                <a:cs typeface="Comic Sans MS"/>
                <a:sym typeface="Comic Sans MS"/>
              </a:rPr>
              <a:t> 	</a:t>
            </a:r>
            <a:r>
              <a:rPr b="1" i="0" lang="en-US" sz="32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baseline="30000" i="0" lang="en-US" sz="32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b="1" i="0" lang="en-US" sz="32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(n = # of heterozygotes)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92929"/>
              </a:buClr>
              <a:buSzPts val="9600"/>
              <a:buFont typeface="Comic Sans MS"/>
              <a:buNone/>
            </a:pPr>
            <a:r>
              <a:t/>
            </a:r>
            <a:endParaRPr b="1" i="0" sz="3200" u="none">
              <a:solidFill>
                <a:srgbClr val="2929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92929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1.	RrYy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92929"/>
              </a:buClr>
              <a:buSzPts val="9600"/>
              <a:buFont typeface="Comic Sans MS"/>
              <a:buNone/>
            </a:pPr>
            <a:r>
              <a:t/>
            </a:r>
            <a:endParaRPr b="1" i="0" sz="3200" u="none">
              <a:solidFill>
                <a:srgbClr val="724C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	2.	AaBbCCDd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92929"/>
              </a:buClr>
              <a:buSzPts val="9600"/>
              <a:buFont typeface="Comic Sans MS"/>
              <a:buNone/>
            </a:pPr>
            <a:r>
              <a:t/>
            </a:r>
            <a:endParaRPr b="1" i="0" sz="3200" u="none">
              <a:solidFill>
                <a:srgbClr val="724C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	3.	MmNnOoPPQQRrssTtQq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>
            <p:ph type="title"/>
          </p:nvPr>
        </p:nvSpPr>
        <p:spPr>
          <a:xfrm>
            <a:off x="304800" y="5334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Genetic Terminology</a:t>
            </a:r>
            <a:endParaRPr/>
          </a:p>
        </p:txBody>
      </p:sp>
      <p:sp>
        <p:nvSpPr>
          <p:cNvPr id="146" name="Google Shape;146;p4"/>
          <p:cNvSpPr txBox="1"/>
          <p:nvPr>
            <p:ph idx="1" type="body"/>
          </p:nvPr>
        </p:nvSpPr>
        <p:spPr>
          <a:xfrm>
            <a:off x="495300" y="727475"/>
            <a:ext cx="84582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12000"/>
              <a:buFont typeface="Noto Sans Symbols"/>
              <a:buChar char="▪"/>
            </a:pPr>
            <a:r>
              <a:rPr b="1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Trait</a:t>
            </a:r>
            <a:r>
              <a:rPr b="1" i="0" lang="en-US" sz="40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any characteristic that can be passed from parent to offspring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24C26"/>
              </a:buClr>
              <a:buSzPts val="12000"/>
              <a:buFont typeface="Noto Sans Symbols"/>
              <a:buChar char="▪"/>
            </a:pPr>
            <a:r>
              <a:rPr b="1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Heredity</a:t>
            </a:r>
            <a:r>
              <a:rPr b="1" i="0" lang="en-US" sz="40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passing of traits from parent to offspring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24C26"/>
              </a:buClr>
              <a:buSzPts val="12000"/>
              <a:buFont typeface="Noto Sans Symbols"/>
              <a:buChar char="▪"/>
            </a:pPr>
            <a:r>
              <a:rPr b="1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Genetics</a:t>
            </a:r>
            <a:r>
              <a:rPr b="1" i="0" lang="en-US" sz="40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study of heredity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4000" u="none">
              <a:solidFill>
                <a:srgbClr val="724C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0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40"/>
          <p:cNvSpPr txBox="1"/>
          <p:nvPr>
            <p:ph type="title"/>
          </p:nvPr>
        </p:nvSpPr>
        <p:spPr>
          <a:xfrm>
            <a:off x="304800" y="4572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Answer:</a:t>
            </a:r>
            <a:endParaRPr/>
          </a:p>
        </p:txBody>
      </p:sp>
      <p:sp>
        <p:nvSpPr>
          <p:cNvPr id="586" name="Google Shape;586;p40"/>
          <p:cNvSpPr txBox="1"/>
          <p:nvPr/>
        </p:nvSpPr>
        <p:spPr>
          <a:xfrm>
            <a:off x="304800" y="1217612"/>
            <a:ext cx="8839200" cy="515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 RrYy:  2</a:t>
            </a:r>
            <a:r>
              <a:rPr b="1" baseline="30000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2</a:t>
            </a:r>
            <a:r>
              <a:rPr b="1" baseline="30000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4 gametes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1" i="0" lang="en-US" sz="32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RY    Ry    rY   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724C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 AaBbCCDd:  2</a:t>
            </a:r>
            <a:r>
              <a:rPr b="1" baseline="30000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2</a:t>
            </a:r>
            <a:r>
              <a:rPr b="1" baseline="30000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8 gametes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1" i="0" lang="en-US" sz="32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ABCD  ABCd   AbCD   AbCd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aBCD   aBCd   abCD   abCD</a:t>
            </a: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724C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MmNnOoPPQQRrssTtQq:  2</a:t>
            </a:r>
            <a:r>
              <a:rPr b="1" baseline="30000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2</a:t>
            </a:r>
            <a:r>
              <a:rPr b="1" baseline="30000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64 gametes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1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41"/>
          <p:cNvSpPr txBox="1"/>
          <p:nvPr>
            <p:ph type="title"/>
          </p:nvPr>
        </p:nvSpPr>
        <p:spPr>
          <a:xfrm>
            <a:off x="1066800" y="304800"/>
            <a:ext cx="693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Dihybrid Cross</a:t>
            </a:r>
            <a:endParaRPr/>
          </a:p>
        </p:txBody>
      </p:sp>
      <p:sp>
        <p:nvSpPr>
          <p:cNvPr id="596" name="Google Shape;596;p41"/>
          <p:cNvSpPr txBox="1"/>
          <p:nvPr>
            <p:ph idx="1" type="body"/>
          </p:nvPr>
        </p:nvSpPr>
        <p:spPr>
          <a:xfrm>
            <a:off x="381000" y="1143000"/>
            <a:ext cx="83058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Traits: Seed shape &amp; Seed color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92929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Alleles:</a:t>
            </a:r>
            <a:r>
              <a:rPr b="1" i="0" lang="en-US" sz="1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R round</a:t>
            </a:r>
            <a:b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r wrinkled</a:t>
            </a:r>
            <a:b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Y yellow</a:t>
            </a:r>
            <a:b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y green</a:t>
            </a:r>
            <a:r>
              <a:rPr b="1" i="0" lang="en-US" sz="1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</a:t>
            </a:r>
            <a:endParaRPr b="1" i="0" sz="1600" u="none">
              <a:solidFill>
                <a:srgbClr val="0096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292929"/>
              </a:buClr>
              <a:buSzPts val="4800"/>
              <a:buFont typeface="Comic Sans MS"/>
              <a:buNone/>
            </a:pPr>
            <a:r>
              <a:rPr b="0" i="0" lang="en-US" sz="1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endParaRPr b="1" i="0" sz="1600" u="non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292929"/>
              </a:buClr>
              <a:buSzPts val="4200"/>
              <a:buFont typeface="Comic Sans MS"/>
              <a:buNone/>
            </a:pPr>
            <a:r>
              <a:t/>
            </a:r>
            <a:endParaRPr b="1" i="0" sz="1400" u="none">
              <a:solidFill>
                <a:srgbClr val="2929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1400" u="none">
              <a:solidFill>
                <a:srgbClr val="2929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7" name="Google Shape;597;p41"/>
          <p:cNvSpPr txBox="1"/>
          <p:nvPr/>
        </p:nvSpPr>
        <p:spPr>
          <a:xfrm>
            <a:off x="1676400" y="3733800"/>
            <a:ext cx="5029200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RrYy   x   RrYy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41"/>
          <p:cNvSpPr txBox="1"/>
          <p:nvPr/>
        </p:nvSpPr>
        <p:spPr>
          <a:xfrm>
            <a:off x="457200" y="4953000"/>
            <a:ext cx="3276600" cy="579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RY Ry rY 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41"/>
          <p:cNvSpPr txBox="1"/>
          <p:nvPr/>
        </p:nvSpPr>
        <p:spPr>
          <a:xfrm>
            <a:off x="5257800" y="4876800"/>
            <a:ext cx="3276600" cy="579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RY Ry rY 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0" name="Google Shape;600;p41"/>
          <p:cNvCxnSpPr/>
          <p:nvPr/>
        </p:nvCxnSpPr>
        <p:spPr>
          <a:xfrm flipH="1">
            <a:off x="1981200" y="4343400"/>
            <a:ext cx="1066800" cy="45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01" name="Google Shape;601;p41"/>
          <p:cNvCxnSpPr/>
          <p:nvPr/>
        </p:nvCxnSpPr>
        <p:spPr>
          <a:xfrm>
            <a:off x="5486400" y="4343400"/>
            <a:ext cx="1143000" cy="45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02" name="Google Shape;602;p41"/>
          <p:cNvSpPr txBox="1"/>
          <p:nvPr/>
        </p:nvSpPr>
        <p:spPr>
          <a:xfrm>
            <a:off x="381000" y="5867400"/>
            <a:ext cx="81534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possible gamete combinations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2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42"/>
          <p:cNvSpPr txBox="1"/>
          <p:nvPr>
            <p:ph type="title"/>
          </p:nvPr>
        </p:nvSpPr>
        <p:spPr>
          <a:xfrm>
            <a:off x="304800" y="5334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Dihybrid Cross</a:t>
            </a:r>
            <a:endParaRPr/>
          </a:p>
        </p:txBody>
      </p:sp>
      <p:grpSp>
        <p:nvGrpSpPr>
          <p:cNvPr id="612" name="Google Shape;612;p42"/>
          <p:cNvGrpSpPr/>
          <p:nvPr/>
        </p:nvGrpSpPr>
        <p:grpSpPr>
          <a:xfrm>
            <a:off x="2576512" y="1890712"/>
            <a:ext cx="3822700" cy="454025"/>
            <a:chOff x="1623" y="1191"/>
            <a:chExt cx="2408" cy="286"/>
          </a:xfrm>
        </p:grpSpPr>
        <p:sp>
          <p:nvSpPr>
            <p:cNvPr id="613" name="Google Shape;613;p42"/>
            <p:cNvSpPr txBox="1"/>
            <p:nvPr/>
          </p:nvSpPr>
          <p:spPr>
            <a:xfrm>
              <a:off x="1623" y="1191"/>
              <a:ext cx="381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88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9688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2"/>
            <p:cNvSpPr txBox="1"/>
            <p:nvPr/>
          </p:nvSpPr>
          <p:spPr>
            <a:xfrm>
              <a:off x="2295" y="1191"/>
              <a:ext cx="360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88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9688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2"/>
            <p:cNvSpPr txBox="1"/>
            <p:nvPr/>
          </p:nvSpPr>
          <p:spPr>
            <a:xfrm>
              <a:off x="3063" y="1191"/>
              <a:ext cx="317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88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9688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2"/>
            <p:cNvSpPr txBox="1"/>
            <p:nvPr/>
          </p:nvSpPr>
          <p:spPr>
            <a:xfrm>
              <a:off x="3735" y="1191"/>
              <a:ext cx="296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88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9688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" name="Google Shape;617;p42"/>
          <p:cNvGrpSpPr/>
          <p:nvPr/>
        </p:nvGrpSpPr>
        <p:grpSpPr>
          <a:xfrm>
            <a:off x="1662112" y="2652712"/>
            <a:ext cx="604837" cy="3273425"/>
            <a:chOff x="1047" y="1671"/>
            <a:chExt cx="381" cy="2062"/>
          </a:xfrm>
        </p:grpSpPr>
        <p:sp>
          <p:nvSpPr>
            <p:cNvPr id="618" name="Google Shape;618;p42"/>
            <p:cNvSpPr txBox="1"/>
            <p:nvPr/>
          </p:nvSpPr>
          <p:spPr>
            <a:xfrm>
              <a:off x="1047" y="1671"/>
              <a:ext cx="381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0069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B50069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2"/>
            <p:cNvSpPr txBox="1"/>
            <p:nvPr/>
          </p:nvSpPr>
          <p:spPr>
            <a:xfrm>
              <a:off x="1047" y="2247"/>
              <a:ext cx="360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0069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B50069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42"/>
            <p:cNvSpPr txBox="1"/>
            <p:nvPr/>
          </p:nvSpPr>
          <p:spPr>
            <a:xfrm>
              <a:off x="1095" y="2871"/>
              <a:ext cx="317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0069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B50069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42"/>
            <p:cNvSpPr txBox="1"/>
            <p:nvPr/>
          </p:nvSpPr>
          <p:spPr>
            <a:xfrm>
              <a:off x="1095" y="3447"/>
              <a:ext cx="296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0069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B50069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2" name="Google Shape;622;p42"/>
          <p:cNvGrpSpPr/>
          <p:nvPr/>
        </p:nvGrpSpPr>
        <p:grpSpPr>
          <a:xfrm>
            <a:off x="2286000" y="2438400"/>
            <a:ext cx="4495800" cy="3733800"/>
            <a:chOff x="1440" y="1536"/>
            <a:chExt cx="2832" cy="2352"/>
          </a:xfrm>
        </p:grpSpPr>
        <p:cxnSp>
          <p:nvCxnSpPr>
            <p:cNvPr id="623" name="Google Shape;623;p42"/>
            <p:cNvCxnSpPr/>
            <p:nvPr/>
          </p:nvCxnSpPr>
          <p:spPr>
            <a:xfrm>
              <a:off x="2112" y="1540"/>
              <a:ext cx="0" cy="2344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4" name="Google Shape;624;p42"/>
            <p:cNvCxnSpPr/>
            <p:nvPr/>
          </p:nvCxnSpPr>
          <p:spPr>
            <a:xfrm>
              <a:off x="2832" y="1540"/>
              <a:ext cx="0" cy="2344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5" name="Google Shape;625;p42"/>
            <p:cNvCxnSpPr/>
            <p:nvPr/>
          </p:nvCxnSpPr>
          <p:spPr>
            <a:xfrm>
              <a:off x="3552" y="1540"/>
              <a:ext cx="0" cy="2344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6" name="Google Shape;626;p42"/>
            <p:cNvCxnSpPr/>
            <p:nvPr/>
          </p:nvCxnSpPr>
          <p:spPr>
            <a:xfrm>
              <a:off x="1444" y="2112"/>
              <a:ext cx="282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7" name="Google Shape;627;p42"/>
            <p:cNvCxnSpPr/>
            <p:nvPr/>
          </p:nvCxnSpPr>
          <p:spPr>
            <a:xfrm>
              <a:off x="1440" y="2736"/>
              <a:ext cx="2832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8" name="Google Shape;628;p42"/>
            <p:cNvCxnSpPr/>
            <p:nvPr/>
          </p:nvCxnSpPr>
          <p:spPr>
            <a:xfrm>
              <a:off x="1444" y="3312"/>
              <a:ext cx="2828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29" name="Google Shape;629;p42"/>
            <p:cNvSpPr txBox="1"/>
            <p:nvPr/>
          </p:nvSpPr>
          <p:spPr>
            <a:xfrm>
              <a:off x="1440" y="1536"/>
              <a:ext cx="2832" cy="2352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3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4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Dihybrid Cross</a:t>
            </a:r>
            <a:endParaRPr/>
          </a:p>
        </p:txBody>
      </p:sp>
      <p:grpSp>
        <p:nvGrpSpPr>
          <p:cNvPr id="639" name="Google Shape;639;p43"/>
          <p:cNvGrpSpPr/>
          <p:nvPr/>
        </p:nvGrpSpPr>
        <p:grpSpPr>
          <a:xfrm>
            <a:off x="976312" y="2805112"/>
            <a:ext cx="4391025" cy="3273425"/>
            <a:chOff x="615" y="1767"/>
            <a:chExt cx="2766" cy="2062"/>
          </a:xfrm>
        </p:grpSpPr>
        <p:sp>
          <p:nvSpPr>
            <p:cNvPr id="640" name="Google Shape;640;p43"/>
            <p:cNvSpPr txBox="1"/>
            <p:nvPr/>
          </p:nvSpPr>
          <p:spPr>
            <a:xfrm>
              <a:off x="615" y="1767"/>
              <a:ext cx="604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RRYY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3"/>
            <p:cNvSpPr txBox="1"/>
            <p:nvPr/>
          </p:nvSpPr>
          <p:spPr>
            <a:xfrm>
              <a:off x="615" y="2343"/>
              <a:ext cx="588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RRYy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3"/>
            <p:cNvSpPr txBox="1"/>
            <p:nvPr/>
          </p:nvSpPr>
          <p:spPr>
            <a:xfrm>
              <a:off x="615" y="2967"/>
              <a:ext cx="573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RrYY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3"/>
            <p:cNvSpPr txBox="1"/>
            <p:nvPr/>
          </p:nvSpPr>
          <p:spPr>
            <a:xfrm>
              <a:off x="615" y="3543"/>
              <a:ext cx="557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RrYy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3"/>
            <p:cNvSpPr txBox="1"/>
            <p:nvPr/>
          </p:nvSpPr>
          <p:spPr>
            <a:xfrm>
              <a:off x="1335" y="1767"/>
              <a:ext cx="588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RRYy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3"/>
            <p:cNvSpPr txBox="1"/>
            <p:nvPr/>
          </p:nvSpPr>
          <p:spPr>
            <a:xfrm>
              <a:off x="1335" y="2343"/>
              <a:ext cx="572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RRyy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3"/>
            <p:cNvSpPr txBox="1"/>
            <p:nvPr/>
          </p:nvSpPr>
          <p:spPr>
            <a:xfrm>
              <a:off x="1335" y="2967"/>
              <a:ext cx="557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RrYy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3"/>
            <p:cNvSpPr txBox="1"/>
            <p:nvPr/>
          </p:nvSpPr>
          <p:spPr>
            <a:xfrm>
              <a:off x="1335" y="3543"/>
              <a:ext cx="542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Rryy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3"/>
            <p:cNvSpPr txBox="1"/>
            <p:nvPr/>
          </p:nvSpPr>
          <p:spPr>
            <a:xfrm>
              <a:off x="2055" y="1767"/>
              <a:ext cx="573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RrYY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3"/>
            <p:cNvSpPr txBox="1"/>
            <p:nvPr/>
          </p:nvSpPr>
          <p:spPr>
            <a:xfrm>
              <a:off x="2055" y="2343"/>
              <a:ext cx="557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RrYy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3"/>
            <p:cNvSpPr txBox="1"/>
            <p:nvPr/>
          </p:nvSpPr>
          <p:spPr>
            <a:xfrm>
              <a:off x="2055" y="2967"/>
              <a:ext cx="542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rrYY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3"/>
            <p:cNvSpPr txBox="1"/>
            <p:nvPr/>
          </p:nvSpPr>
          <p:spPr>
            <a:xfrm>
              <a:off x="2055" y="3543"/>
              <a:ext cx="526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rrYy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3"/>
            <p:cNvSpPr txBox="1"/>
            <p:nvPr/>
          </p:nvSpPr>
          <p:spPr>
            <a:xfrm>
              <a:off x="2775" y="1767"/>
              <a:ext cx="557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RrYy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3"/>
            <p:cNvSpPr txBox="1"/>
            <p:nvPr/>
          </p:nvSpPr>
          <p:spPr>
            <a:xfrm>
              <a:off x="2775" y="2343"/>
              <a:ext cx="542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Rryy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43"/>
            <p:cNvSpPr txBox="1"/>
            <p:nvPr/>
          </p:nvSpPr>
          <p:spPr>
            <a:xfrm>
              <a:off x="2823" y="2967"/>
              <a:ext cx="526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rrYy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43"/>
            <p:cNvSpPr txBox="1"/>
            <p:nvPr/>
          </p:nvSpPr>
          <p:spPr>
            <a:xfrm>
              <a:off x="2871" y="3543"/>
              <a:ext cx="510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rryy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6" name="Google Shape;656;p43"/>
          <p:cNvGrpSpPr/>
          <p:nvPr/>
        </p:nvGrpSpPr>
        <p:grpSpPr>
          <a:xfrm>
            <a:off x="5776912" y="2622550"/>
            <a:ext cx="3143250" cy="3943350"/>
            <a:chOff x="3639" y="1652"/>
            <a:chExt cx="1980" cy="2484"/>
          </a:xfrm>
        </p:grpSpPr>
        <p:sp>
          <p:nvSpPr>
            <p:cNvPr id="657" name="Google Shape;657;p43"/>
            <p:cNvSpPr txBox="1"/>
            <p:nvPr/>
          </p:nvSpPr>
          <p:spPr>
            <a:xfrm>
              <a:off x="3687" y="1652"/>
              <a:ext cx="1932" cy="1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Round/Yellow:     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Round/green:    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wrinkled/Yellow: 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wrinkled/green:  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3"/>
            <p:cNvSpPr txBox="1"/>
            <p:nvPr/>
          </p:nvSpPr>
          <p:spPr>
            <a:xfrm>
              <a:off x="3639" y="3620"/>
              <a:ext cx="1889" cy="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0069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rgbClr val="B50069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9:3:3:1 phenotypic</a:t>
              </a:r>
              <a:br>
                <a:rPr b="1" i="0" lang="en-US" sz="2400" u="none" cap="none" strike="noStrike">
                  <a:solidFill>
                    <a:srgbClr val="B50069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</a:br>
              <a:r>
                <a:rPr b="1" i="0" lang="en-US" sz="2400" u="none" cap="none" strike="noStrike">
                  <a:solidFill>
                    <a:srgbClr val="B50069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         ratio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9" name="Google Shape;659;p43"/>
          <p:cNvGrpSpPr/>
          <p:nvPr/>
        </p:nvGrpSpPr>
        <p:grpSpPr>
          <a:xfrm>
            <a:off x="290512" y="1966912"/>
            <a:ext cx="5119687" cy="4281487"/>
            <a:chOff x="183" y="1239"/>
            <a:chExt cx="3225" cy="2697"/>
          </a:xfrm>
        </p:grpSpPr>
        <p:cxnSp>
          <p:nvCxnSpPr>
            <p:cNvPr id="660" name="Google Shape;660;p43"/>
            <p:cNvCxnSpPr/>
            <p:nvPr/>
          </p:nvCxnSpPr>
          <p:spPr>
            <a:xfrm>
              <a:off x="1248" y="1592"/>
              <a:ext cx="0" cy="2336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1" name="Google Shape;661;p43"/>
            <p:cNvCxnSpPr/>
            <p:nvPr/>
          </p:nvCxnSpPr>
          <p:spPr>
            <a:xfrm>
              <a:off x="1968" y="1592"/>
              <a:ext cx="0" cy="2336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2" name="Google Shape;662;p43"/>
            <p:cNvCxnSpPr/>
            <p:nvPr/>
          </p:nvCxnSpPr>
          <p:spPr>
            <a:xfrm>
              <a:off x="2688" y="1592"/>
              <a:ext cx="0" cy="2336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3" name="Google Shape;663;p43"/>
            <p:cNvCxnSpPr/>
            <p:nvPr/>
          </p:nvCxnSpPr>
          <p:spPr>
            <a:xfrm>
              <a:off x="584" y="2160"/>
              <a:ext cx="2824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4" name="Google Shape;664;p43"/>
            <p:cNvCxnSpPr/>
            <p:nvPr/>
          </p:nvCxnSpPr>
          <p:spPr>
            <a:xfrm>
              <a:off x="584" y="2784"/>
              <a:ext cx="2824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5" name="Google Shape;665;p43"/>
            <p:cNvCxnSpPr/>
            <p:nvPr/>
          </p:nvCxnSpPr>
          <p:spPr>
            <a:xfrm>
              <a:off x="584" y="3360"/>
              <a:ext cx="2824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66" name="Google Shape;666;p43"/>
            <p:cNvSpPr txBox="1"/>
            <p:nvPr/>
          </p:nvSpPr>
          <p:spPr>
            <a:xfrm>
              <a:off x="759" y="1239"/>
              <a:ext cx="381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88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9688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3"/>
            <p:cNvSpPr txBox="1"/>
            <p:nvPr/>
          </p:nvSpPr>
          <p:spPr>
            <a:xfrm>
              <a:off x="1431" y="1239"/>
              <a:ext cx="360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88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9688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43"/>
            <p:cNvSpPr txBox="1"/>
            <p:nvPr/>
          </p:nvSpPr>
          <p:spPr>
            <a:xfrm>
              <a:off x="2199" y="1239"/>
              <a:ext cx="317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88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9688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3"/>
            <p:cNvSpPr txBox="1"/>
            <p:nvPr/>
          </p:nvSpPr>
          <p:spPr>
            <a:xfrm>
              <a:off x="2871" y="1239"/>
              <a:ext cx="296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88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9688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3"/>
            <p:cNvSpPr txBox="1"/>
            <p:nvPr/>
          </p:nvSpPr>
          <p:spPr>
            <a:xfrm>
              <a:off x="183" y="1719"/>
              <a:ext cx="381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0069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B50069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3"/>
            <p:cNvSpPr txBox="1"/>
            <p:nvPr/>
          </p:nvSpPr>
          <p:spPr>
            <a:xfrm>
              <a:off x="183" y="2295"/>
              <a:ext cx="360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0069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B50069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43"/>
            <p:cNvSpPr txBox="1"/>
            <p:nvPr/>
          </p:nvSpPr>
          <p:spPr>
            <a:xfrm>
              <a:off x="231" y="2919"/>
              <a:ext cx="317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0069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B50069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43"/>
            <p:cNvSpPr txBox="1"/>
            <p:nvPr/>
          </p:nvSpPr>
          <p:spPr>
            <a:xfrm>
              <a:off x="231" y="3495"/>
              <a:ext cx="296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0069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B50069"/>
                  </a:solidFill>
                  <a:latin typeface="Arial"/>
                  <a:ea typeface="Arial"/>
                  <a:cs typeface="Arial"/>
                  <a:sym typeface="Arial"/>
                </a:rPr>
                <a:t>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43"/>
            <p:cNvSpPr txBox="1"/>
            <p:nvPr/>
          </p:nvSpPr>
          <p:spPr>
            <a:xfrm>
              <a:off x="576" y="1584"/>
              <a:ext cx="2832" cy="2352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4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44"/>
          <p:cNvSpPr txBox="1"/>
          <p:nvPr>
            <p:ph type="title"/>
          </p:nvPr>
        </p:nvSpPr>
        <p:spPr>
          <a:xfrm>
            <a:off x="304800" y="3048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Dihybrid Cross</a:t>
            </a:r>
            <a:endParaRPr/>
          </a:p>
        </p:txBody>
      </p:sp>
      <p:pic>
        <p:nvPicPr>
          <p:cNvPr descr="predictdihybrid" id="684" name="Google Shape;684;p44"/>
          <p:cNvPicPr preferRelativeResize="0"/>
          <p:nvPr/>
        </p:nvPicPr>
        <p:blipFill rotWithShape="1">
          <a:blip r:embed="rId3">
            <a:alphaModFix/>
          </a:blip>
          <a:srcRect b="20982" l="75423" r="0" t="40756"/>
          <a:stretch/>
        </p:blipFill>
        <p:spPr>
          <a:xfrm>
            <a:off x="228600" y="990600"/>
            <a:ext cx="506095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44"/>
          <p:cNvSpPr txBox="1"/>
          <p:nvPr/>
        </p:nvSpPr>
        <p:spPr>
          <a:xfrm>
            <a:off x="5486400" y="2438400"/>
            <a:ext cx="3657600" cy="244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Round/Yellow:   9</a:t>
            </a:r>
            <a:br>
              <a:rPr b="1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Round/green:    3</a:t>
            </a:r>
            <a:br>
              <a:rPr b="1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wrinkled/Yellow: 3</a:t>
            </a:r>
            <a:br>
              <a:rPr b="1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wrinkled/green: 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9:3:3:1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5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45"/>
          <p:cNvSpPr txBox="1"/>
          <p:nvPr>
            <p:ph type="title"/>
          </p:nvPr>
        </p:nvSpPr>
        <p:spPr>
          <a:xfrm>
            <a:off x="1066800" y="228600"/>
            <a:ext cx="6705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 Cross</a:t>
            </a:r>
            <a:endParaRPr/>
          </a:p>
        </p:txBody>
      </p:sp>
      <p:sp>
        <p:nvSpPr>
          <p:cNvPr id="695" name="Google Shape;695;p45"/>
          <p:cNvSpPr txBox="1"/>
          <p:nvPr>
            <p:ph idx="1" type="body"/>
          </p:nvPr>
        </p:nvSpPr>
        <p:spPr>
          <a:xfrm>
            <a:off x="381000" y="990600"/>
            <a:ext cx="8077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A mating between an individual of </a:t>
            </a:r>
            <a:r>
              <a:rPr b="1" i="0" lang="en-US" sz="2800" u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unknown genotype 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a </a:t>
            </a:r>
            <a:r>
              <a:rPr b="1" i="0" lang="en-US" sz="2800" u="none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homozygous recessive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individual.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Example: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i="0" lang="en-US" sz="2800" u="none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rPr>
              <a:t>bbC__  </a:t>
            </a:r>
            <a:r>
              <a:rPr b="1" i="0" lang="en-US" sz="28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x  </a:t>
            </a:r>
            <a:r>
              <a:rPr b="1" i="0" lang="en-US" sz="2800" u="none">
                <a:solidFill>
                  <a:srgbClr val="009688"/>
                </a:solidFill>
                <a:latin typeface="Comic Sans MS"/>
                <a:ea typeface="Comic Sans MS"/>
                <a:cs typeface="Comic Sans MS"/>
                <a:sym typeface="Comic Sans MS"/>
              </a:rPr>
              <a:t>bbcc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92929"/>
              </a:buClr>
              <a:buSzPts val="8400"/>
              <a:buFont typeface="Comic Sans MS"/>
              <a:buNone/>
            </a:pPr>
            <a:r>
              <a:t/>
            </a:r>
            <a:endParaRPr b="1" i="0" sz="2800" u="none">
              <a:solidFill>
                <a:srgbClr val="0096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79F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rPr>
              <a:t>	BB = brown eyes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79F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rPr>
              <a:t>	Bb = brown eyes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79F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rPr>
              <a:t>	bb = blue eyes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92929"/>
              </a:buClr>
              <a:buSzPts val="8400"/>
              <a:buFont typeface="Comic Sans MS"/>
              <a:buNone/>
            </a:pPr>
            <a:r>
              <a:t/>
            </a:r>
            <a:endParaRPr b="1" i="0" sz="2800" u="none">
              <a:solidFill>
                <a:srgbClr val="2929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9688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009688"/>
                </a:solidFill>
                <a:latin typeface="Comic Sans MS"/>
                <a:ea typeface="Comic Sans MS"/>
                <a:cs typeface="Comic Sans MS"/>
                <a:sym typeface="Comic Sans MS"/>
              </a:rPr>
              <a:t>	CC = curly hair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9688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009688"/>
                </a:solidFill>
                <a:latin typeface="Comic Sans MS"/>
                <a:ea typeface="Comic Sans MS"/>
                <a:cs typeface="Comic Sans MS"/>
                <a:sym typeface="Comic Sans MS"/>
              </a:rPr>
              <a:t>	Cc = curly hair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9688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009688"/>
                </a:solidFill>
                <a:latin typeface="Comic Sans MS"/>
                <a:ea typeface="Comic Sans MS"/>
                <a:cs typeface="Comic Sans MS"/>
                <a:sym typeface="Comic Sans MS"/>
              </a:rPr>
              <a:t>	cc = straight hair</a:t>
            </a:r>
            <a:endParaRPr/>
          </a:p>
        </p:txBody>
      </p:sp>
      <p:grpSp>
        <p:nvGrpSpPr>
          <p:cNvPr id="696" name="Google Shape;696;p45"/>
          <p:cNvGrpSpPr/>
          <p:nvPr/>
        </p:nvGrpSpPr>
        <p:grpSpPr>
          <a:xfrm>
            <a:off x="4786312" y="4024312"/>
            <a:ext cx="3201987" cy="1525587"/>
            <a:chOff x="3015" y="2535"/>
            <a:chExt cx="2017" cy="961"/>
          </a:xfrm>
        </p:grpSpPr>
        <p:sp>
          <p:nvSpPr>
            <p:cNvPr id="697" name="Google Shape;697;p45"/>
            <p:cNvSpPr txBox="1"/>
            <p:nvPr/>
          </p:nvSpPr>
          <p:spPr>
            <a:xfrm>
              <a:off x="3416" y="2840"/>
              <a:ext cx="1616" cy="656"/>
            </a:xfrm>
            <a:prstGeom prst="rect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8" name="Google Shape;698;p45"/>
            <p:cNvCxnSpPr/>
            <p:nvPr/>
          </p:nvCxnSpPr>
          <p:spPr>
            <a:xfrm>
              <a:off x="4224" y="2840"/>
              <a:ext cx="0" cy="656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99" name="Google Shape;699;p45"/>
            <p:cNvSpPr txBox="1"/>
            <p:nvPr/>
          </p:nvSpPr>
          <p:spPr>
            <a:xfrm>
              <a:off x="3591" y="2535"/>
              <a:ext cx="370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79F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279F"/>
                  </a:solidFill>
                  <a:latin typeface="Arial"/>
                  <a:ea typeface="Arial"/>
                  <a:cs typeface="Arial"/>
                  <a:sym typeface="Arial"/>
                </a:rPr>
                <a:t>bC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5"/>
            <p:cNvSpPr txBox="1"/>
            <p:nvPr/>
          </p:nvSpPr>
          <p:spPr>
            <a:xfrm>
              <a:off x="4359" y="2535"/>
              <a:ext cx="552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79F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279F"/>
                  </a:solidFill>
                  <a:latin typeface="Arial"/>
                  <a:ea typeface="Arial"/>
                  <a:cs typeface="Arial"/>
                  <a:sym typeface="Arial"/>
                </a:rPr>
                <a:t>b___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5"/>
            <p:cNvSpPr txBox="1"/>
            <p:nvPr/>
          </p:nvSpPr>
          <p:spPr>
            <a:xfrm>
              <a:off x="3015" y="3063"/>
              <a:ext cx="338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88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9688"/>
                  </a:solidFill>
                  <a:latin typeface="Arial"/>
                  <a:ea typeface="Arial"/>
                  <a:cs typeface="Arial"/>
                  <a:sym typeface="Arial"/>
                </a:rPr>
                <a:t>bc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6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46"/>
          <p:cNvSpPr txBox="1"/>
          <p:nvPr>
            <p:ph type="title"/>
          </p:nvPr>
        </p:nvSpPr>
        <p:spPr>
          <a:xfrm>
            <a:off x="304800" y="9144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 Cross</a:t>
            </a:r>
            <a:endParaRPr/>
          </a:p>
        </p:txBody>
      </p:sp>
      <p:sp>
        <p:nvSpPr>
          <p:cNvPr id="711" name="Google Shape;711;p46"/>
          <p:cNvSpPr txBox="1"/>
          <p:nvPr>
            <p:ph idx="1" type="body"/>
          </p:nvPr>
        </p:nvSpPr>
        <p:spPr>
          <a:xfrm>
            <a:off x="381000" y="18288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Possible results:</a:t>
            </a:r>
            <a:endParaRPr/>
          </a:p>
        </p:txBody>
      </p:sp>
      <p:grpSp>
        <p:nvGrpSpPr>
          <p:cNvPr id="712" name="Google Shape;712;p46"/>
          <p:cNvGrpSpPr/>
          <p:nvPr/>
        </p:nvGrpSpPr>
        <p:grpSpPr>
          <a:xfrm>
            <a:off x="304800" y="3581400"/>
            <a:ext cx="3201987" cy="1525587"/>
            <a:chOff x="183" y="1815"/>
            <a:chExt cx="2017" cy="961"/>
          </a:xfrm>
        </p:grpSpPr>
        <p:sp>
          <p:nvSpPr>
            <p:cNvPr id="713" name="Google Shape;713;p46"/>
            <p:cNvSpPr txBox="1"/>
            <p:nvPr/>
          </p:nvSpPr>
          <p:spPr>
            <a:xfrm>
              <a:off x="584" y="2120"/>
              <a:ext cx="1616" cy="656"/>
            </a:xfrm>
            <a:prstGeom prst="rect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4" name="Google Shape;714;p46"/>
            <p:cNvCxnSpPr/>
            <p:nvPr/>
          </p:nvCxnSpPr>
          <p:spPr>
            <a:xfrm>
              <a:off x="1392" y="2120"/>
              <a:ext cx="0" cy="656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15" name="Google Shape;715;p46"/>
            <p:cNvSpPr txBox="1"/>
            <p:nvPr/>
          </p:nvSpPr>
          <p:spPr>
            <a:xfrm>
              <a:off x="759" y="1815"/>
              <a:ext cx="370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79F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279F"/>
                  </a:solidFill>
                  <a:latin typeface="Arial"/>
                  <a:ea typeface="Arial"/>
                  <a:cs typeface="Arial"/>
                  <a:sym typeface="Arial"/>
                </a:rPr>
                <a:t>bC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6"/>
            <p:cNvSpPr txBox="1"/>
            <p:nvPr/>
          </p:nvSpPr>
          <p:spPr>
            <a:xfrm>
              <a:off x="1527" y="1815"/>
              <a:ext cx="552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79F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279F"/>
                  </a:solidFill>
                  <a:latin typeface="Arial"/>
                  <a:ea typeface="Arial"/>
                  <a:cs typeface="Arial"/>
                  <a:sym typeface="Arial"/>
                </a:rPr>
                <a:t>b___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6"/>
            <p:cNvSpPr txBox="1"/>
            <p:nvPr/>
          </p:nvSpPr>
          <p:spPr>
            <a:xfrm>
              <a:off x="183" y="2343"/>
              <a:ext cx="338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88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9688"/>
                  </a:solidFill>
                  <a:latin typeface="Arial"/>
                  <a:ea typeface="Arial"/>
                  <a:cs typeface="Arial"/>
                  <a:sym typeface="Arial"/>
                </a:rPr>
                <a:t>bc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46"/>
            <p:cNvSpPr txBox="1"/>
            <p:nvPr/>
          </p:nvSpPr>
          <p:spPr>
            <a:xfrm>
              <a:off x="711" y="2343"/>
              <a:ext cx="594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bbCc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46"/>
            <p:cNvSpPr txBox="1"/>
            <p:nvPr/>
          </p:nvSpPr>
          <p:spPr>
            <a:xfrm>
              <a:off x="1479" y="2343"/>
              <a:ext cx="594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bb</a:t>
              </a:r>
              <a:r>
                <a:rPr b="1" i="0" lang="en-US" sz="2400" u="none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46"/>
            <p:cNvSpPr txBox="1"/>
            <p:nvPr/>
          </p:nvSpPr>
          <p:spPr>
            <a:xfrm>
              <a:off x="1719" y="1815"/>
              <a:ext cx="253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46"/>
          <p:cNvGrpSpPr/>
          <p:nvPr/>
        </p:nvGrpSpPr>
        <p:grpSpPr>
          <a:xfrm>
            <a:off x="4343400" y="3581400"/>
            <a:ext cx="4192587" cy="1525587"/>
            <a:chOff x="2727" y="1815"/>
            <a:chExt cx="2641" cy="961"/>
          </a:xfrm>
        </p:grpSpPr>
        <p:sp>
          <p:nvSpPr>
            <p:cNvPr id="722" name="Google Shape;722;p46"/>
            <p:cNvSpPr txBox="1"/>
            <p:nvPr/>
          </p:nvSpPr>
          <p:spPr>
            <a:xfrm>
              <a:off x="3752" y="2120"/>
              <a:ext cx="1616" cy="656"/>
            </a:xfrm>
            <a:prstGeom prst="rect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23" name="Google Shape;723;p46"/>
            <p:cNvCxnSpPr/>
            <p:nvPr/>
          </p:nvCxnSpPr>
          <p:spPr>
            <a:xfrm>
              <a:off x="4560" y="2120"/>
              <a:ext cx="0" cy="656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24" name="Google Shape;724;p46"/>
            <p:cNvSpPr txBox="1"/>
            <p:nvPr/>
          </p:nvSpPr>
          <p:spPr>
            <a:xfrm>
              <a:off x="3927" y="1815"/>
              <a:ext cx="370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79F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279F"/>
                  </a:solidFill>
                  <a:latin typeface="Arial"/>
                  <a:ea typeface="Arial"/>
                  <a:cs typeface="Arial"/>
                  <a:sym typeface="Arial"/>
                </a:rPr>
                <a:t>bC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6"/>
            <p:cNvSpPr txBox="1"/>
            <p:nvPr/>
          </p:nvSpPr>
          <p:spPr>
            <a:xfrm>
              <a:off x="4695" y="1815"/>
              <a:ext cx="552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79F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279F"/>
                  </a:solidFill>
                  <a:latin typeface="Arial"/>
                  <a:ea typeface="Arial"/>
                  <a:cs typeface="Arial"/>
                  <a:sym typeface="Arial"/>
                </a:rPr>
                <a:t>b___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6"/>
            <p:cNvSpPr txBox="1"/>
            <p:nvPr/>
          </p:nvSpPr>
          <p:spPr>
            <a:xfrm>
              <a:off x="3351" y="2343"/>
              <a:ext cx="338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688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9688"/>
                  </a:solidFill>
                  <a:latin typeface="Arial"/>
                  <a:ea typeface="Arial"/>
                  <a:cs typeface="Arial"/>
                  <a:sym typeface="Arial"/>
                </a:rPr>
                <a:t>bc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6"/>
            <p:cNvSpPr txBox="1"/>
            <p:nvPr/>
          </p:nvSpPr>
          <p:spPr>
            <a:xfrm>
              <a:off x="3879" y="2343"/>
              <a:ext cx="594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bbCc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6"/>
            <p:cNvSpPr txBox="1"/>
            <p:nvPr/>
          </p:nvSpPr>
          <p:spPr>
            <a:xfrm>
              <a:off x="4647" y="2343"/>
              <a:ext cx="562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bb</a:t>
              </a:r>
              <a:r>
                <a:rPr b="1" i="0" lang="en-US" sz="2400" u="none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6"/>
            <p:cNvSpPr txBox="1"/>
            <p:nvPr/>
          </p:nvSpPr>
          <p:spPr>
            <a:xfrm>
              <a:off x="2727" y="2343"/>
              <a:ext cx="306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6"/>
            <p:cNvSpPr txBox="1"/>
            <p:nvPr/>
          </p:nvSpPr>
          <p:spPr>
            <a:xfrm>
              <a:off x="4887" y="1815"/>
              <a:ext cx="221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7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47"/>
          <p:cNvSpPr txBox="1"/>
          <p:nvPr>
            <p:ph type="title"/>
          </p:nvPr>
        </p:nvSpPr>
        <p:spPr>
          <a:xfrm>
            <a:off x="381000" y="228600"/>
            <a:ext cx="845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Summary of Mendel’s laws</a:t>
            </a:r>
            <a:endParaRPr/>
          </a:p>
        </p:txBody>
      </p:sp>
      <p:grpSp>
        <p:nvGrpSpPr>
          <p:cNvPr id="740" name="Google Shape;740;p47"/>
          <p:cNvGrpSpPr/>
          <p:nvPr/>
        </p:nvGrpSpPr>
        <p:grpSpPr>
          <a:xfrm>
            <a:off x="228600" y="914400"/>
            <a:ext cx="8610600" cy="5562600"/>
            <a:chOff x="-3" y="573"/>
            <a:chExt cx="5246" cy="2184"/>
          </a:xfrm>
        </p:grpSpPr>
        <p:grpSp>
          <p:nvGrpSpPr>
            <p:cNvPr id="741" name="Google Shape;741;p47"/>
            <p:cNvGrpSpPr/>
            <p:nvPr/>
          </p:nvGrpSpPr>
          <p:grpSpPr>
            <a:xfrm>
              <a:off x="0" y="576"/>
              <a:ext cx="5240" cy="2178"/>
              <a:chOff x="0" y="576"/>
              <a:chExt cx="5240" cy="2178"/>
            </a:xfrm>
          </p:grpSpPr>
          <p:grpSp>
            <p:nvGrpSpPr>
              <p:cNvPr id="742" name="Google Shape;742;p47"/>
              <p:cNvGrpSpPr/>
              <p:nvPr/>
            </p:nvGrpSpPr>
            <p:grpSpPr>
              <a:xfrm>
                <a:off x="0" y="576"/>
                <a:ext cx="1727" cy="413"/>
                <a:chOff x="0" y="576"/>
                <a:chExt cx="1727" cy="413"/>
              </a:xfrm>
            </p:grpSpPr>
            <p:sp>
              <p:nvSpPr>
                <p:cNvPr id="743" name="Google Shape;743;p47"/>
                <p:cNvSpPr txBox="1"/>
                <p:nvPr/>
              </p:nvSpPr>
              <p:spPr>
                <a:xfrm>
                  <a:off x="0" y="576"/>
                  <a:ext cx="1727" cy="413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0"/>
                    <a:buFont typeface="Arial"/>
                    <a:buNone/>
                  </a:pPr>
                  <a:r>
                    <a:t/>
                  </a:r>
                  <a:endParaRPr b="0" i="0" sz="8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44" name="Google Shape;744;p47"/>
                <p:cNvGrpSpPr/>
                <p:nvPr/>
              </p:nvGrpSpPr>
              <p:grpSpPr>
                <a:xfrm>
                  <a:off x="0" y="576"/>
                  <a:ext cx="1727" cy="413"/>
                  <a:chOff x="0" y="576"/>
                  <a:chExt cx="1727" cy="413"/>
                </a:xfrm>
              </p:grpSpPr>
              <p:sp>
                <p:nvSpPr>
                  <p:cNvPr id="745" name="Google Shape;745;p47"/>
                  <p:cNvSpPr txBox="1"/>
                  <p:nvPr/>
                </p:nvSpPr>
                <p:spPr>
                  <a:xfrm>
                    <a:off x="0" y="576"/>
                    <a:ext cx="1727" cy="413"/>
                  </a:xfrm>
                  <a:prstGeom prst="rect">
                    <a:avLst/>
                  </a:prstGeom>
                  <a:solidFill>
                    <a:srgbClr val="CCCC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Comic Sans MS"/>
                      <a:buNone/>
                    </a:pPr>
                    <a:r>
                      <a:rPr b="1" i="0" lang="en-US" sz="24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rPr>
                      <a:t>LAW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6" name="Google Shape;746;p47"/>
                  <p:cNvSpPr txBox="1"/>
                  <p:nvPr/>
                </p:nvSpPr>
                <p:spPr>
                  <a:xfrm>
                    <a:off x="0" y="576"/>
                    <a:ext cx="1727" cy="413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0"/>
                      <a:buFont typeface="Arial"/>
                      <a:buNone/>
                    </a:pPr>
                    <a:r>
                      <a:t/>
                    </a:r>
                    <a:endParaRPr b="0" i="0" sz="80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47" name="Google Shape;747;p47"/>
              <p:cNvGrpSpPr/>
              <p:nvPr/>
            </p:nvGrpSpPr>
            <p:grpSpPr>
              <a:xfrm>
                <a:off x="1727" y="576"/>
                <a:ext cx="1515" cy="413"/>
                <a:chOff x="1727" y="576"/>
                <a:chExt cx="1515" cy="413"/>
              </a:xfrm>
            </p:grpSpPr>
            <p:sp>
              <p:nvSpPr>
                <p:cNvPr id="748" name="Google Shape;748;p47"/>
                <p:cNvSpPr txBox="1"/>
                <p:nvPr/>
              </p:nvSpPr>
              <p:spPr>
                <a:xfrm>
                  <a:off x="1727" y="576"/>
                  <a:ext cx="1515" cy="413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0"/>
                    <a:buFont typeface="Arial"/>
                    <a:buNone/>
                  </a:pPr>
                  <a:r>
                    <a:t/>
                  </a:r>
                  <a:endParaRPr b="0" i="0" sz="8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49" name="Google Shape;749;p47"/>
                <p:cNvGrpSpPr/>
                <p:nvPr/>
              </p:nvGrpSpPr>
              <p:grpSpPr>
                <a:xfrm>
                  <a:off x="1727" y="576"/>
                  <a:ext cx="1515" cy="413"/>
                  <a:chOff x="1727" y="576"/>
                  <a:chExt cx="1515" cy="413"/>
                </a:xfrm>
              </p:grpSpPr>
              <p:sp>
                <p:nvSpPr>
                  <p:cNvPr id="750" name="Google Shape;750;p47"/>
                  <p:cNvSpPr txBox="1"/>
                  <p:nvPr/>
                </p:nvSpPr>
                <p:spPr>
                  <a:xfrm>
                    <a:off x="1727" y="576"/>
                    <a:ext cx="1515" cy="413"/>
                  </a:xfrm>
                  <a:prstGeom prst="rect">
                    <a:avLst/>
                  </a:prstGeom>
                  <a:solidFill>
                    <a:srgbClr val="CCCC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Comic Sans MS"/>
                      <a:buNone/>
                    </a:pPr>
                    <a:r>
                      <a:rPr b="1" i="0" lang="en-US" sz="24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rPr>
                      <a:t>PARENT CROSS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47"/>
                  <p:cNvSpPr txBox="1"/>
                  <p:nvPr/>
                </p:nvSpPr>
                <p:spPr>
                  <a:xfrm>
                    <a:off x="1727" y="576"/>
                    <a:ext cx="1515" cy="413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0"/>
                      <a:buFont typeface="Arial"/>
                      <a:buNone/>
                    </a:pPr>
                    <a:r>
                      <a:t/>
                    </a:r>
                    <a:endParaRPr b="0" i="0" sz="80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52" name="Google Shape;752;p47"/>
              <p:cNvGrpSpPr/>
              <p:nvPr/>
            </p:nvGrpSpPr>
            <p:grpSpPr>
              <a:xfrm>
                <a:off x="3242" y="576"/>
                <a:ext cx="1998" cy="413"/>
                <a:chOff x="3242" y="576"/>
                <a:chExt cx="1998" cy="413"/>
              </a:xfrm>
            </p:grpSpPr>
            <p:sp>
              <p:nvSpPr>
                <p:cNvPr id="753" name="Google Shape;753;p47"/>
                <p:cNvSpPr txBox="1"/>
                <p:nvPr/>
              </p:nvSpPr>
              <p:spPr>
                <a:xfrm>
                  <a:off x="3242" y="576"/>
                  <a:ext cx="1998" cy="413"/>
                </a:xfrm>
                <a:prstGeom prst="rect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0"/>
                    <a:buFont typeface="Arial"/>
                    <a:buNone/>
                  </a:pPr>
                  <a:r>
                    <a:t/>
                  </a:r>
                  <a:endParaRPr b="0" i="0" sz="8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54" name="Google Shape;754;p47"/>
                <p:cNvGrpSpPr/>
                <p:nvPr/>
              </p:nvGrpSpPr>
              <p:grpSpPr>
                <a:xfrm>
                  <a:off x="3242" y="576"/>
                  <a:ext cx="1998" cy="413"/>
                  <a:chOff x="3242" y="576"/>
                  <a:chExt cx="1998" cy="413"/>
                </a:xfrm>
              </p:grpSpPr>
              <p:sp>
                <p:nvSpPr>
                  <p:cNvPr id="755" name="Google Shape;755;p47"/>
                  <p:cNvSpPr txBox="1"/>
                  <p:nvPr/>
                </p:nvSpPr>
                <p:spPr>
                  <a:xfrm>
                    <a:off x="3242" y="576"/>
                    <a:ext cx="1998" cy="413"/>
                  </a:xfrm>
                  <a:prstGeom prst="rect">
                    <a:avLst/>
                  </a:prstGeom>
                  <a:solidFill>
                    <a:srgbClr val="CCCCC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400"/>
                      <a:buFont typeface="Comic Sans MS"/>
                      <a:buNone/>
                    </a:pPr>
                    <a:r>
                      <a:rPr b="1" i="0" lang="en-US" sz="2400" u="none" cap="none" strike="noStrik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rPr>
                      <a:t>OFFSPRING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6" name="Google Shape;756;p47"/>
                  <p:cNvSpPr txBox="1"/>
                  <p:nvPr/>
                </p:nvSpPr>
                <p:spPr>
                  <a:xfrm>
                    <a:off x="3242" y="576"/>
                    <a:ext cx="1998" cy="413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0"/>
                      <a:buFont typeface="Arial"/>
                      <a:buNone/>
                    </a:pPr>
                    <a:r>
                      <a:t/>
                    </a:r>
                    <a:endParaRPr b="0" i="0" sz="80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57" name="Google Shape;757;p47"/>
              <p:cNvGrpSpPr/>
              <p:nvPr/>
            </p:nvGrpSpPr>
            <p:grpSpPr>
              <a:xfrm>
                <a:off x="0" y="989"/>
                <a:ext cx="1727" cy="499"/>
                <a:chOff x="0" y="989"/>
                <a:chExt cx="1727" cy="499"/>
              </a:xfrm>
            </p:grpSpPr>
            <p:sp>
              <p:nvSpPr>
                <p:cNvPr id="758" name="Google Shape;758;p47"/>
                <p:cNvSpPr txBox="1"/>
                <p:nvPr/>
              </p:nvSpPr>
              <p:spPr>
                <a:xfrm>
                  <a:off x="0" y="989"/>
                  <a:ext cx="1727" cy="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Comic Sans MS"/>
                    <a:buNone/>
                  </a:pPr>
                  <a: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DOMINANCE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1" i="0" sz="2400" u="none" cap="none" strike="noStrik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59" name="Google Shape;759;p47"/>
                <p:cNvSpPr txBox="1"/>
                <p:nvPr/>
              </p:nvSpPr>
              <p:spPr>
                <a:xfrm>
                  <a:off x="0" y="989"/>
                  <a:ext cx="1727" cy="49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0"/>
                    <a:buFont typeface="Arial"/>
                    <a:buNone/>
                  </a:pPr>
                  <a:r>
                    <a:t/>
                  </a:r>
                  <a:endParaRPr b="0" i="0" sz="8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60" name="Google Shape;760;p47"/>
              <p:cNvGrpSpPr/>
              <p:nvPr/>
            </p:nvGrpSpPr>
            <p:grpSpPr>
              <a:xfrm>
                <a:off x="1727" y="989"/>
                <a:ext cx="1515" cy="499"/>
                <a:chOff x="1727" y="989"/>
                <a:chExt cx="1515" cy="499"/>
              </a:xfrm>
            </p:grpSpPr>
            <p:sp>
              <p:nvSpPr>
                <p:cNvPr id="761" name="Google Shape;761;p47"/>
                <p:cNvSpPr txBox="1"/>
                <p:nvPr/>
              </p:nvSpPr>
              <p:spPr>
                <a:xfrm>
                  <a:off x="1727" y="989"/>
                  <a:ext cx="1515" cy="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3300"/>
                    </a:buClr>
                    <a:buSzPts val="2400"/>
                    <a:buFont typeface="Comic Sans MS"/>
                    <a:buNone/>
                  </a:pPr>
                  <a:r>
                    <a:rPr b="1" i="0" lang="en-US" sz="2400" u="none" cap="none" strike="noStrike">
                      <a:solidFill>
                        <a:srgbClr val="CC3300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TT x tt</a:t>
                  </a:r>
                  <a: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 </a:t>
                  </a:r>
                  <a:b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</a:br>
                  <a: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tall x short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47"/>
                <p:cNvSpPr txBox="1"/>
                <p:nvPr/>
              </p:nvSpPr>
              <p:spPr>
                <a:xfrm>
                  <a:off x="1727" y="989"/>
                  <a:ext cx="1515" cy="49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0"/>
                    <a:buFont typeface="Arial"/>
                    <a:buNone/>
                  </a:pPr>
                  <a:r>
                    <a:t/>
                  </a:r>
                  <a:endParaRPr b="0" i="0" sz="8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63" name="Google Shape;763;p47"/>
              <p:cNvGrpSpPr/>
              <p:nvPr/>
            </p:nvGrpSpPr>
            <p:grpSpPr>
              <a:xfrm>
                <a:off x="3242" y="989"/>
                <a:ext cx="1998" cy="499"/>
                <a:chOff x="3242" y="989"/>
                <a:chExt cx="1998" cy="499"/>
              </a:xfrm>
            </p:grpSpPr>
            <p:sp>
              <p:nvSpPr>
                <p:cNvPr id="764" name="Google Shape;764;p47"/>
                <p:cNvSpPr txBox="1"/>
                <p:nvPr/>
              </p:nvSpPr>
              <p:spPr>
                <a:xfrm>
                  <a:off x="3242" y="989"/>
                  <a:ext cx="1998" cy="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Comic Sans MS"/>
                    <a:buNone/>
                  </a:pPr>
                  <a: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100% Tt </a:t>
                  </a:r>
                  <a:b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</a:br>
                  <a: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tall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47"/>
                <p:cNvSpPr txBox="1"/>
                <p:nvPr/>
              </p:nvSpPr>
              <p:spPr>
                <a:xfrm>
                  <a:off x="3242" y="989"/>
                  <a:ext cx="1998" cy="499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0"/>
                    <a:buFont typeface="Arial"/>
                    <a:buNone/>
                  </a:pPr>
                  <a:r>
                    <a:t/>
                  </a:r>
                  <a:endParaRPr b="0" i="0" sz="8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66" name="Google Shape;766;p47"/>
              <p:cNvGrpSpPr/>
              <p:nvPr/>
            </p:nvGrpSpPr>
            <p:grpSpPr>
              <a:xfrm>
                <a:off x="0" y="1488"/>
                <a:ext cx="1727" cy="518"/>
                <a:chOff x="0" y="1488"/>
                <a:chExt cx="1727" cy="518"/>
              </a:xfrm>
            </p:grpSpPr>
            <p:sp>
              <p:nvSpPr>
                <p:cNvPr id="767" name="Google Shape;767;p47"/>
                <p:cNvSpPr txBox="1"/>
                <p:nvPr/>
              </p:nvSpPr>
              <p:spPr>
                <a:xfrm>
                  <a:off x="0" y="1488"/>
                  <a:ext cx="1727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Comic Sans MS"/>
                    <a:buNone/>
                  </a:pPr>
                  <a: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SEGREGATION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1" i="0" sz="2400" u="none" cap="none" strike="noStrik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68" name="Google Shape;768;p47"/>
                <p:cNvSpPr txBox="1"/>
                <p:nvPr/>
              </p:nvSpPr>
              <p:spPr>
                <a:xfrm>
                  <a:off x="0" y="1488"/>
                  <a:ext cx="1727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0"/>
                    <a:buFont typeface="Arial"/>
                    <a:buNone/>
                  </a:pPr>
                  <a:r>
                    <a:t/>
                  </a:r>
                  <a:endParaRPr b="0" i="0" sz="8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69" name="Google Shape;769;p47"/>
              <p:cNvGrpSpPr/>
              <p:nvPr/>
            </p:nvGrpSpPr>
            <p:grpSpPr>
              <a:xfrm>
                <a:off x="1727" y="1488"/>
                <a:ext cx="1515" cy="518"/>
                <a:chOff x="1727" y="1488"/>
                <a:chExt cx="1515" cy="518"/>
              </a:xfrm>
            </p:grpSpPr>
            <p:sp>
              <p:nvSpPr>
                <p:cNvPr id="770" name="Google Shape;770;p47"/>
                <p:cNvSpPr txBox="1"/>
                <p:nvPr/>
              </p:nvSpPr>
              <p:spPr>
                <a:xfrm>
                  <a:off x="1727" y="1488"/>
                  <a:ext cx="1515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3300"/>
                    </a:buClr>
                    <a:buSzPts val="2400"/>
                    <a:buFont typeface="Comic Sans MS"/>
                    <a:buNone/>
                  </a:pPr>
                  <a:r>
                    <a:rPr b="1" i="0" lang="en-US" sz="2400" u="none" cap="none" strike="noStrike">
                      <a:solidFill>
                        <a:srgbClr val="CC3300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Tt x Tt</a:t>
                  </a:r>
                  <a: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 </a:t>
                  </a:r>
                  <a:b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</a:br>
                  <a: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tall x tall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1" i="0" sz="2400" u="none" cap="none" strike="noStrik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71" name="Google Shape;771;p47"/>
                <p:cNvSpPr txBox="1"/>
                <p:nvPr/>
              </p:nvSpPr>
              <p:spPr>
                <a:xfrm>
                  <a:off x="1727" y="1488"/>
                  <a:ext cx="1515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0"/>
                    <a:buFont typeface="Arial"/>
                    <a:buNone/>
                  </a:pPr>
                  <a:r>
                    <a:t/>
                  </a:r>
                  <a:endParaRPr b="0" i="0" sz="8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72" name="Google Shape;772;p47"/>
              <p:cNvGrpSpPr/>
              <p:nvPr/>
            </p:nvGrpSpPr>
            <p:grpSpPr>
              <a:xfrm>
                <a:off x="3242" y="1488"/>
                <a:ext cx="1998" cy="518"/>
                <a:chOff x="3242" y="1488"/>
                <a:chExt cx="1998" cy="518"/>
              </a:xfrm>
            </p:grpSpPr>
            <p:sp>
              <p:nvSpPr>
                <p:cNvPr id="773" name="Google Shape;773;p47"/>
                <p:cNvSpPr txBox="1"/>
                <p:nvPr/>
              </p:nvSpPr>
              <p:spPr>
                <a:xfrm>
                  <a:off x="3242" y="1488"/>
                  <a:ext cx="1998" cy="5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Comic Sans MS"/>
                    <a:buNone/>
                  </a:pPr>
                  <a: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75% tall </a:t>
                  </a:r>
                  <a:b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</a:br>
                  <a: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25% short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1" i="0" sz="2400" u="none" cap="none" strike="noStrik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74" name="Google Shape;774;p47"/>
                <p:cNvSpPr txBox="1"/>
                <p:nvPr/>
              </p:nvSpPr>
              <p:spPr>
                <a:xfrm>
                  <a:off x="3242" y="1488"/>
                  <a:ext cx="1998" cy="51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0"/>
                    <a:buFont typeface="Arial"/>
                    <a:buNone/>
                  </a:pPr>
                  <a:r>
                    <a:t/>
                  </a:r>
                  <a:endParaRPr b="0" i="0" sz="8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75" name="Google Shape;775;p47"/>
              <p:cNvGrpSpPr/>
              <p:nvPr/>
            </p:nvGrpSpPr>
            <p:grpSpPr>
              <a:xfrm>
                <a:off x="0" y="2006"/>
                <a:ext cx="1727" cy="748"/>
                <a:chOff x="0" y="2006"/>
                <a:chExt cx="1727" cy="748"/>
              </a:xfrm>
            </p:grpSpPr>
            <p:sp>
              <p:nvSpPr>
                <p:cNvPr id="776" name="Google Shape;776;p47"/>
                <p:cNvSpPr txBox="1"/>
                <p:nvPr/>
              </p:nvSpPr>
              <p:spPr>
                <a:xfrm>
                  <a:off x="0" y="2006"/>
                  <a:ext cx="1727" cy="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Comic Sans MS"/>
                    <a:buNone/>
                  </a:pPr>
                  <a: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INDEPENDENT ASSORTMENT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t/>
                  </a:r>
                  <a:endParaRPr b="1" i="0" sz="2400" u="none" cap="none" strike="noStrike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777" name="Google Shape;777;p47"/>
                <p:cNvSpPr txBox="1"/>
                <p:nvPr/>
              </p:nvSpPr>
              <p:spPr>
                <a:xfrm>
                  <a:off x="0" y="2006"/>
                  <a:ext cx="1727" cy="74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0"/>
                    <a:buFont typeface="Arial"/>
                    <a:buNone/>
                  </a:pPr>
                  <a:r>
                    <a:t/>
                  </a:r>
                  <a:endParaRPr b="0" i="0" sz="8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78" name="Google Shape;778;p47"/>
              <p:cNvGrpSpPr/>
              <p:nvPr/>
            </p:nvGrpSpPr>
            <p:grpSpPr>
              <a:xfrm>
                <a:off x="1727" y="2006"/>
                <a:ext cx="1515" cy="748"/>
                <a:chOff x="1727" y="2006"/>
                <a:chExt cx="1515" cy="748"/>
              </a:xfrm>
            </p:grpSpPr>
            <p:sp>
              <p:nvSpPr>
                <p:cNvPr id="779" name="Google Shape;779;p47"/>
                <p:cNvSpPr txBox="1"/>
                <p:nvPr/>
              </p:nvSpPr>
              <p:spPr>
                <a:xfrm>
                  <a:off x="1727" y="2006"/>
                  <a:ext cx="1515" cy="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3300"/>
                    </a:buClr>
                    <a:buSzPts val="2400"/>
                    <a:buFont typeface="Comic Sans MS"/>
                    <a:buNone/>
                  </a:pPr>
                  <a:r>
                    <a:rPr b="1" i="0" lang="en-US" sz="2400" u="none" cap="none" strike="noStrike">
                      <a:solidFill>
                        <a:srgbClr val="CC3300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RrGg x RrGg</a:t>
                  </a:r>
                  <a: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 </a:t>
                  </a:r>
                  <a:b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</a:br>
                  <a: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round &amp; green x </a:t>
                  </a:r>
                  <a:b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</a:br>
                  <a:r>
                    <a:rPr b="1" i="0" lang="en-US" sz="24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round &amp; green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p47"/>
                <p:cNvSpPr txBox="1"/>
                <p:nvPr/>
              </p:nvSpPr>
              <p:spPr>
                <a:xfrm>
                  <a:off x="1727" y="2006"/>
                  <a:ext cx="1515" cy="74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0"/>
                    <a:buFont typeface="Arial"/>
                    <a:buNone/>
                  </a:pPr>
                  <a:r>
                    <a:t/>
                  </a:r>
                  <a:endParaRPr b="0" i="0" sz="8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81" name="Google Shape;781;p47"/>
              <p:cNvGrpSpPr/>
              <p:nvPr/>
            </p:nvGrpSpPr>
            <p:grpSpPr>
              <a:xfrm>
                <a:off x="3242" y="2006"/>
                <a:ext cx="1998" cy="748"/>
                <a:chOff x="3242" y="2006"/>
                <a:chExt cx="1998" cy="748"/>
              </a:xfrm>
            </p:grpSpPr>
            <p:sp>
              <p:nvSpPr>
                <p:cNvPr id="782" name="Google Shape;782;p47"/>
                <p:cNvSpPr txBox="1"/>
                <p:nvPr/>
              </p:nvSpPr>
              <p:spPr>
                <a:xfrm>
                  <a:off x="3242" y="2006"/>
                  <a:ext cx="1998" cy="7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omic Sans MS"/>
                    <a:buNone/>
                  </a:pPr>
                  <a:r>
                    <a:rPr b="1" i="0" lang="en-US" sz="16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9/16 round seeds &amp; green pods </a:t>
                  </a:r>
                  <a:br>
                    <a:rPr b="1" i="0" lang="en-US" sz="16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</a:br>
                  <a:r>
                    <a:rPr b="1" i="0" lang="en-US" sz="16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3/16 round seeds &amp; yellow pods </a:t>
                  </a:r>
                  <a:br>
                    <a:rPr b="1" i="0" lang="en-US" sz="16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</a:br>
                  <a:r>
                    <a:rPr b="1" i="0" lang="en-US" sz="16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3/16 wrinkled seeds &amp; green pods </a:t>
                  </a:r>
                  <a:br>
                    <a:rPr b="1" i="0" lang="en-US" sz="16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</a:br>
                  <a:r>
                    <a:rPr b="1" i="0" lang="en-US" sz="1600" u="none" cap="none" strike="noStrike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1/16 wrinkled seeds &amp; yellow pods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" name="Google Shape;783;p47"/>
                <p:cNvSpPr txBox="1"/>
                <p:nvPr/>
              </p:nvSpPr>
              <p:spPr>
                <a:xfrm>
                  <a:off x="3242" y="2006"/>
                  <a:ext cx="1998" cy="748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0"/>
                    <a:buFont typeface="Arial"/>
                    <a:buNone/>
                  </a:pPr>
                  <a:r>
                    <a:t/>
                  </a:r>
                  <a:endParaRPr b="0" i="0" sz="8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84" name="Google Shape;784;p47"/>
            <p:cNvSpPr txBox="1"/>
            <p:nvPr/>
          </p:nvSpPr>
          <p:spPr>
            <a:xfrm>
              <a:off x="-3" y="573"/>
              <a:ext cx="5246" cy="2184"/>
            </a:xfrm>
            <a:prstGeom prst="rect">
              <a:avLst/>
            </a:prstGeom>
            <a:noFill/>
            <a:ln cap="flat" cmpd="sng" w="11100">
              <a:solidFill>
                <a:srgbClr val="A0A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48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48"/>
          <p:cNvSpPr txBox="1"/>
          <p:nvPr>
            <p:ph type="title"/>
          </p:nvPr>
        </p:nvSpPr>
        <p:spPr>
          <a:xfrm>
            <a:off x="381000" y="1905000"/>
            <a:ext cx="8458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Incomplete Dominance</a:t>
            </a:r>
            <a:b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b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Codominance</a:t>
            </a:r>
            <a:endParaRPr/>
          </a:p>
        </p:txBody>
      </p:sp>
      <p:pic>
        <p:nvPicPr>
          <p:cNvPr id="794" name="Google Shape;79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34290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9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49"/>
          <p:cNvSpPr txBox="1"/>
          <p:nvPr>
            <p:ph type="title"/>
          </p:nvPr>
        </p:nvSpPr>
        <p:spPr>
          <a:xfrm>
            <a:off x="304800" y="3810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Incomplete Dominance</a:t>
            </a:r>
            <a:endParaRPr/>
          </a:p>
        </p:txBody>
      </p:sp>
      <p:sp>
        <p:nvSpPr>
          <p:cNvPr id="804" name="Google Shape;804;p49"/>
          <p:cNvSpPr txBox="1"/>
          <p:nvPr>
            <p:ph idx="1" type="body"/>
          </p:nvPr>
        </p:nvSpPr>
        <p:spPr>
          <a:xfrm>
            <a:off x="304800" y="1752600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0069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rgbClr val="B50069"/>
                </a:solidFill>
                <a:latin typeface="Comic Sans MS"/>
                <a:ea typeface="Comic Sans MS"/>
                <a:cs typeface="Comic Sans MS"/>
                <a:sym typeface="Comic Sans MS"/>
              </a:rPr>
              <a:t>F1 hybrids </a:t>
            </a:r>
            <a:r>
              <a:rPr b="0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have an appearance somewhat </a:t>
            </a:r>
            <a:r>
              <a:rPr b="1" i="0" lang="en-US" sz="3200" u="none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between</a:t>
            </a:r>
            <a:r>
              <a:rPr b="0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</a:t>
            </a:r>
            <a:r>
              <a:rPr b="1" i="0" lang="en-US" sz="3200" u="none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phenotypes </a:t>
            </a:r>
            <a:r>
              <a:rPr b="0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the two parental varieties.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Example:</a:t>
            </a:r>
            <a:r>
              <a:rPr b="0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snapdragons (flower)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(RR)  </a:t>
            </a: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x  white (rr)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92929"/>
              </a:buClr>
              <a:buSzPts val="9600"/>
              <a:buFont typeface="Comic Sans MS"/>
              <a:buNone/>
            </a:pPr>
            <a:r>
              <a:t/>
            </a:r>
            <a:endParaRPr b="1" i="0" sz="3200" u="none">
              <a:solidFill>
                <a:srgbClr val="2929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92929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RR = red flower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92929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b="1" i="0" lang="en-US" sz="3200" u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rr = white flower</a:t>
            </a:r>
            <a:endParaRPr/>
          </a:p>
        </p:txBody>
      </p:sp>
      <p:grpSp>
        <p:nvGrpSpPr>
          <p:cNvPr id="805" name="Google Shape;805;p49"/>
          <p:cNvGrpSpPr/>
          <p:nvPr/>
        </p:nvGrpSpPr>
        <p:grpSpPr>
          <a:xfrm>
            <a:off x="5029200" y="4724400"/>
            <a:ext cx="401637" cy="1444625"/>
            <a:chOff x="3168" y="2976"/>
            <a:chExt cx="253" cy="910"/>
          </a:xfrm>
        </p:grpSpPr>
        <p:sp>
          <p:nvSpPr>
            <p:cNvPr id="806" name="Google Shape;806;p49"/>
            <p:cNvSpPr txBox="1"/>
            <p:nvPr/>
          </p:nvSpPr>
          <p:spPr>
            <a:xfrm>
              <a:off x="3168" y="2976"/>
              <a:ext cx="253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9"/>
            <p:cNvSpPr txBox="1"/>
            <p:nvPr/>
          </p:nvSpPr>
          <p:spPr>
            <a:xfrm>
              <a:off x="3168" y="3600"/>
              <a:ext cx="253" cy="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8" name="Google Shape;808;p49"/>
          <p:cNvGrpSpPr/>
          <p:nvPr/>
        </p:nvGrpSpPr>
        <p:grpSpPr>
          <a:xfrm>
            <a:off x="5867400" y="3810000"/>
            <a:ext cx="1443037" cy="819150"/>
            <a:chOff x="3687" y="2439"/>
            <a:chExt cx="909" cy="516"/>
          </a:xfrm>
        </p:grpSpPr>
        <p:sp>
          <p:nvSpPr>
            <p:cNvPr id="809" name="Google Shape;809;p49"/>
            <p:cNvSpPr txBox="1"/>
            <p:nvPr/>
          </p:nvSpPr>
          <p:spPr>
            <a:xfrm>
              <a:off x="3687" y="2439"/>
              <a:ext cx="189" cy="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9"/>
            <p:cNvSpPr txBox="1"/>
            <p:nvPr/>
          </p:nvSpPr>
          <p:spPr>
            <a:xfrm>
              <a:off x="4407" y="2439"/>
              <a:ext cx="189" cy="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49"/>
          <p:cNvGrpSpPr/>
          <p:nvPr/>
        </p:nvGrpSpPr>
        <p:grpSpPr>
          <a:xfrm>
            <a:off x="5410200" y="4191000"/>
            <a:ext cx="2438400" cy="2286000"/>
            <a:chOff x="3408" y="2688"/>
            <a:chExt cx="1536" cy="1440"/>
          </a:xfrm>
        </p:grpSpPr>
        <p:cxnSp>
          <p:nvCxnSpPr>
            <p:cNvPr id="812" name="Google Shape;812;p49"/>
            <p:cNvCxnSpPr/>
            <p:nvPr/>
          </p:nvCxnSpPr>
          <p:spPr>
            <a:xfrm rot="10800000">
              <a:off x="4176" y="2688"/>
              <a:ext cx="0" cy="144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3" name="Google Shape;813;p49"/>
            <p:cNvCxnSpPr/>
            <p:nvPr/>
          </p:nvCxnSpPr>
          <p:spPr>
            <a:xfrm rot="10800000">
              <a:off x="3408" y="3408"/>
              <a:ext cx="1536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14" name="Google Shape;814;p49"/>
            <p:cNvSpPr txBox="1"/>
            <p:nvPr/>
          </p:nvSpPr>
          <p:spPr>
            <a:xfrm>
              <a:off x="3408" y="2688"/>
              <a:ext cx="1536" cy="144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>
            <p:ph type="title"/>
          </p:nvPr>
        </p:nvSpPr>
        <p:spPr>
          <a:xfrm>
            <a:off x="609600" y="762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Types of Genetic Crosses</a:t>
            </a:r>
            <a:endParaRPr/>
          </a:p>
        </p:txBody>
      </p:sp>
      <p:sp>
        <p:nvSpPr>
          <p:cNvPr id="156" name="Google Shape;156;p5"/>
          <p:cNvSpPr txBox="1"/>
          <p:nvPr>
            <p:ph idx="1" type="body"/>
          </p:nvPr>
        </p:nvSpPr>
        <p:spPr>
          <a:xfrm>
            <a:off x="457200" y="1828800"/>
            <a:ext cx="84582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12000"/>
              <a:buFont typeface="Noto Sans Symbols"/>
              <a:buChar char="▪"/>
            </a:pPr>
            <a:r>
              <a:rPr b="1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Monohybrid cross </a:t>
            </a:r>
            <a:r>
              <a:rPr b="1" i="0" lang="en-US" sz="40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r>
              <a:rPr b="1" i="0" lang="en-US" sz="40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cross involving a single trait</a:t>
            </a:r>
            <a:br>
              <a:rPr b="1" i="0" lang="en-US" sz="40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40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e.g. flower color 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24C26"/>
              </a:buClr>
              <a:buSzPts val="12000"/>
              <a:buFont typeface="Noto Sans Symbols"/>
              <a:buChar char="▪"/>
            </a:pPr>
            <a:r>
              <a:rPr b="1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Dihybrid cross</a:t>
            </a:r>
            <a:r>
              <a:rPr b="1" i="0" lang="en-US" sz="400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</a:t>
            </a:r>
            <a:r>
              <a:rPr b="1" i="0" lang="en-US" sz="40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cross involving two traits </a:t>
            </a:r>
            <a:br>
              <a:rPr b="1" i="0" lang="en-US" sz="40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40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e.g. flower color &amp; plant height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50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50"/>
          <p:cNvSpPr txBox="1"/>
          <p:nvPr>
            <p:ph type="title"/>
          </p:nvPr>
        </p:nvSpPr>
        <p:spPr>
          <a:xfrm>
            <a:off x="304800" y="10668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Incomplete Dominance</a:t>
            </a:r>
            <a:endParaRPr/>
          </a:p>
        </p:txBody>
      </p:sp>
      <p:grpSp>
        <p:nvGrpSpPr>
          <p:cNvPr id="824" name="Google Shape;824;p50"/>
          <p:cNvGrpSpPr/>
          <p:nvPr/>
        </p:nvGrpSpPr>
        <p:grpSpPr>
          <a:xfrm>
            <a:off x="1966912" y="3719512"/>
            <a:ext cx="1852612" cy="1643062"/>
            <a:chOff x="1239" y="2343"/>
            <a:chExt cx="1167" cy="1035"/>
          </a:xfrm>
        </p:grpSpPr>
        <p:sp>
          <p:nvSpPr>
            <p:cNvPr id="825" name="Google Shape;825;p50"/>
            <p:cNvSpPr txBox="1"/>
            <p:nvPr/>
          </p:nvSpPr>
          <p:spPr>
            <a:xfrm>
              <a:off x="1239" y="2343"/>
              <a:ext cx="399" cy="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5AB7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F95AB7"/>
                  </a:solidFill>
                  <a:latin typeface="Arial"/>
                  <a:ea typeface="Arial"/>
                  <a:cs typeface="Arial"/>
                  <a:sym typeface="Arial"/>
                </a:rPr>
                <a:t>Rr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50"/>
            <p:cNvSpPr txBox="1"/>
            <p:nvPr/>
          </p:nvSpPr>
          <p:spPr>
            <a:xfrm>
              <a:off x="1239" y="3015"/>
              <a:ext cx="399" cy="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5AB7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F95AB7"/>
                  </a:solidFill>
                  <a:latin typeface="Arial"/>
                  <a:ea typeface="Arial"/>
                  <a:cs typeface="Arial"/>
                  <a:sym typeface="Arial"/>
                </a:rPr>
                <a:t>Rr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50"/>
            <p:cNvSpPr txBox="1"/>
            <p:nvPr/>
          </p:nvSpPr>
          <p:spPr>
            <a:xfrm>
              <a:off x="2007" y="2343"/>
              <a:ext cx="399" cy="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5AB7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F95AB7"/>
                  </a:solidFill>
                  <a:latin typeface="Arial"/>
                  <a:ea typeface="Arial"/>
                  <a:cs typeface="Arial"/>
                  <a:sym typeface="Arial"/>
                </a:rPr>
                <a:t>Rr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50"/>
            <p:cNvSpPr txBox="1"/>
            <p:nvPr/>
          </p:nvSpPr>
          <p:spPr>
            <a:xfrm>
              <a:off x="2007" y="3015"/>
              <a:ext cx="399" cy="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5AB7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F95AB7"/>
                  </a:solidFill>
                  <a:latin typeface="Arial"/>
                  <a:ea typeface="Arial"/>
                  <a:cs typeface="Arial"/>
                  <a:sym typeface="Arial"/>
                </a:rPr>
                <a:t>Rr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9" name="Google Shape;829;p50"/>
          <p:cNvGrpSpPr/>
          <p:nvPr/>
        </p:nvGrpSpPr>
        <p:grpSpPr>
          <a:xfrm>
            <a:off x="1295400" y="2819400"/>
            <a:ext cx="2757487" cy="2757487"/>
            <a:chOff x="807" y="1767"/>
            <a:chExt cx="1737" cy="1737"/>
          </a:xfrm>
        </p:grpSpPr>
        <p:sp>
          <p:nvSpPr>
            <p:cNvPr id="830" name="Google Shape;830;p50"/>
            <p:cNvSpPr txBox="1"/>
            <p:nvPr/>
          </p:nvSpPr>
          <p:spPr>
            <a:xfrm>
              <a:off x="807" y="2391"/>
              <a:ext cx="299" cy="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1" i="0" sz="32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50"/>
            <p:cNvSpPr txBox="1"/>
            <p:nvPr/>
          </p:nvSpPr>
          <p:spPr>
            <a:xfrm>
              <a:off x="807" y="3015"/>
              <a:ext cx="299" cy="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50"/>
            <p:cNvSpPr txBox="1"/>
            <p:nvPr/>
          </p:nvSpPr>
          <p:spPr>
            <a:xfrm>
              <a:off x="1335" y="1767"/>
              <a:ext cx="114" cy="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50"/>
            <p:cNvSpPr txBox="1"/>
            <p:nvPr/>
          </p:nvSpPr>
          <p:spPr>
            <a:xfrm>
              <a:off x="2055" y="1767"/>
              <a:ext cx="214" cy="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34" name="Google Shape;834;p50"/>
            <p:cNvCxnSpPr/>
            <p:nvPr/>
          </p:nvCxnSpPr>
          <p:spPr>
            <a:xfrm rot="10800000">
              <a:off x="1776" y="2064"/>
              <a:ext cx="0" cy="144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5" name="Google Shape;835;p50"/>
            <p:cNvCxnSpPr/>
            <p:nvPr/>
          </p:nvCxnSpPr>
          <p:spPr>
            <a:xfrm rot="10800000">
              <a:off x="1008" y="2784"/>
              <a:ext cx="1536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36" name="Google Shape;836;p50"/>
            <p:cNvSpPr txBox="1"/>
            <p:nvPr/>
          </p:nvSpPr>
          <p:spPr>
            <a:xfrm>
              <a:off x="1008" y="2064"/>
              <a:ext cx="1536" cy="144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50"/>
          <p:cNvGrpSpPr/>
          <p:nvPr/>
        </p:nvGrpSpPr>
        <p:grpSpPr>
          <a:xfrm>
            <a:off x="4191000" y="3276600"/>
            <a:ext cx="4741862" cy="2649537"/>
            <a:chOff x="2640" y="2064"/>
            <a:chExt cx="2987" cy="1669"/>
          </a:xfrm>
        </p:grpSpPr>
        <p:sp>
          <p:nvSpPr>
            <p:cNvPr id="838" name="Google Shape;838;p50"/>
            <p:cNvSpPr txBox="1"/>
            <p:nvPr/>
          </p:nvSpPr>
          <p:spPr>
            <a:xfrm>
              <a:off x="3111" y="3063"/>
              <a:ext cx="2516" cy="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24C26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rgbClr val="724C26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All Rr =</a:t>
              </a:r>
              <a:r>
                <a:rPr b="1" i="0" lang="en-US" sz="3200" u="none" cap="none" strike="noStrike">
                  <a:solidFill>
                    <a:srgbClr val="F95AB7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pink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95AB7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rgbClr val="F95AB7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(heterozygous pink)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50"/>
            <p:cNvSpPr txBox="1"/>
            <p:nvPr/>
          </p:nvSpPr>
          <p:spPr>
            <a:xfrm>
              <a:off x="3111" y="2247"/>
              <a:ext cx="1766" cy="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produces the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0069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rgbClr val="B50069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</a:t>
              </a:r>
              <a:r>
                <a:rPr b="1" baseline="-25000" i="0" lang="en-US" sz="3200" u="none" cap="none" strike="noStrike">
                  <a:solidFill>
                    <a:srgbClr val="B50069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r>
                <a:rPr b="1" i="0" lang="en-US" sz="3200" u="none" cap="none" strike="noStrike">
                  <a:solidFill>
                    <a:srgbClr val="B50069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generation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50"/>
            <p:cNvSpPr/>
            <p:nvPr/>
          </p:nvSpPr>
          <p:spPr>
            <a:xfrm>
              <a:off x="2640" y="2064"/>
              <a:ext cx="336" cy="1440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1" name="Google Shape;841;p50"/>
          <p:cNvSpPr txBox="1"/>
          <p:nvPr/>
        </p:nvSpPr>
        <p:spPr>
          <a:xfrm>
            <a:off x="2133600" y="2743200"/>
            <a:ext cx="381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1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51"/>
          <p:cNvSpPr txBox="1"/>
          <p:nvPr>
            <p:ph type="title"/>
          </p:nvPr>
        </p:nvSpPr>
        <p:spPr>
          <a:xfrm>
            <a:off x="0" y="3048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Incomplete Dominance</a:t>
            </a:r>
            <a:endParaRPr/>
          </a:p>
        </p:txBody>
      </p:sp>
      <p:pic>
        <p:nvPicPr>
          <p:cNvPr descr="10" id="851" name="Google Shape;85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990600"/>
            <a:ext cx="8382000" cy="54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52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52"/>
          <p:cNvSpPr txBox="1"/>
          <p:nvPr>
            <p:ph type="title"/>
          </p:nvPr>
        </p:nvSpPr>
        <p:spPr>
          <a:xfrm>
            <a:off x="381000" y="91440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Codominance</a:t>
            </a:r>
            <a:endParaRPr/>
          </a:p>
        </p:txBody>
      </p:sp>
      <p:sp>
        <p:nvSpPr>
          <p:cNvPr id="861" name="Google Shape;861;p52"/>
          <p:cNvSpPr txBox="1"/>
          <p:nvPr>
            <p:ph idx="1" type="body"/>
          </p:nvPr>
        </p:nvSpPr>
        <p:spPr>
          <a:xfrm>
            <a:off x="3810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alleles</a:t>
            </a: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 expressed (</a:t>
            </a:r>
            <a:r>
              <a:rPr b="1" i="0" lang="en-US" sz="3200" u="none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multiple alleles</a:t>
            </a: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) in </a:t>
            </a:r>
            <a:r>
              <a:rPr b="1" i="0" lang="en-US" sz="3200" u="none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heterozygous individuals</a:t>
            </a: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Example:</a:t>
            </a:r>
            <a:r>
              <a:rPr b="1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blood type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92929"/>
              </a:buClr>
              <a:buSzPts val="9600"/>
              <a:buFont typeface="Comic Sans MS"/>
              <a:buNone/>
            </a:pPr>
            <a:r>
              <a:t/>
            </a:r>
            <a:endParaRPr b="1" i="0" sz="3200" u="none">
              <a:solidFill>
                <a:srgbClr val="BC37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1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	type A	=  I</a:t>
            </a:r>
            <a:r>
              <a:rPr b="1" baseline="30000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b="1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baseline="30000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b="1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I</a:t>
            </a:r>
            <a:r>
              <a:rPr b="1" baseline="30000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b="1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BC3700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2.	type B	=  I</a:t>
            </a:r>
            <a:r>
              <a:rPr b="1" baseline="30000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b="1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baseline="30000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b="1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I</a:t>
            </a:r>
            <a:r>
              <a:rPr b="1" baseline="30000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b="1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BC3700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3.	type AB	=  I</a:t>
            </a:r>
            <a:r>
              <a:rPr b="1" baseline="30000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b="1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baseline="30000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BC3700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4.	type O	=  ii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3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5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Codominance Problem</a:t>
            </a:r>
            <a:endParaRPr/>
          </a:p>
        </p:txBody>
      </p:sp>
      <p:sp>
        <p:nvSpPr>
          <p:cNvPr id="871" name="Google Shape;871;p53"/>
          <p:cNvSpPr txBox="1"/>
          <p:nvPr>
            <p:ph idx="1" type="body"/>
          </p:nvPr>
        </p:nvSpPr>
        <p:spPr>
          <a:xfrm>
            <a:off x="228600" y="1600200"/>
            <a:ext cx="8534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Example:	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homozygous male Type B (I</a:t>
            </a:r>
            <a:r>
              <a:rPr b="1" baseline="30000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baseline="30000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9600"/>
              <a:buFont typeface="Comic Sans MS"/>
              <a:buNone/>
            </a:pP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		x 					   heterozygous female Type A (I</a:t>
            </a:r>
            <a:r>
              <a:rPr b="1" baseline="30000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i)</a:t>
            </a:r>
            <a:endParaRPr/>
          </a:p>
        </p:txBody>
      </p:sp>
      <p:grpSp>
        <p:nvGrpSpPr>
          <p:cNvPr id="872" name="Google Shape;872;p53"/>
          <p:cNvGrpSpPr/>
          <p:nvPr/>
        </p:nvGrpSpPr>
        <p:grpSpPr>
          <a:xfrm>
            <a:off x="2895600" y="4572000"/>
            <a:ext cx="1846262" cy="1658937"/>
            <a:chOff x="2823" y="2986"/>
            <a:chExt cx="1163" cy="1045"/>
          </a:xfrm>
        </p:grpSpPr>
        <p:sp>
          <p:nvSpPr>
            <p:cNvPr id="873" name="Google Shape;873;p53"/>
            <p:cNvSpPr txBox="1"/>
            <p:nvPr/>
          </p:nvSpPr>
          <p:spPr>
            <a:xfrm>
              <a:off x="2823" y="2986"/>
              <a:ext cx="565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53"/>
            <p:cNvSpPr txBox="1"/>
            <p:nvPr/>
          </p:nvSpPr>
          <p:spPr>
            <a:xfrm>
              <a:off x="3543" y="2986"/>
              <a:ext cx="395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53"/>
            <p:cNvSpPr txBox="1"/>
            <p:nvPr/>
          </p:nvSpPr>
          <p:spPr>
            <a:xfrm>
              <a:off x="2871" y="3706"/>
              <a:ext cx="565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53"/>
            <p:cNvSpPr txBox="1"/>
            <p:nvPr/>
          </p:nvSpPr>
          <p:spPr>
            <a:xfrm>
              <a:off x="3591" y="3706"/>
              <a:ext cx="395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7" name="Google Shape;877;p53"/>
          <p:cNvGrpSpPr/>
          <p:nvPr/>
        </p:nvGrpSpPr>
        <p:grpSpPr>
          <a:xfrm>
            <a:off x="5715000" y="4800600"/>
            <a:ext cx="1873250" cy="973137"/>
            <a:chOff x="4311" y="3034"/>
            <a:chExt cx="1180" cy="613"/>
          </a:xfrm>
        </p:grpSpPr>
        <p:sp>
          <p:nvSpPr>
            <p:cNvPr id="878" name="Google Shape;878;p53"/>
            <p:cNvSpPr txBox="1"/>
            <p:nvPr/>
          </p:nvSpPr>
          <p:spPr>
            <a:xfrm>
              <a:off x="4311" y="3034"/>
              <a:ext cx="1180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 = 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53"/>
            <p:cNvSpPr txBox="1"/>
            <p:nvPr/>
          </p:nvSpPr>
          <p:spPr>
            <a:xfrm>
              <a:off x="4311" y="3322"/>
              <a:ext cx="1093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 = 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53"/>
          <p:cNvGrpSpPr/>
          <p:nvPr/>
        </p:nvGrpSpPr>
        <p:grpSpPr>
          <a:xfrm>
            <a:off x="2133600" y="3733800"/>
            <a:ext cx="2911475" cy="2727325"/>
            <a:chOff x="2390" y="2410"/>
            <a:chExt cx="1834" cy="1718"/>
          </a:xfrm>
        </p:grpSpPr>
        <p:cxnSp>
          <p:nvCxnSpPr>
            <p:cNvPr id="881" name="Google Shape;881;p53"/>
            <p:cNvCxnSpPr/>
            <p:nvPr/>
          </p:nvCxnSpPr>
          <p:spPr>
            <a:xfrm rot="10800000">
              <a:off x="2688" y="3408"/>
              <a:ext cx="1536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82" name="Google Shape;882;p53"/>
            <p:cNvSpPr txBox="1"/>
            <p:nvPr/>
          </p:nvSpPr>
          <p:spPr>
            <a:xfrm>
              <a:off x="2391" y="3034"/>
              <a:ext cx="332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53"/>
            <p:cNvSpPr txBox="1"/>
            <p:nvPr/>
          </p:nvSpPr>
          <p:spPr>
            <a:xfrm>
              <a:off x="2390" y="3686"/>
              <a:ext cx="169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53"/>
            <p:cNvSpPr txBox="1"/>
            <p:nvPr/>
          </p:nvSpPr>
          <p:spPr>
            <a:xfrm>
              <a:off x="2919" y="2410"/>
              <a:ext cx="347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53"/>
            <p:cNvSpPr txBox="1"/>
            <p:nvPr/>
          </p:nvSpPr>
          <p:spPr>
            <a:xfrm>
              <a:off x="3639" y="2410"/>
              <a:ext cx="176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53"/>
            <p:cNvSpPr txBox="1"/>
            <p:nvPr/>
          </p:nvSpPr>
          <p:spPr>
            <a:xfrm>
              <a:off x="2439" y="3706"/>
              <a:ext cx="332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7" name="Google Shape;887;p53"/>
            <p:cNvCxnSpPr/>
            <p:nvPr/>
          </p:nvCxnSpPr>
          <p:spPr>
            <a:xfrm rot="10800000">
              <a:off x="3456" y="2688"/>
              <a:ext cx="0" cy="144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88" name="Google Shape;888;p53"/>
            <p:cNvSpPr txBox="1"/>
            <p:nvPr/>
          </p:nvSpPr>
          <p:spPr>
            <a:xfrm>
              <a:off x="2688" y="2688"/>
              <a:ext cx="1536" cy="144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54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54"/>
          <p:cNvSpPr txBox="1"/>
          <p:nvPr>
            <p:ph type="title"/>
          </p:nvPr>
        </p:nvSpPr>
        <p:spPr>
          <a:xfrm>
            <a:off x="0" y="4572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Another Codominance Problem</a:t>
            </a:r>
            <a:endParaRPr/>
          </a:p>
        </p:txBody>
      </p:sp>
      <p:sp>
        <p:nvSpPr>
          <p:cNvPr id="898" name="Google Shape;898;p54"/>
          <p:cNvSpPr txBox="1"/>
          <p:nvPr/>
        </p:nvSpPr>
        <p:spPr>
          <a:xfrm>
            <a:off x="0" y="1447800"/>
            <a:ext cx="8610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Comic Sans MS"/>
              <a:buChar char="•"/>
            </a:pPr>
            <a:r>
              <a:rPr b="1" i="0" lang="en-US" sz="3600" u="none" cap="none" strike="noStrik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Example:</a:t>
            </a:r>
            <a:r>
              <a:rPr b="1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male Type O (ii)</a:t>
            </a:r>
            <a:b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x </a:t>
            </a:r>
            <a:b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female type AB (I</a:t>
            </a:r>
            <a:r>
              <a:rPr b="1" baseline="30000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baseline="30000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9" name="Google Shape;899;p54"/>
          <p:cNvGrpSpPr/>
          <p:nvPr/>
        </p:nvGrpSpPr>
        <p:grpSpPr>
          <a:xfrm>
            <a:off x="3033712" y="4130675"/>
            <a:ext cx="1846262" cy="1658937"/>
            <a:chOff x="1911" y="2602"/>
            <a:chExt cx="1163" cy="1045"/>
          </a:xfrm>
        </p:grpSpPr>
        <p:sp>
          <p:nvSpPr>
            <p:cNvPr id="900" name="Google Shape;900;p54"/>
            <p:cNvSpPr txBox="1"/>
            <p:nvPr/>
          </p:nvSpPr>
          <p:spPr>
            <a:xfrm>
              <a:off x="1911" y="2602"/>
              <a:ext cx="410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54"/>
            <p:cNvSpPr txBox="1"/>
            <p:nvPr/>
          </p:nvSpPr>
          <p:spPr>
            <a:xfrm>
              <a:off x="2631" y="2602"/>
              <a:ext cx="395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54"/>
            <p:cNvSpPr txBox="1"/>
            <p:nvPr/>
          </p:nvSpPr>
          <p:spPr>
            <a:xfrm>
              <a:off x="1959" y="3322"/>
              <a:ext cx="410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54"/>
            <p:cNvSpPr txBox="1"/>
            <p:nvPr/>
          </p:nvSpPr>
          <p:spPr>
            <a:xfrm>
              <a:off x="2679" y="3322"/>
              <a:ext cx="395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4" name="Google Shape;904;p54"/>
          <p:cNvGrpSpPr/>
          <p:nvPr/>
        </p:nvGrpSpPr>
        <p:grpSpPr>
          <a:xfrm>
            <a:off x="5410200" y="4267200"/>
            <a:ext cx="1735137" cy="973137"/>
            <a:chOff x="3399" y="2650"/>
            <a:chExt cx="1093" cy="613"/>
          </a:xfrm>
        </p:grpSpPr>
        <p:sp>
          <p:nvSpPr>
            <p:cNvPr id="905" name="Google Shape;905;p54"/>
            <p:cNvSpPr txBox="1"/>
            <p:nvPr/>
          </p:nvSpPr>
          <p:spPr>
            <a:xfrm>
              <a:off x="3399" y="2650"/>
              <a:ext cx="1025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 = 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54"/>
            <p:cNvSpPr txBox="1"/>
            <p:nvPr/>
          </p:nvSpPr>
          <p:spPr>
            <a:xfrm>
              <a:off x="3399" y="2938"/>
              <a:ext cx="1093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 = 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i="0" lang="en-US" sz="24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7" name="Google Shape;907;p54"/>
          <p:cNvGrpSpPr/>
          <p:nvPr/>
        </p:nvGrpSpPr>
        <p:grpSpPr>
          <a:xfrm>
            <a:off x="2346325" y="3216275"/>
            <a:ext cx="2509837" cy="2573337"/>
            <a:chOff x="1478" y="2026"/>
            <a:chExt cx="1581" cy="1621"/>
          </a:xfrm>
        </p:grpSpPr>
        <p:sp>
          <p:nvSpPr>
            <p:cNvPr id="908" name="Google Shape;908;p54"/>
            <p:cNvSpPr txBox="1"/>
            <p:nvPr/>
          </p:nvSpPr>
          <p:spPr>
            <a:xfrm>
              <a:off x="1527" y="2650"/>
              <a:ext cx="176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54"/>
            <p:cNvSpPr txBox="1"/>
            <p:nvPr/>
          </p:nvSpPr>
          <p:spPr>
            <a:xfrm>
              <a:off x="1478" y="3302"/>
              <a:ext cx="169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54"/>
            <p:cNvSpPr txBox="1"/>
            <p:nvPr/>
          </p:nvSpPr>
          <p:spPr>
            <a:xfrm>
              <a:off x="2007" y="2026"/>
              <a:ext cx="347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54"/>
            <p:cNvSpPr txBox="1"/>
            <p:nvPr/>
          </p:nvSpPr>
          <p:spPr>
            <a:xfrm>
              <a:off x="2727" y="2026"/>
              <a:ext cx="332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54"/>
            <p:cNvSpPr txBox="1"/>
            <p:nvPr/>
          </p:nvSpPr>
          <p:spPr>
            <a:xfrm>
              <a:off x="1527" y="3322"/>
              <a:ext cx="176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54"/>
          <p:cNvGrpSpPr/>
          <p:nvPr/>
        </p:nvGrpSpPr>
        <p:grpSpPr>
          <a:xfrm>
            <a:off x="2743200" y="3886200"/>
            <a:ext cx="2438400" cy="2286000"/>
            <a:chOff x="1728" y="2448"/>
            <a:chExt cx="1536" cy="1440"/>
          </a:xfrm>
        </p:grpSpPr>
        <p:cxnSp>
          <p:nvCxnSpPr>
            <p:cNvPr id="914" name="Google Shape;914;p54"/>
            <p:cNvCxnSpPr/>
            <p:nvPr/>
          </p:nvCxnSpPr>
          <p:spPr>
            <a:xfrm rot="10800000">
              <a:off x="2496" y="2448"/>
              <a:ext cx="0" cy="144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5" name="Google Shape;915;p54"/>
            <p:cNvCxnSpPr/>
            <p:nvPr/>
          </p:nvCxnSpPr>
          <p:spPr>
            <a:xfrm rot="10800000">
              <a:off x="1728" y="3168"/>
              <a:ext cx="1536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16" name="Google Shape;916;p54"/>
            <p:cNvSpPr txBox="1"/>
            <p:nvPr/>
          </p:nvSpPr>
          <p:spPr>
            <a:xfrm>
              <a:off x="1728" y="2448"/>
              <a:ext cx="1536" cy="144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55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55"/>
          <p:cNvSpPr txBox="1"/>
          <p:nvPr>
            <p:ph type="title"/>
          </p:nvPr>
        </p:nvSpPr>
        <p:spPr>
          <a:xfrm>
            <a:off x="304800" y="6096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Codominance</a:t>
            </a:r>
            <a:endParaRPr/>
          </a:p>
        </p:txBody>
      </p:sp>
      <p:sp>
        <p:nvSpPr>
          <p:cNvPr id="926" name="Google Shape;926;p55"/>
          <p:cNvSpPr txBox="1"/>
          <p:nvPr>
            <p:ph idx="1" type="body"/>
          </p:nvPr>
        </p:nvSpPr>
        <p:spPr>
          <a:xfrm>
            <a:off x="381000" y="1676400"/>
            <a:ext cx="8305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0"/>
              <a:buFont typeface="Comic Sans MS"/>
              <a:buNone/>
            </a:pPr>
            <a:r>
              <a:rPr b="1" i="0" lang="en-US" sz="40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</a:t>
            </a:r>
            <a:r>
              <a:rPr b="1" i="0" lang="en-US" sz="40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b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a boy has a blood type O and 		his sister has blood type AB, 		</a:t>
            </a:r>
            <a:r>
              <a:rPr b="1" i="0" lang="en-US" sz="3600" u="none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are the genotypes and 		phenotypes of their parents?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292929"/>
              </a:buClr>
              <a:buSzPts val="10800"/>
              <a:buFont typeface="Comic Sans MS"/>
              <a:buNone/>
            </a:pPr>
            <a:r>
              <a:t/>
            </a:r>
            <a:endParaRPr b="1" i="0" sz="3600" u="none">
              <a:solidFill>
                <a:srgbClr val="00279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292929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boy - </a:t>
            </a:r>
            <a:r>
              <a:rPr b="1" i="0" lang="en-US" sz="36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 O (ii)   </a:t>
            </a:r>
            <a:r>
              <a:rPr b="1" i="0" lang="en-US" sz="36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X   girl - </a:t>
            </a:r>
            <a:r>
              <a:rPr b="1" i="0" lang="en-US" sz="36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 AB (I</a:t>
            </a:r>
            <a:r>
              <a:rPr b="1" baseline="30000" i="0" lang="en-US" sz="36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b="1" i="0" lang="en-US" sz="36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baseline="30000" i="0" lang="en-US" sz="36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b="1" i="0" lang="en-US" sz="3600" u="non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56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56"/>
          <p:cNvSpPr txBox="1"/>
          <p:nvPr>
            <p:ph type="title"/>
          </p:nvPr>
        </p:nvSpPr>
        <p:spPr>
          <a:xfrm>
            <a:off x="0" y="8382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Codominance</a:t>
            </a:r>
            <a:endParaRPr/>
          </a:p>
        </p:txBody>
      </p:sp>
      <p:sp>
        <p:nvSpPr>
          <p:cNvPr id="936" name="Google Shape;936;p56"/>
          <p:cNvSpPr txBox="1"/>
          <p:nvPr>
            <p:ph idx="1" type="body"/>
          </p:nvPr>
        </p:nvSpPr>
        <p:spPr>
          <a:xfrm>
            <a:off x="609600" y="2057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Answer:</a:t>
            </a:r>
            <a:endParaRPr/>
          </a:p>
        </p:txBody>
      </p:sp>
      <p:grpSp>
        <p:nvGrpSpPr>
          <p:cNvPr id="937" name="Google Shape;937;p56"/>
          <p:cNvGrpSpPr/>
          <p:nvPr/>
        </p:nvGrpSpPr>
        <p:grpSpPr>
          <a:xfrm>
            <a:off x="1204912" y="4130675"/>
            <a:ext cx="1676400" cy="1658937"/>
            <a:chOff x="759" y="2602"/>
            <a:chExt cx="1056" cy="1045"/>
          </a:xfrm>
        </p:grpSpPr>
        <p:sp>
          <p:nvSpPr>
            <p:cNvPr id="938" name="Google Shape;938;p56"/>
            <p:cNvSpPr txBox="1"/>
            <p:nvPr/>
          </p:nvSpPr>
          <p:spPr>
            <a:xfrm>
              <a:off x="759" y="2602"/>
              <a:ext cx="565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</a:t>
              </a: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56"/>
            <p:cNvSpPr txBox="1"/>
            <p:nvPr/>
          </p:nvSpPr>
          <p:spPr>
            <a:xfrm>
              <a:off x="1575" y="3322"/>
              <a:ext cx="240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0" name="Google Shape;940;p56"/>
          <p:cNvSpPr txBox="1"/>
          <p:nvPr/>
        </p:nvSpPr>
        <p:spPr>
          <a:xfrm>
            <a:off x="3886200" y="4191000"/>
            <a:ext cx="4270375" cy="137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Parents:</a:t>
            </a:r>
            <a:endParaRPr b="1" i="0" sz="2400" u="none" cap="none" strike="noStrike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genotypes</a:t>
            </a:r>
            <a:r>
              <a:rPr b="0" i="0" lang="en-US" sz="2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= </a:t>
            </a:r>
            <a:r>
              <a:rPr b="1" i="0" lang="en-US" sz="2800" u="none" cap="none" strike="noStrik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baseline="30000" i="0" lang="en-US" sz="2800" u="none" cap="none" strike="noStrik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b="1" i="0" lang="en-US" sz="2800" u="none" cap="none" strike="noStrik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b="1" i="0" lang="en-US" sz="2800" u="none" cap="none" strike="noStrik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baseline="30000" i="0" lang="en-US" sz="2800" u="none" cap="none" strike="noStrik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b="1" i="0" lang="en-US" sz="2800" u="none" cap="none" strike="noStrik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endParaRPr b="0" i="0" sz="28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SzPts val="2800"/>
              <a:buFont typeface="Comic Sans MS"/>
              <a:buNone/>
            </a:pPr>
            <a:r>
              <a:rPr b="1" i="0" lang="en-US" sz="2800" u="none" cap="none" strike="noStrike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phenotypes</a:t>
            </a:r>
            <a:r>
              <a:rPr b="0" i="0" lang="en-US" sz="2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=  </a:t>
            </a:r>
            <a:r>
              <a:rPr b="1" i="0" lang="en-US" sz="2800" u="none" cap="none" strike="noStrik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b="0" i="0" lang="en-US" sz="2800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b="1" i="0" lang="en-US" sz="2800" u="none" cap="none" strike="noStrike">
                <a:solidFill>
                  <a:srgbClr val="BC3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1" name="Google Shape;941;p56"/>
          <p:cNvGrpSpPr/>
          <p:nvPr/>
        </p:nvGrpSpPr>
        <p:grpSpPr>
          <a:xfrm>
            <a:off x="533400" y="3200400"/>
            <a:ext cx="2911475" cy="2879725"/>
            <a:chOff x="326" y="2026"/>
            <a:chExt cx="1834" cy="1814"/>
          </a:xfrm>
        </p:grpSpPr>
        <p:sp>
          <p:nvSpPr>
            <p:cNvPr id="942" name="Google Shape;942;p56"/>
            <p:cNvSpPr txBox="1"/>
            <p:nvPr/>
          </p:nvSpPr>
          <p:spPr>
            <a:xfrm>
              <a:off x="375" y="2650"/>
              <a:ext cx="332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56"/>
            <p:cNvSpPr txBox="1"/>
            <p:nvPr/>
          </p:nvSpPr>
          <p:spPr>
            <a:xfrm>
              <a:off x="326" y="3302"/>
              <a:ext cx="169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56"/>
            <p:cNvSpPr txBox="1"/>
            <p:nvPr/>
          </p:nvSpPr>
          <p:spPr>
            <a:xfrm>
              <a:off x="855" y="2026"/>
              <a:ext cx="347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r>
                <a:rPr b="1" baseline="30000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56"/>
            <p:cNvSpPr txBox="1"/>
            <p:nvPr/>
          </p:nvSpPr>
          <p:spPr>
            <a:xfrm>
              <a:off x="1575" y="2026"/>
              <a:ext cx="176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56"/>
            <p:cNvSpPr txBox="1"/>
            <p:nvPr/>
          </p:nvSpPr>
          <p:spPr>
            <a:xfrm>
              <a:off x="375" y="3322"/>
              <a:ext cx="176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C3700"/>
                </a:buClr>
                <a:buSzPts val="2800"/>
                <a:buFont typeface="Comic Sans MS"/>
                <a:buNone/>
              </a:pPr>
              <a:r>
                <a:rPr b="1" i="0" lang="en-US" sz="2800" u="none" cap="none" strike="noStrike">
                  <a:solidFill>
                    <a:srgbClr val="BC37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47" name="Google Shape;947;p56"/>
            <p:cNvCxnSpPr/>
            <p:nvPr/>
          </p:nvCxnSpPr>
          <p:spPr>
            <a:xfrm rot="10800000">
              <a:off x="1392" y="2400"/>
              <a:ext cx="0" cy="144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8" name="Google Shape;948;p56"/>
            <p:cNvCxnSpPr/>
            <p:nvPr/>
          </p:nvCxnSpPr>
          <p:spPr>
            <a:xfrm rot="10800000">
              <a:off x="624" y="3120"/>
              <a:ext cx="1536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49" name="Google Shape;949;p56"/>
            <p:cNvSpPr txBox="1"/>
            <p:nvPr/>
          </p:nvSpPr>
          <p:spPr>
            <a:xfrm>
              <a:off x="624" y="2400"/>
              <a:ext cx="1536" cy="144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57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57"/>
          <p:cNvSpPr txBox="1"/>
          <p:nvPr>
            <p:ph type="title"/>
          </p:nvPr>
        </p:nvSpPr>
        <p:spPr>
          <a:xfrm>
            <a:off x="457200" y="685800"/>
            <a:ext cx="8382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Sex-linked Traits</a:t>
            </a:r>
            <a:endParaRPr/>
          </a:p>
        </p:txBody>
      </p:sp>
      <p:sp>
        <p:nvSpPr>
          <p:cNvPr id="959" name="Google Shape;959;p57"/>
          <p:cNvSpPr txBox="1"/>
          <p:nvPr>
            <p:ph idx="1" type="body"/>
          </p:nvPr>
        </p:nvSpPr>
        <p:spPr>
          <a:xfrm>
            <a:off x="457200" y="1981200"/>
            <a:ext cx="8001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Traits (genes) located on the </a:t>
            </a:r>
            <a:r>
              <a:rPr b="1" i="0" lang="en-US" sz="360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chromosomes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chromosomes are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 and 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C3300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XX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genotype for females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C3300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XY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genotype for males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Many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sex-linked traits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carried on </a:t>
            </a: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chromosome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58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58"/>
          <p:cNvSpPr txBox="1"/>
          <p:nvPr>
            <p:ph type="title"/>
          </p:nvPr>
        </p:nvSpPr>
        <p:spPr>
          <a:xfrm>
            <a:off x="0" y="3810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Sex-linked Traits</a:t>
            </a:r>
            <a:endParaRPr/>
          </a:p>
        </p:txBody>
      </p:sp>
      <p:sp>
        <p:nvSpPr>
          <p:cNvPr id="969" name="Google Shape;969;p58"/>
          <p:cNvSpPr txBox="1"/>
          <p:nvPr/>
        </p:nvSpPr>
        <p:spPr>
          <a:xfrm>
            <a:off x="3109912" y="1844675"/>
            <a:ext cx="3405187" cy="515937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Sex Chromosomes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0" name="Google Shape;970;p58"/>
          <p:cNvGrpSpPr/>
          <p:nvPr/>
        </p:nvGrpSpPr>
        <p:grpSpPr>
          <a:xfrm>
            <a:off x="290512" y="2451100"/>
            <a:ext cx="8394700" cy="3708400"/>
            <a:chOff x="183" y="1544"/>
            <a:chExt cx="5288" cy="2715"/>
          </a:xfrm>
        </p:grpSpPr>
        <p:sp>
          <p:nvSpPr>
            <p:cNvPr id="971" name="Google Shape;971;p58"/>
            <p:cNvSpPr/>
            <p:nvPr/>
          </p:nvSpPr>
          <p:spPr>
            <a:xfrm>
              <a:off x="973" y="1544"/>
              <a:ext cx="379" cy="2296"/>
            </a:xfrm>
            <a:custGeom>
              <a:rect b="b" l="l" r="r" t="t"/>
              <a:pathLst>
                <a:path extrusionOk="0" h="2296" w="379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58"/>
            <p:cNvSpPr/>
            <p:nvPr/>
          </p:nvSpPr>
          <p:spPr>
            <a:xfrm>
              <a:off x="661" y="1580"/>
              <a:ext cx="325" cy="2272"/>
            </a:xfrm>
            <a:custGeom>
              <a:rect b="b" l="l" r="r" t="t"/>
              <a:pathLst>
                <a:path extrusionOk="0" h="2272" w="325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58"/>
            <p:cNvSpPr/>
            <p:nvPr/>
          </p:nvSpPr>
          <p:spPr>
            <a:xfrm rot="60000">
              <a:off x="872" y="2551"/>
              <a:ext cx="286" cy="336"/>
            </a:xfrm>
            <a:prstGeom prst="ellipse">
              <a:avLst/>
            </a:prstGeom>
            <a:solidFill>
              <a:srgbClr val="D93192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58"/>
            <p:cNvSpPr/>
            <p:nvPr/>
          </p:nvSpPr>
          <p:spPr>
            <a:xfrm>
              <a:off x="1645" y="1544"/>
              <a:ext cx="379" cy="2296"/>
            </a:xfrm>
            <a:custGeom>
              <a:rect b="b" l="l" r="r" t="t"/>
              <a:pathLst>
                <a:path extrusionOk="0" h="2296" w="379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rgbClr val="F95AB7"/>
            </a:solidFill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58"/>
            <p:cNvSpPr/>
            <p:nvPr/>
          </p:nvSpPr>
          <p:spPr>
            <a:xfrm>
              <a:off x="1333" y="1580"/>
              <a:ext cx="325" cy="2272"/>
            </a:xfrm>
            <a:custGeom>
              <a:rect b="b" l="l" r="r" t="t"/>
              <a:pathLst>
                <a:path extrusionOk="0" h="2272" w="325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rgbClr val="F95AB7"/>
            </a:solidFill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58"/>
            <p:cNvSpPr/>
            <p:nvPr/>
          </p:nvSpPr>
          <p:spPr>
            <a:xfrm rot="60000">
              <a:off x="1544" y="2551"/>
              <a:ext cx="286" cy="336"/>
            </a:xfrm>
            <a:prstGeom prst="ellipse">
              <a:avLst/>
            </a:prstGeom>
            <a:solidFill>
              <a:srgbClr val="D93192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58"/>
            <p:cNvSpPr/>
            <p:nvPr/>
          </p:nvSpPr>
          <p:spPr>
            <a:xfrm>
              <a:off x="4189" y="1592"/>
              <a:ext cx="379" cy="2296"/>
            </a:xfrm>
            <a:custGeom>
              <a:rect b="b" l="l" r="r" t="t"/>
              <a:pathLst>
                <a:path extrusionOk="0" h="2296" w="379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rgbClr val="F95AB7"/>
            </a:solidFill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58"/>
            <p:cNvSpPr/>
            <p:nvPr/>
          </p:nvSpPr>
          <p:spPr>
            <a:xfrm>
              <a:off x="3877" y="1628"/>
              <a:ext cx="325" cy="2272"/>
            </a:xfrm>
            <a:custGeom>
              <a:rect b="b" l="l" r="r" t="t"/>
              <a:pathLst>
                <a:path extrusionOk="0" h="2272" w="325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rgbClr val="F95AB7"/>
            </a:solidFill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58"/>
            <p:cNvSpPr/>
            <p:nvPr/>
          </p:nvSpPr>
          <p:spPr>
            <a:xfrm rot="60000">
              <a:off x="4088" y="2599"/>
              <a:ext cx="286" cy="336"/>
            </a:xfrm>
            <a:prstGeom prst="ellipse">
              <a:avLst/>
            </a:prstGeom>
            <a:solidFill>
              <a:srgbClr val="D93192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58"/>
            <p:cNvSpPr/>
            <p:nvPr/>
          </p:nvSpPr>
          <p:spPr>
            <a:xfrm>
              <a:off x="4578" y="2414"/>
              <a:ext cx="202" cy="1427"/>
            </a:xfrm>
            <a:custGeom>
              <a:rect b="b" l="l" r="r" t="t"/>
              <a:pathLst>
                <a:path extrusionOk="0" h="1427" w="202">
                  <a:moveTo>
                    <a:pt x="79" y="705"/>
                  </a:moveTo>
                  <a:lnTo>
                    <a:pt x="58" y="667"/>
                  </a:lnTo>
                  <a:lnTo>
                    <a:pt x="49" y="630"/>
                  </a:lnTo>
                  <a:lnTo>
                    <a:pt x="40" y="593"/>
                  </a:lnTo>
                  <a:lnTo>
                    <a:pt x="31" y="557"/>
                  </a:lnTo>
                  <a:lnTo>
                    <a:pt x="34" y="521"/>
                  </a:lnTo>
                  <a:lnTo>
                    <a:pt x="25" y="484"/>
                  </a:lnTo>
                  <a:lnTo>
                    <a:pt x="28" y="448"/>
                  </a:lnTo>
                  <a:lnTo>
                    <a:pt x="21" y="399"/>
                  </a:lnTo>
                  <a:lnTo>
                    <a:pt x="25" y="351"/>
                  </a:lnTo>
                  <a:lnTo>
                    <a:pt x="17" y="303"/>
                  </a:lnTo>
                  <a:lnTo>
                    <a:pt x="8" y="266"/>
                  </a:lnTo>
                  <a:lnTo>
                    <a:pt x="11" y="230"/>
                  </a:lnTo>
                  <a:lnTo>
                    <a:pt x="15" y="182"/>
                  </a:lnTo>
                  <a:lnTo>
                    <a:pt x="20" y="134"/>
                  </a:lnTo>
                  <a:lnTo>
                    <a:pt x="23" y="98"/>
                  </a:lnTo>
                  <a:lnTo>
                    <a:pt x="38" y="63"/>
                  </a:lnTo>
                  <a:lnTo>
                    <a:pt x="53" y="29"/>
                  </a:lnTo>
                  <a:lnTo>
                    <a:pt x="103" y="9"/>
                  </a:lnTo>
                  <a:lnTo>
                    <a:pt x="140" y="0"/>
                  </a:lnTo>
                  <a:lnTo>
                    <a:pt x="174" y="27"/>
                  </a:lnTo>
                  <a:lnTo>
                    <a:pt x="183" y="63"/>
                  </a:lnTo>
                  <a:lnTo>
                    <a:pt x="192" y="100"/>
                  </a:lnTo>
                  <a:lnTo>
                    <a:pt x="201" y="137"/>
                  </a:lnTo>
                  <a:lnTo>
                    <a:pt x="198" y="173"/>
                  </a:lnTo>
                  <a:lnTo>
                    <a:pt x="194" y="209"/>
                  </a:lnTo>
                  <a:lnTo>
                    <a:pt x="191" y="245"/>
                  </a:lnTo>
                  <a:lnTo>
                    <a:pt x="187" y="293"/>
                  </a:lnTo>
                  <a:lnTo>
                    <a:pt x="183" y="340"/>
                  </a:lnTo>
                  <a:lnTo>
                    <a:pt x="179" y="388"/>
                  </a:lnTo>
                  <a:lnTo>
                    <a:pt x="176" y="424"/>
                  </a:lnTo>
                  <a:lnTo>
                    <a:pt x="172" y="460"/>
                  </a:lnTo>
                  <a:lnTo>
                    <a:pt x="169" y="496"/>
                  </a:lnTo>
                  <a:lnTo>
                    <a:pt x="166" y="532"/>
                  </a:lnTo>
                  <a:lnTo>
                    <a:pt x="163" y="568"/>
                  </a:lnTo>
                  <a:lnTo>
                    <a:pt x="160" y="603"/>
                  </a:lnTo>
                  <a:lnTo>
                    <a:pt x="157" y="639"/>
                  </a:lnTo>
                  <a:lnTo>
                    <a:pt x="154" y="675"/>
                  </a:lnTo>
                  <a:lnTo>
                    <a:pt x="151" y="711"/>
                  </a:lnTo>
                  <a:lnTo>
                    <a:pt x="147" y="747"/>
                  </a:lnTo>
                  <a:lnTo>
                    <a:pt x="144" y="783"/>
                  </a:lnTo>
                  <a:lnTo>
                    <a:pt x="141" y="819"/>
                  </a:lnTo>
                  <a:lnTo>
                    <a:pt x="138" y="854"/>
                  </a:lnTo>
                  <a:lnTo>
                    <a:pt x="135" y="890"/>
                  </a:lnTo>
                  <a:lnTo>
                    <a:pt x="144" y="927"/>
                  </a:lnTo>
                  <a:lnTo>
                    <a:pt x="141" y="963"/>
                  </a:lnTo>
                  <a:lnTo>
                    <a:pt x="149" y="1000"/>
                  </a:lnTo>
                  <a:lnTo>
                    <a:pt x="158" y="1037"/>
                  </a:lnTo>
                  <a:lnTo>
                    <a:pt x="167" y="1074"/>
                  </a:lnTo>
                  <a:lnTo>
                    <a:pt x="164" y="1110"/>
                  </a:lnTo>
                  <a:lnTo>
                    <a:pt x="161" y="1145"/>
                  </a:lnTo>
                  <a:lnTo>
                    <a:pt x="170" y="1182"/>
                  </a:lnTo>
                  <a:lnTo>
                    <a:pt x="167" y="1218"/>
                  </a:lnTo>
                  <a:lnTo>
                    <a:pt x="163" y="1254"/>
                  </a:lnTo>
                  <a:lnTo>
                    <a:pt x="160" y="1290"/>
                  </a:lnTo>
                  <a:lnTo>
                    <a:pt x="133" y="1324"/>
                  </a:lnTo>
                  <a:lnTo>
                    <a:pt x="118" y="1359"/>
                  </a:lnTo>
                  <a:lnTo>
                    <a:pt x="91" y="1392"/>
                  </a:lnTo>
                  <a:lnTo>
                    <a:pt x="64" y="1426"/>
                  </a:lnTo>
                  <a:lnTo>
                    <a:pt x="29" y="1411"/>
                  </a:lnTo>
                  <a:lnTo>
                    <a:pt x="8" y="1373"/>
                  </a:lnTo>
                  <a:lnTo>
                    <a:pt x="11" y="1338"/>
                  </a:lnTo>
                  <a:lnTo>
                    <a:pt x="14" y="1302"/>
                  </a:lnTo>
                  <a:lnTo>
                    <a:pt x="17" y="1266"/>
                  </a:lnTo>
                  <a:lnTo>
                    <a:pt x="9" y="1229"/>
                  </a:lnTo>
                  <a:lnTo>
                    <a:pt x="0" y="1192"/>
                  </a:lnTo>
                  <a:lnTo>
                    <a:pt x="3" y="1156"/>
                  </a:lnTo>
                  <a:lnTo>
                    <a:pt x="6" y="1120"/>
                  </a:lnTo>
                  <a:lnTo>
                    <a:pt x="9" y="1085"/>
                  </a:lnTo>
                  <a:lnTo>
                    <a:pt x="13" y="1037"/>
                  </a:lnTo>
                  <a:lnTo>
                    <a:pt x="16" y="1001"/>
                  </a:lnTo>
                  <a:lnTo>
                    <a:pt x="20" y="965"/>
                  </a:lnTo>
                  <a:lnTo>
                    <a:pt x="35" y="930"/>
                  </a:lnTo>
                  <a:lnTo>
                    <a:pt x="50" y="895"/>
                  </a:lnTo>
                  <a:lnTo>
                    <a:pt x="65" y="860"/>
                  </a:lnTo>
                  <a:lnTo>
                    <a:pt x="80" y="826"/>
                  </a:lnTo>
                  <a:lnTo>
                    <a:pt x="95" y="791"/>
                  </a:lnTo>
                  <a:lnTo>
                    <a:pt x="98" y="755"/>
                  </a:lnTo>
                  <a:lnTo>
                    <a:pt x="101" y="719"/>
                  </a:lnTo>
                  <a:lnTo>
                    <a:pt x="79" y="705"/>
                  </a:lnTo>
                </a:path>
              </a:pathLst>
            </a:custGeom>
            <a:solidFill>
              <a:schemeClr val="accent1"/>
            </a:solidFill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58"/>
            <p:cNvSpPr/>
            <p:nvPr/>
          </p:nvSpPr>
          <p:spPr>
            <a:xfrm>
              <a:off x="4754" y="2400"/>
              <a:ext cx="287" cy="1387"/>
            </a:xfrm>
            <a:custGeom>
              <a:rect b="b" l="l" r="r" t="t"/>
              <a:pathLst>
                <a:path extrusionOk="0" h="1387" w="287">
                  <a:moveTo>
                    <a:pt x="38" y="759"/>
                  </a:moveTo>
                  <a:lnTo>
                    <a:pt x="18" y="720"/>
                  </a:lnTo>
                  <a:lnTo>
                    <a:pt x="22" y="684"/>
                  </a:lnTo>
                  <a:lnTo>
                    <a:pt x="26" y="648"/>
                  </a:lnTo>
                  <a:lnTo>
                    <a:pt x="30" y="613"/>
                  </a:lnTo>
                  <a:lnTo>
                    <a:pt x="22" y="576"/>
                  </a:lnTo>
                  <a:lnTo>
                    <a:pt x="14" y="538"/>
                  </a:lnTo>
                  <a:lnTo>
                    <a:pt x="17" y="503"/>
                  </a:lnTo>
                  <a:lnTo>
                    <a:pt x="21" y="467"/>
                  </a:lnTo>
                  <a:lnTo>
                    <a:pt x="24" y="431"/>
                  </a:lnTo>
                  <a:lnTo>
                    <a:pt x="40" y="396"/>
                  </a:lnTo>
                  <a:lnTo>
                    <a:pt x="44" y="361"/>
                  </a:lnTo>
                  <a:lnTo>
                    <a:pt x="48" y="325"/>
                  </a:lnTo>
                  <a:lnTo>
                    <a:pt x="52" y="291"/>
                  </a:lnTo>
                  <a:lnTo>
                    <a:pt x="56" y="255"/>
                  </a:lnTo>
                  <a:lnTo>
                    <a:pt x="47" y="217"/>
                  </a:lnTo>
                  <a:lnTo>
                    <a:pt x="51" y="181"/>
                  </a:lnTo>
                  <a:lnTo>
                    <a:pt x="54" y="146"/>
                  </a:lnTo>
                  <a:lnTo>
                    <a:pt x="70" y="111"/>
                  </a:lnTo>
                  <a:lnTo>
                    <a:pt x="74" y="75"/>
                  </a:lnTo>
                  <a:lnTo>
                    <a:pt x="90" y="40"/>
                  </a:lnTo>
                  <a:lnTo>
                    <a:pt x="130" y="8"/>
                  </a:lnTo>
                  <a:lnTo>
                    <a:pt x="166" y="0"/>
                  </a:lnTo>
                  <a:lnTo>
                    <a:pt x="202" y="4"/>
                  </a:lnTo>
                  <a:lnTo>
                    <a:pt x="238" y="20"/>
                  </a:lnTo>
                  <a:lnTo>
                    <a:pt x="258" y="58"/>
                  </a:lnTo>
                  <a:lnTo>
                    <a:pt x="278" y="96"/>
                  </a:lnTo>
                  <a:lnTo>
                    <a:pt x="286" y="134"/>
                  </a:lnTo>
                  <a:lnTo>
                    <a:pt x="282" y="169"/>
                  </a:lnTo>
                  <a:lnTo>
                    <a:pt x="278" y="205"/>
                  </a:lnTo>
                  <a:lnTo>
                    <a:pt x="274" y="241"/>
                  </a:lnTo>
                  <a:lnTo>
                    <a:pt x="259" y="276"/>
                  </a:lnTo>
                  <a:lnTo>
                    <a:pt x="242" y="323"/>
                  </a:lnTo>
                  <a:lnTo>
                    <a:pt x="238" y="357"/>
                  </a:lnTo>
                  <a:lnTo>
                    <a:pt x="222" y="391"/>
                  </a:lnTo>
                  <a:lnTo>
                    <a:pt x="218" y="427"/>
                  </a:lnTo>
                  <a:lnTo>
                    <a:pt x="203" y="462"/>
                  </a:lnTo>
                  <a:lnTo>
                    <a:pt x="187" y="496"/>
                  </a:lnTo>
                  <a:lnTo>
                    <a:pt x="184" y="532"/>
                  </a:lnTo>
                  <a:lnTo>
                    <a:pt x="168" y="567"/>
                  </a:lnTo>
                  <a:lnTo>
                    <a:pt x="152" y="602"/>
                  </a:lnTo>
                  <a:lnTo>
                    <a:pt x="148" y="638"/>
                  </a:lnTo>
                  <a:lnTo>
                    <a:pt x="144" y="674"/>
                  </a:lnTo>
                  <a:lnTo>
                    <a:pt x="140" y="710"/>
                  </a:lnTo>
                  <a:lnTo>
                    <a:pt x="136" y="745"/>
                  </a:lnTo>
                  <a:lnTo>
                    <a:pt x="133" y="781"/>
                  </a:lnTo>
                  <a:lnTo>
                    <a:pt x="154" y="820"/>
                  </a:lnTo>
                  <a:lnTo>
                    <a:pt x="174" y="858"/>
                  </a:lnTo>
                  <a:lnTo>
                    <a:pt x="194" y="896"/>
                  </a:lnTo>
                  <a:lnTo>
                    <a:pt x="202" y="933"/>
                  </a:lnTo>
                  <a:lnTo>
                    <a:pt x="210" y="971"/>
                  </a:lnTo>
                  <a:lnTo>
                    <a:pt x="218" y="1007"/>
                  </a:lnTo>
                  <a:lnTo>
                    <a:pt x="226" y="1045"/>
                  </a:lnTo>
                  <a:lnTo>
                    <a:pt x="223" y="1079"/>
                  </a:lnTo>
                  <a:lnTo>
                    <a:pt x="219" y="1115"/>
                  </a:lnTo>
                  <a:lnTo>
                    <a:pt x="215" y="1151"/>
                  </a:lnTo>
                  <a:lnTo>
                    <a:pt x="211" y="1187"/>
                  </a:lnTo>
                  <a:lnTo>
                    <a:pt x="208" y="1222"/>
                  </a:lnTo>
                  <a:lnTo>
                    <a:pt x="180" y="1256"/>
                  </a:lnTo>
                  <a:lnTo>
                    <a:pt x="176" y="1292"/>
                  </a:lnTo>
                  <a:lnTo>
                    <a:pt x="148" y="1325"/>
                  </a:lnTo>
                  <a:lnTo>
                    <a:pt x="120" y="1358"/>
                  </a:lnTo>
                  <a:lnTo>
                    <a:pt x="82" y="1378"/>
                  </a:lnTo>
                  <a:lnTo>
                    <a:pt x="46" y="1386"/>
                  </a:lnTo>
                  <a:lnTo>
                    <a:pt x="36" y="1350"/>
                  </a:lnTo>
                  <a:lnTo>
                    <a:pt x="16" y="1311"/>
                  </a:lnTo>
                  <a:lnTo>
                    <a:pt x="8" y="1274"/>
                  </a:lnTo>
                  <a:lnTo>
                    <a:pt x="0" y="1237"/>
                  </a:lnTo>
                  <a:lnTo>
                    <a:pt x="4" y="1201"/>
                  </a:lnTo>
                  <a:lnTo>
                    <a:pt x="8" y="1165"/>
                  </a:lnTo>
                  <a:lnTo>
                    <a:pt x="12" y="1129"/>
                  </a:lnTo>
                  <a:lnTo>
                    <a:pt x="16" y="1093"/>
                  </a:lnTo>
                  <a:lnTo>
                    <a:pt x="20" y="1057"/>
                  </a:lnTo>
                  <a:lnTo>
                    <a:pt x="23" y="1023"/>
                  </a:lnTo>
                  <a:lnTo>
                    <a:pt x="26" y="987"/>
                  </a:lnTo>
                  <a:lnTo>
                    <a:pt x="30" y="951"/>
                  </a:lnTo>
                  <a:lnTo>
                    <a:pt x="34" y="916"/>
                  </a:lnTo>
                  <a:lnTo>
                    <a:pt x="38" y="880"/>
                  </a:lnTo>
                  <a:lnTo>
                    <a:pt x="42" y="844"/>
                  </a:lnTo>
                  <a:lnTo>
                    <a:pt x="46" y="808"/>
                  </a:lnTo>
                  <a:lnTo>
                    <a:pt x="50" y="772"/>
                  </a:lnTo>
                  <a:lnTo>
                    <a:pt x="38" y="759"/>
                  </a:lnTo>
                </a:path>
              </a:pathLst>
            </a:custGeom>
            <a:solidFill>
              <a:schemeClr val="accent1"/>
            </a:solidFill>
            <a:ln cap="rnd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58"/>
            <p:cNvSpPr/>
            <p:nvPr/>
          </p:nvSpPr>
          <p:spPr>
            <a:xfrm>
              <a:off x="4616" y="2984"/>
              <a:ext cx="272" cy="320"/>
            </a:xfrm>
            <a:prstGeom prst="ellipse">
              <a:avLst/>
            </a:prstGeom>
            <a:solidFill>
              <a:srgbClr val="D93192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58"/>
            <p:cNvSpPr txBox="1"/>
            <p:nvPr/>
          </p:nvSpPr>
          <p:spPr>
            <a:xfrm>
              <a:off x="183" y="3927"/>
              <a:ext cx="2408" cy="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 chromosome - female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58"/>
            <p:cNvSpPr txBox="1"/>
            <p:nvPr/>
          </p:nvSpPr>
          <p:spPr>
            <a:xfrm>
              <a:off x="3255" y="3927"/>
              <a:ext cx="2216" cy="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Xy chromosome - male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85" name="Google Shape;985;p58"/>
            <p:cNvCxnSpPr/>
            <p:nvPr/>
          </p:nvCxnSpPr>
          <p:spPr>
            <a:xfrm>
              <a:off x="1016" y="2016"/>
              <a:ext cx="272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6" name="Google Shape;986;p58"/>
            <p:cNvCxnSpPr/>
            <p:nvPr/>
          </p:nvCxnSpPr>
          <p:spPr>
            <a:xfrm>
              <a:off x="1688" y="2016"/>
              <a:ext cx="272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7" name="Google Shape;987;p58"/>
            <p:cNvCxnSpPr/>
            <p:nvPr/>
          </p:nvCxnSpPr>
          <p:spPr>
            <a:xfrm>
              <a:off x="728" y="2016"/>
              <a:ext cx="224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8" name="Google Shape;988;p58"/>
            <p:cNvCxnSpPr/>
            <p:nvPr/>
          </p:nvCxnSpPr>
          <p:spPr>
            <a:xfrm>
              <a:off x="1400" y="2016"/>
              <a:ext cx="224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9" name="Google Shape;989;p58"/>
            <p:cNvCxnSpPr/>
            <p:nvPr/>
          </p:nvCxnSpPr>
          <p:spPr>
            <a:xfrm>
              <a:off x="3944" y="2064"/>
              <a:ext cx="224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90" name="Google Shape;990;p58"/>
            <p:cNvCxnSpPr/>
            <p:nvPr/>
          </p:nvCxnSpPr>
          <p:spPr>
            <a:xfrm>
              <a:off x="4232" y="2064"/>
              <a:ext cx="272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91" name="Google Shape;991;p58"/>
            <p:cNvSpPr txBox="1"/>
            <p:nvPr/>
          </p:nvSpPr>
          <p:spPr>
            <a:xfrm>
              <a:off x="2535" y="1815"/>
              <a:ext cx="957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0069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B50069"/>
                  </a:solidFill>
                  <a:latin typeface="Arial"/>
                  <a:ea typeface="Arial"/>
                  <a:cs typeface="Arial"/>
                  <a:sym typeface="Arial"/>
                </a:rPr>
                <a:t>fruit fly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0069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B50069"/>
                  </a:solidFill>
                  <a:latin typeface="Arial"/>
                  <a:ea typeface="Arial"/>
                  <a:cs typeface="Arial"/>
                  <a:sym typeface="Arial"/>
                </a:rPr>
                <a:t>eye color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2" name="Google Shape;992;p58"/>
            <p:cNvCxnSpPr/>
            <p:nvPr/>
          </p:nvCxnSpPr>
          <p:spPr>
            <a:xfrm flipH="1" rot="10800000">
              <a:off x="2120" y="1960"/>
              <a:ext cx="416" cy="64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med" w="med" type="triangle"/>
              <a:tailEnd len="sm" w="sm" type="none"/>
            </a:ln>
          </p:spPr>
        </p:cxnSp>
        <p:cxnSp>
          <p:nvCxnSpPr>
            <p:cNvPr id="993" name="Google Shape;993;p58"/>
            <p:cNvCxnSpPr/>
            <p:nvPr/>
          </p:nvCxnSpPr>
          <p:spPr>
            <a:xfrm>
              <a:off x="3320" y="1976"/>
              <a:ext cx="512" cy="8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994" name="Google Shape;994;p58"/>
          <p:cNvSpPr txBox="1"/>
          <p:nvPr/>
        </p:nvSpPr>
        <p:spPr>
          <a:xfrm>
            <a:off x="457200" y="1143000"/>
            <a:ext cx="6629400" cy="1444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Example: </a:t>
            </a:r>
            <a:r>
              <a:rPr b="1" i="0" lang="en-US" sz="32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Eye color in fruit flies</a:t>
            </a:r>
            <a:endParaRPr b="1" i="0" sz="24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59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59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Sex-linked Trait Problem</a:t>
            </a:r>
            <a:endParaRPr/>
          </a:p>
        </p:txBody>
      </p:sp>
      <p:sp>
        <p:nvSpPr>
          <p:cNvPr id="1004" name="Google Shape;1004;p59"/>
          <p:cNvSpPr txBox="1"/>
          <p:nvPr>
            <p:ph idx="1" type="body"/>
          </p:nvPr>
        </p:nvSpPr>
        <p:spPr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Example: Eye color in fruit flies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	(red-eyed male) x (white-eyed female)</a:t>
            </a:r>
            <a:b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b="1" i="0" lang="en-US" sz="32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b="1" baseline="30000" i="0" lang="en-US" sz="32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i="0" lang="en-US" sz="32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          x      X</a:t>
            </a:r>
            <a:r>
              <a:rPr b="1" baseline="30000" i="0" lang="en-US" sz="32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b="1" i="0" lang="en-US" sz="32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b="1" baseline="30000" i="0" lang="en-US" sz="32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24C26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Remember:  the Y chromosome in males does not carry traits.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 = red eyed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  = red eyed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rr   = white eyed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XY  = male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SzPts val="8400"/>
              <a:buFont typeface="Comic Sans MS"/>
              <a:buNone/>
            </a:pP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XX = female</a:t>
            </a:r>
            <a:endParaRPr/>
          </a:p>
        </p:txBody>
      </p:sp>
      <p:cxnSp>
        <p:nvCxnSpPr>
          <p:cNvPr id="1005" name="Google Shape;1005;p59"/>
          <p:cNvCxnSpPr/>
          <p:nvPr/>
        </p:nvCxnSpPr>
        <p:spPr>
          <a:xfrm>
            <a:off x="3810000" y="4953000"/>
            <a:ext cx="1752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1006" name="Google Shape;1006;p59"/>
          <p:cNvGrpSpPr/>
          <p:nvPr/>
        </p:nvGrpSpPr>
        <p:grpSpPr>
          <a:xfrm>
            <a:off x="5334000" y="3200400"/>
            <a:ext cx="2720975" cy="2573337"/>
            <a:chOff x="3360" y="2016"/>
            <a:chExt cx="1714" cy="1621"/>
          </a:xfrm>
        </p:grpSpPr>
        <p:sp>
          <p:nvSpPr>
            <p:cNvPr id="1007" name="Google Shape;1007;p59"/>
            <p:cNvSpPr txBox="1"/>
            <p:nvPr/>
          </p:nvSpPr>
          <p:spPr>
            <a:xfrm>
              <a:off x="3360" y="2640"/>
              <a:ext cx="373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="1" baseline="30000" i="0" lang="en-US" sz="2800" u="none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59"/>
            <p:cNvSpPr txBox="1"/>
            <p:nvPr/>
          </p:nvSpPr>
          <p:spPr>
            <a:xfrm>
              <a:off x="4032" y="2016"/>
              <a:ext cx="384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="1" baseline="30000" i="0" lang="en-US" sz="2800" u="none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b="1" i="0" lang="en-US" sz="2800" u="none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59"/>
            <p:cNvSpPr txBox="1"/>
            <p:nvPr/>
          </p:nvSpPr>
          <p:spPr>
            <a:xfrm>
              <a:off x="4752" y="2016"/>
              <a:ext cx="322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="1" baseline="30000" i="0" lang="en-US" sz="2800" u="none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59"/>
            <p:cNvSpPr txBox="1"/>
            <p:nvPr/>
          </p:nvSpPr>
          <p:spPr>
            <a:xfrm>
              <a:off x="3360" y="3312"/>
              <a:ext cx="263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1" name="Google Shape;1011;p59"/>
          <p:cNvGrpSpPr/>
          <p:nvPr/>
        </p:nvGrpSpPr>
        <p:grpSpPr>
          <a:xfrm>
            <a:off x="5957887" y="3717925"/>
            <a:ext cx="2438400" cy="2286000"/>
            <a:chOff x="3753" y="2342"/>
            <a:chExt cx="1536" cy="1440"/>
          </a:xfrm>
        </p:grpSpPr>
        <p:cxnSp>
          <p:nvCxnSpPr>
            <p:cNvPr id="1012" name="Google Shape;1012;p59"/>
            <p:cNvCxnSpPr/>
            <p:nvPr/>
          </p:nvCxnSpPr>
          <p:spPr>
            <a:xfrm rot="10800000">
              <a:off x="4521" y="2342"/>
              <a:ext cx="0" cy="144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13" name="Google Shape;1013;p59"/>
            <p:cNvCxnSpPr/>
            <p:nvPr/>
          </p:nvCxnSpPr>
          <p:spPr>
            <a:xfrm rot="10800000">
              <a:off x="3753" y="3062"/>
              <a:ext cx="1536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14" name="Google Shape;1014;p59"/>
            <p:cNvSpPr txBox="1"/>
            <p:nvPr/>
          </p:nvSpPr>
          <p:spPr>
            <a:xfrm>
              <a:off x="3753" y="2342"/>
              <a:ext cx="1536" cy="144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 txBox="1"/>
          <p:nvPr>
            <p:ph type="title"/>
          </p:nvPr>
        </p:nvSpPr>
        <p:spPr>
          <a:xfrm>
            <a:off x="0" y="9144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omic Sans MS"/>
              <a:buNone/>
            </a:pPr>
            <a:r>
              <a:rPr b="1" i="0" lang="en-US" sz="6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Punnett Square</a:t>
            </a:r>
            <a:endParaRPr/>
          </a:p>
        </p:txBody>
      </p:sp>
      <p:sp>
        <p:nvSpPr>
          <p:cNvPr id="166" name="Google Shape;166;p6"/>
          <p:cNvSpPr txBox="1"/>
          <p:nvPr>
            <p:ph idx="1" type="body"/>
          </p:nvPr>
        </p:nvSpPr>
        <p:spPr>
          <a:xfrm>
            <a:off x="533400" y="2286000"/>
            <a:ext cx="38481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Used to help solve genetics problems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3600" u="none">
              <a:solidFill>
                <a:srgbClr val="724C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67" name="Google Shape;167;p6"/>
          <p:cNvGrpSpPr/>
          <p:nvPr/>
        </p:nvGrpSpPr>
        <p:grpSpPr>
          <a:xfrm>
            <a:off x="5486400" y="2514600"/>
            <a:ext cx="2438400" cy="2286000"/>
            <a:chOff x="1824" y="2256"/>
            <a:chExt cx="1536" cy="1440"/>
          </a:xfrm>
        </p:grpSpPr>
        <p:cxnSp>
          <p:nvCxnSpPr>
            <p:cNvPr id="168" name="Google Shape;168;p6"/>
            <p:cNvCxnSpPr/>
            <p:nvPr/>
          </p:nvCxnSpPr>
          <p:spPr>
            <a:xfrm rot="10800000">
              <a:off x="2592" y="2256"/>
              <a:ext cx="0" cy="144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9" name="Google Shape;169;p6"/>
            <p:cNvCxnSpPr/>
            <p:nvPr/>
          </p:nvCxnSpPr>
          <p:spPr>
            <a:xfrm rot="10800000">
              <a:off x="1824" y="2976"/>
              <a:ext cx="1536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70" name="Google Shape;170;p6"/>
            <p:cNvSpPr txBox="1"/>
            <p:nvPr/>
          </p:nvSpPr>
          <p:spPr>
            <a:xfrm>
              <a:off x="1824" y="2256"/>
              <a:ext cx="1536" cy="144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FG11_05b" id="171" name="Google Shape;171;p6"/>
          <p:cNvPicPr preferRelativeResize="0"/>
          <p:nvPr/>
        </p:nvPicPr>
        <p:blipFill rotWithShape="1">
          <a:blip r:embed="rId3">
            <a:alphaModFix/>
          </a:blip>
          <a:srcRect b="9872" l="0" r="51300" t="9313"/>
          <a:stretch/>
        </p:blipFill>
        <p:spPr>
          <a:xfrm>
            <a:off x="4114800" y="1828800"/>
            <a:ext cx="4495800" cy="3967162"/>
          </a:xfrm>
          <a:prstGeom prst="rect">
            <a:avLst/>
          </a:prstGeom>
          <a:noFill/>
          <a:ln cap="flat" cmpd="sng" w="9525">
            <a:solidFill>
              <a:srgbClr val="724C2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60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60"/>
          <p:cNvSpPr txBox="1"/>
          <p:nvPr>
            <p:ph type="title"/>
          </p:nvPr>
        </p:nvSpPr>
        <p:spPr>
          <a:xfrm>
            <a:off x="0" y="6858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Sex-linked Trait Solution:</a:t>
            </a:r>
            <a:endParaRPr/>
          </a:p>
        </p:txBody>
      </p:sp>
      <p:grpSp>
        <p:nvGrpSpPr>
          <p:cNvPr id="1024" name="Google Shape;1024;p60"/>
          <p:cNvGrpSpPr/>
          <p:nvPr/>
        </p:nvGrpSpPr>
        <p:grpSpPr>
          <a:xfrm>
            <a:off x="1738312" y="3573462"/>
            <a:ext cx="2403475" cy="1785937"/>
            <a:chOff x="1095" y="2314"/>
            <a:chExt cx="1514" cy="1063"/>
          </a:xfrm>
        </p:grpSpPr>
        <p:sp>
          <p:nvSpPr>
            <p:cNvPr id="1025" name="Google Shape;1025;p60"/>
            <p:cNvSpPr txBox="1"/>
            <p:nvPr/>
          </p:nvSpPr>
          <p:spPr>
            <a:xfrm>
              <a:off x="1095" y="2314"/>
              <a:ext cx="746" cy="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X</a:t>
              </a:r>
              <a:r>
                <a:rPr b="1" baseline="30000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 </a:t>
              </a:r>
              <a:r>
                <a:rPr b="1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X</a:t>
              </a:r>
              <a:r>
                <a:rPr b="1" baseline="30000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60"/>
            <p:cNvSpPr txBox="1"/>
            <p:nvPr/>
          </p:nvSpPr>
          <p:spPr>
            <a:xfrm>
              <a:off x="1095" y="3034"/>
              <a:ext cx="616" cy="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X</a:t>
              </a:r>
              <a:r>
                <a:rPr b="1" baseline="30000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 </a:t>
              </a:r>
              <a:r>
                <a:rPr b="1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60"/>
            <p:cNvSpPr txBox="1"/>
            <p:nvPr/>
          </p:nvSpPr>
          <p:spPr>
            <a:xfrm>
              <a:off x="1863" y="2314"/>
              <a:ext cx="746" cy="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X</a:t>
              </a:r>
              <a:r>
                <a:rPr b="1" baseline="30000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 </a:t>
              </a:r>
              <a:r>
                <a:rPr b="1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X</a:t>
              </a:r>
              <a:r>
                <a:rPr b="1" baseline="30000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60"/>
            <p:cNvSpPr txBox="1"/>
            <p:nvPr/>
          </p:nvSpPr>
          <p:spPr>
            <a:xfrm>
              <a:off x="1911" y="3034"/>
              <a:ext cx="616" cy="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X</a:t>
              </a:r>
              <a:r>
                <a:rPr b="1" baseline="30000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 </a:t>
              </a:r>
              <a:r>
                <a:rPr b="1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9" name="Google Shape;1029;p60"/>
          <p:cNvSpPr txBox="1"/>
          <p:nvPr/>
        </p:nvSpPr>
        <p:spPr>
          <a:xfrm>
            <a:off x="4648200" y="3352800"/>
            <a:ext cx="3505200" cy="203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50% </a:t>
            </a:r>
            <a:r>
              <a:rPr b="1" i="0" lang="en-US" sz="32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eyed</a:t>
            </a:r>
            <a:r>
              <a:rPr b="1" i="0" lang="en-US" sz="3200" u="none" cap="none" strike="noStrik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	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female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50% </a:t>
            </a:r>
            <a:r>
              <a:rPr b="1" i="0" lang="en-US" sz="32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 eyed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	male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60"/>
          <p:cNvGrpSpPr/>
          <p:nvPr/>
        </p:nvGrpSpPr>
        <p:grpSpPr>
          <a:xfrm>
            <a:off x="976312" y="2587625"/>
            <a:ext cx="3290887" cy="3127375"/>
            <a:chOff x="615" y="1738"/>
            <a:chExt cx="1881" cy="1862"/>
          </a:xfrm>
        </p:grpSpPr>
        <p:sp>
          <p:nvSpPr>
            <p:cNvPr id="1031" name="Google Shape;1031;p60"/>
            <p:cNvSpPr txBox="1"/>
            <p:nvPr/>
          </p:nvSpPr>
          <p:spPr>
            <a:xfrm>
              <a:off x="615" y="2362"/>
              <a:ext cx="369" cy="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X</a:t>
              </a:r>
              <a:r>
                <a:rPr b="1" baseline="30000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60"/>
            <p:cNvSpPr txBox="1"/>
            <p:nvPr/>
          </p:nvSpPr>
          <p:spPr>
            <a:xfrm>
              <a:off x="758" y="3014"/>
              <a:ext cx="169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60"/>
            <p:cNvSpPr txBox="1"/>
            <p:nvPr/>
          </p:nvSpPr>
          <p:spPr>
            <a:xfrm>
              <a:off x="1287" y="1738"/>
              <a:ext cx="446" cy="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X</a:t>
              </a:r>
              <a:r>
                <a:rPr b="1" baseline="30000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</a:t>
              </a:r>
              <a:r>
                <a:rPr b="1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60"/>
            <p:cNvSpPr txBox="1"/>
            <p:nvPr/>
          </p:nvSpPr>
          <p:spPr>
            <a:xfrm>
              <a:off x="2007" y="1738"/>
              <a:ext cx="345" cy="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X</a:t>
              </a:r>
              <a:r>
                <a:rPr b="1" baseline="30000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60"/>
            <p:cNvSpPr txBox="1"/>
            <p:nvPr/>
          </p:nvSpPr>
          <p:spPr>
            <a:xfrm>
              <a:off x="615" y="3034"/>
              <a:ext cx="251" cy="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hlink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6" name="Google Shape;1036;p60"/>
            <p:cNvCxnSpPr/>
            <p:nvPr/>
          </p:nvCxnSpPr>
          <p:spPr>
            <a:xfrm rot="10800000">
              <a:off x="1728" y="2160"/>
              <a:ext cx="0" cy="144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37" name="Google Shape;1037;p60"/>
            <p:cNvCxnSpPr/>
            <p:nvPr/>
          </p:nvCxnSpPr>
          <p:spPr>
            <a:xfrm rot="10800000">
              <a:off x="960" y="2880"/>
              <a:ext cx="1536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38" name="Google Shape;1038;p60"/>
            <p:cNvSpPr txBox="1"/>
            <p:nvPr/>
          </p:nvSpPr>
          <p:spPr>
            <a:xfrm>
              <a:off x="960" y="2160"/>
              <a:ext cx="1536" cy="144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61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61"/>
          <p:cNvSpPr txBox="1"/>
          <p:nvPr>
            <p:ph type="title"/>
          </p:nvPr>
        </p:nvSpPr>
        <p:spPr>
          <a:xfrm>
            <a:off x="304800" y="3810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Female Carriers</a:t>
            </a:r>
            <a:endParaRPr/>
          </a:p>
        </p:txBody>
      </p:sp>
      <p:pic>
        <p:nvPicPr>
          <p:cNvPr id="1048" name="Google Shape;1048;p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87" l="21052" r="6140" t="7017"/>
          <a:stretch/>
        </p:blipFill>
        <p:spPr>
          <a:xfrm>
            <a:off x="304800" y="1371600"/>
            <a:ext cx="84582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62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62"/>
          <p:cNvSpPr txBox="1"/>
          <p:nvPr>
            <p:ph type="title"/>
          </p:nvPr>
        </p:nvSpPr>
        <p:spPr>
          <a:xfrm>
            <a:off x="304800" y="16002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6000"/>
              <a:buFont typeface="Comic Sans MS"/>
              <a:buNone/>
            </a:pPr>
            <a:r>
              <a:rPr b="1" i="0" lang="en-US" sz="6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Genetic Practice Problems</a:t>
            </a:r>
            <a:endParaRPr/>
          </a:p>
        </p:txBody>
      </p:sp>
      <p:pic>
        <p:nvPicPr>
          <p:cNvPr descr="Fig1" id="1058" name="Google Shape;105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2819400"/>
            <a:ext cx="3679825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63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63"/>
          <p:cNvSpPr txBox="1"/>
          <p:nvPr>
            <p:ph type="title"/>
          </p:nvPr>
        </p:nvSpPr>
        <p:spPr>
          <a:xfrm>
            <a:off x="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Breed the P</a:t>
            </a:r>
            <a:r>
              <a:rPr b="1" baseline="-25000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generation</a:t>
            </a:r>
            <a:endParaRPr/>
          </a:p>
        </p:txBody>
      </p:sp>
      <p:sp>
        <p:nvSpPr>
          <p:cNvPr id="1068" name="Google Shape;1068;p63"/>
          <p:cNvSpPr txBox="1"/>
          <p:nvPr>
            <p:ph idx="1" type="body"/>
          </p:nvPr>
        </p:nvSpPr>
        <p:spPr>
          <a:xfrm>
            <a:off x="304800" y="1905000"/>
            <a:ext cx="83058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tall (TT)  x  dwarf (tt) pea plants</a:t>
            </a:r>
            <a:endParaRPr/>
          </a:p>
        </p:txBody>
      </p:sp>
      <p:grpSp>
        <p:nvGrpSpPr>
          <p:cNvPr id="1069" name="Google Shape;1069;p63"/>
          <p:cNvGrpSpPr/>
          <p:nvPr/>
        </p:nvGrpSpPr>
        <p:grpSpPr>
          <a:xfrm>
            <a:off x="2576512" y="4252912"/>
            <a:ext cx="498475" cy="1628775"/>
            <a:chOff x="1623" y="2679"/>
            <a:chExt cx="314" cy="1026"/>
          </a:xfrm>
        </p:grpSpPr>
        <p:sp>
          <p:nvSpPr>
            <p:cNvPr id="1070" name="Google Shape;1070;p63"/>
            <p:cNvSpPr txBox="1"/>
            <p:nvPr/>
          </p:nvSpPr>
          <p:spPr>
            <a:xfrm>
              <a:off x="1623" y="2679"/>
              <a:ext cx="314" cy="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Comic Sans MS"/>
                <a:buNone/>
              </a:pPr>
              <a:r>
                <a:rPr b="1" i="0" lang="en-US" sz="36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63"/>
            <p:cNvSpPr txBox="1"/>
            <p:nvPr/>
          </p:nvSpPr>
          <p:spPr>
            <a:xfrm>
              <a:off x="1623" y="3303"/>
              <a:ext cx="314" cy="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Comic Sans MS"/>
                <a:buNone/>
              </a:pPr>
              <a:r>
                <a:rPr b="1" i="0" lang="en-US" sz="36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2" name="Google Shape;1072;p63"/>
          <p:cNvGrpSpPr/>
          <p:nvPr/>
        </p:nvGrpSpPr>
        <p:grpSpPr>
          <a:xfrm>
            <a:off x="3414712" y="3186112"/>
            <a:ext cx="1539875" cy="638175"/>
            <a:chOff x="2151" y="2007"/>
            <a:chExt cx="970" cy="402"/>
          </a:xfrm>
        </p:grpSpPr>
        <p:sp>
          <p:nvSpPr>
            <p:cNvPr id="1073" name="Google Shape;1073;p63"/>
            <p:cNvSpPr txBox="1"/>
            <p:nvPr/>
          </p:nvSpPr>
          <p:spPr>
            <a:xfrm>
              <a:off x="2151" y="2007"/>
              <a:ext cx="250" cy="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Comic Sans MS"/>
                <a:buNone/>
              </a:pPr>
              <a:r>
                <a:rPr b="1" i="0" lang="en-US" sz="36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63"/>
            <p:cNvSpPr txBox="1"/>
            <p:nvPr/>
          </p:nvSpPr>
          <p:spPr>
            <a:xfrm>
              <a:off x="2871" y="2007"/>
              <a:ext cx="250" cy="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Comic Sans MS"/>
                <a:buNone/>
              </a:pPr>
              <a:r>
                <a:rPr b="1" i="0" lang="en-US" sz="36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5" name="Google Shape;1075;p63"/>
          <p:cNvGrpSpPr/>
          <p:nvPr/>
        </p:nvGrpSpPr>
        <p:grpSpPr>
          <a:xfrm>
            <a:off x="2971800" y="3733800"/>
            <a:ext cx="2438400" cy="2286000"/>
            <a:chOff x="1872" y="2352"/>
            <a:chExt cx="1536" cy="1440"/>
          </a:xfrm>
        </p:grpSpPr>
        <p:cxnSp>
          <p:nvCxnSpPr>
            <p:cNvPr id="1076" name="Google Shape;1076;p63"/>
            <p:cNvCxnSpPr/>
            <p:nvPr/>
          </p:nvCxnSpPr>
          <p:spPr>
            <a:xfrm rot="10800000">
              <a:off x="2640" y="2352"/>
              <a:ext cx="0" cy="144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7" name="Google Shape;1077;p63"/>
            <p:cNvCxnSpPr/>
            <p:nvPr/>
          </p:nvCxnSpPr>
          <p:spPr>
            <a:xfrm rot="10800000">
              <a:off x="1872" y="3072"/>
              <a:ext cx="1536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78" name="Google Shape;1078;p63"/>
            <p:cNvSpPr txBox="1"/>
            <p:nvPr/>
          </p:nvSpPr>
          <p:spPr>
            <a:xfrm>
              <a:off x="1872" y="2352"/>
              <a:ext cx="1536" cy="144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64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6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Solution:</a:t>
            </a:r>
            <a:endParaRPr/>
          </a:p>
        </p:txBody>
      </p:sp>
      <p:grpSp>
        <p:nvGrpSpPr>
          <p:cNvPr id="1088" name="Google Shape;1088;p64"/>
          <p:cNvGrpSpPr/>
          <p:nvPr/>
        </p:nvGrpSpPr>
        <p:grpSpPr>
          <a:xfrm>
            <a:off x="900112" y="2576512"/>
            <a:ext cx="2833687" cy="2833687"/>
            <a:chOff x="567" y="1623"/>
            <a:chExt cx="1785" cy="1785"/>
          </a:xfrm>
        </p:grpSpPr>
        <p:sp>
          <p:nvSpPr>
            <p:cNvPr id="1089" name="Google Shape;1089;p64"/>
            <p:cNvSpPr txBox="1"/>
            <p:nvPr/>
          </p:nvSpPr>
          <p:spPr>
            <a:xfrm>
              <a:off x="567" y="2295"/>
              <a:ext cx="292" cy="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64"/>
            <p:cNvSpPr txBox="1"/>
            <p:nvPr/>
          </p:nvSpPr>
          <p:spPr>
            <a:xfrm>
              <a:off x="567" y="2919"/>
              <a:ext cx="292" cy="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64"/>
            <p:cNvSpPr txBox="1"/>
            <p:nvPr/>
          </p:nvSpPr>
          <p:spPr>
            <a:xfrm>
              <a:off x="1095" y="1623"/>
              <a:ext cx="235" cy="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64"/>
            <p:cNvSpPr txBox="1"/>
            <p:nvPr/>
          </p:nvSpPr>
          <p:spPr>
            <a:xfrm>
              <a:off x="1815" y="1623"/>
              <a:ext cx="235" cy="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93" name="Google Shape;1093;p64"/>
            <p:cNvCxnSpPr/>
            <p:nvPr/>
          </p:nvCxnSpPr>
          <p:spPr>
            <a:xfrm rot="10800000">
              <a:off x="1584" y="1968"/>
              <a:ext cx="0" cy="144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94" name="Google Shape;1094;p64"/>
            <p:cNvCxnSpPr/>
            <p:nvPr/>
          </p:nvCxnSpPr>
          <p:spPr>
            <a:xfrm rot="10800000">
              <a:off x="816" y="2688"/>
              <a:ext cx="1536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95" name="Google Shape;1095;p64"/>
            <p:cNvSpPr txBox="1"/>
            <p:nvPr/>
          </p:nvSpPr>
          <p:spPr>
            <a:xfrm>
              <a:off x="816" y="1968"/>
              <a:ext cx="1536" cy="144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64"/>
          <p:cNvGrpSpPr/>
          <p:nvPr/>
        </p:nvGrpSpPr>
        <p:grpSpPr>
          <a:xfrm>
            <a:off x="1662112" y="3529012"/>
            <a:ext cx="1874837" cy="1643062"/>
            <a:chOff x="1047" y="2223"/>
            <a:chExt cx="1181" cy="1035"/>
          </a:xfrm>
        </p:grpSpPr>
        <p:sp>
          <p:nvSpPr>
            <p:cNvPr id="1097" name="Google Shape;1097;p64"/>
            <p:cNvSpPr txBox="1"/>
            <p:nvPr/>
          </p:nvSpPr>
          <p:spPr>
            <a:xfrm>
              <a:off x="1047" y="2247"/>
              <a:ext cx="413" cy="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64"/>
            <p:cNvSpPr txBox="1"/>
            <p:nvPr/>
          </p:nvSpPr>
          <p:spPr>
            <a:xfrm>
              <a:off x="1047" y="2895"/>
              <a:ext cx="413" cy="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64"/>
            <p:cNvSpPr txBox="1"/>
            <p:nvPr/>
          </p:nvSpPr>
          <p:spPr>
            <a:xfrm>
              <a:off x="1815" y="2223"/>
              <a:ext cx="413" cy="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64"/>
            <p:cNvSpPr txBox="1"/>
            <p:nvPr/>
          </p:nvSpPr>
          <p:spPr>
            <a:xfrm>
              <a:off x="1815" y="2895"/>
              <a:ext cx="413" cy="3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64"/>
          <p:cNvGrpSpPr/>
          <p:nvPr/>
        </p:nvGrpSpPr>
        <p:grpSpPr>
          <a:xfrm>
            <a:off x="3886200" y="3124200"/>
            <a:ext cx="4541837" cy="2649537"/>
            <a:chOff x="2448" y="1968"/>
            <a:chExt cx="2861" cy="1669"/>
          </a:xfrm>
        </p:grpSpPr>
        <p:sp>
          <p:nvSpPr>
            <p:cNvPr id="1102" name="Google Shape;1102;p64"/>
            <p:cNvSpPr txBox="1"/>
            <p:nvPr/>
          </p:nvSpPr>
          <p:spPr>
            <a:xfrm>
              <a:off x="2871" y="2967"/>
              <a:ext cx="2438" cy="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All Tt = tall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(heterozygous tall)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64"/>
            <p:cNvSpPr txBox="1"/>
            <p:nvPr/>
          </p:nvSpPr>
          <p:spPr>
            <a:xfrm>
              <a:off x="2871" y="2151"/>
              <a:ext cx="1766" cy="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produces the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0069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rgbClr val="B50069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</a:t>
              </a:r>
              <a:r>
                <a:rPr b="1" baseline="-25000" i="0" lang="en-US" sz="3200" u="none" cap="none" strike="noStrike">
                  <a:solidFill>
                    <a:srgbClr val="B50069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r>
                <a:rPr b="1" i="0" lang="en-US" sz="3200" u="none" cap="none" strike="noStrike">
                  <a:solidFill>
                    <a:srgbClr val="B50069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generation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64"/>
            <p:cNvSpPr/>
            <p:nvPr/>
          </p:nvSpPr>
          <p:spPr>
            <a:xfrm>
              <a:off x="2448" y="1968"/>
              <a:ext cx="240" cy="1440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64"/>
          <p:cNvSpPr txBox="1"/>
          <p:nvPr/>
        </p:nvSpPr>
        <p:spPr>
          <a:xfrm>
            <a:off x="533400" y="1752600"/>
            <a:ext cx="8153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tall (TT) vs. dwarf (tt) pea plants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65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65"/>
          <p:cNvSpPr txBox="1"/>
          <p:nvPr>
            <p:ph type="title"/>
          </p:nvPr>
        </p:nvSpPr>
        <p:spPr>
          <a:xfrm>
            <a:off x="0" y="6858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Font typeface="Comic Sans MS"/>
              <a:buNone/>
            </a:pP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Breed the F</a:t>
            </a:r>
            <a:r>
              <a:rPr b="1" baseline="-25000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4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generation</a:t>
            </a:r>
            <a:endParaRPr/>
          </a:p>
        </p:txBody>
      </p:sp>
      <p:sp>
        <p:nvSpPr>
          <p:cNvPr id="1115" name="Google Shape;1115;p65"/>
          <p:cNvSpPr txBox="1"/>
          <p:nvPr>
            <p:ph idx="1" type="body"/>
          </p:nvPr>
        </p:nvSpPr>
        <p:spPr>
          <a:xfrm>
            <a:off x="609600" y="2057400"/>
            <a:ext cx="8305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SzPts val="10800"/>
              <a:buFont typeface="Comic Sans MS"/>
              <a:buNone/>
            </a:pPr>
            <a:r>
              <a:rPr b="1" i="0" lang="en-US" sz="3600" u="none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tall (Tt) vs. tall (Tt) pea plants</a:t>
            </a:r>
            <a:endParaRPr/>
          </a:p>
        </p:txBody>
      </p:sp>
      <p:grpSp>
        <p:nvGrpSpPr>
          <p:cNvPr id="1116" name="Google Shape;1116;p65"/>
          <p:cNvGrpSpPr/>
          <p:nvPr/>
        </p:nvGrpSpPr>
        <p:grpSpPr>
          <a:xfrm>
            <a:off x="2652712" y="4252912"/>
            <a:ext cx="498475" cy="1628775"/>
            <a:chOff x="1671" y="2679"/>
            <a:chExt cx="314" cy="1026"/>
          </a:xfrm>
        </p:grpSpPr>
        <p:sp>
          <p:nvSpPr>
            <p:cNvPr id="1117" name="Google Shape;1117;p65"/>
            <p:cNvSpPr txBox="1"/>
            <p:nvPr/>
          </p:nvSpPr>
          <p:spPr>
            <a:xfrm>
              <a:off x="1671" y="2679"/>
              <a:ext cx="314" cy="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Comic Sans MS"/>
                <a:buNone/>
              </a:pPr>
              <a:r>
                <a:rPr b="1" i="0" lang="en-US" sz="36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65"/>
            <p:cNvSpPr txBox="1"/>
            <p:nvPr/>
          </p:nvSpPr>
          <p:spPr>
            <a:xfrm>
              <a:off x="1671" y="3303"/>
              <a:ext cx="250" cy="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Comic Sans MS"/>
                <a:buNone/>
              </a:pPr>
              <a:r>
                <a:rPr b="1" i="0" lang="en-US" sz="36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9" name="Google Shape;1119;p65"/>
          <p:cNvGrpSpPr/>
          <p:nvPr/>
        </p:nvGrpSpPr>
        <p:grpSpPr>
          <a:xfrm>
            <a:off x="3490912" y="3186112"/>
            <a:ext cx="1539875" cy="638175"/>
            <a:chOff x="2199" y="2007"/>
            <a:chExt cx="970" cy="402"/>
          </a:xfrm>
        </p:grpSpPr>
        <p:sp>
          <p:nvSpPr>
            <p:cNvPr id="1120" name="Google Shape;1120;p65"/>
            <p:cNvSpPr txBox="1"/>
            <p:nvPr/>
          </p:nvSpPr>
          <p:spPr>
            <a:xfrm>
              <a:off x="2199" y="2007"/>
              <a:ext cx="314" cy="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Comic Sans MS"/>
                <a:buNone/>
              </a:pPr>
              <a:r>
                <a:rPr b="1" i="0" lang="en-US" sz="36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65"/>
            <p:cNvSpPr txBox="1"/>
            <p:nvPr/>
          </p:nvSpPr>
          <p:spPr>
            <a:xfrm>
              <a:off x="2919" y="2007"/>
              <a:ext cx="250" cy="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Comic Sans MS"/>
                <a:buNone/>
              </a:pPr>
              <a:r>
                <a:rPr b="1" i="0" lang="en-US" sz="36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2" name="Google Shape;1122;p65"/>
          <p:cNvGrpSpPr/>
          <p:nvPr/>
        </p:nvGrpSpPr>
        <p:grpSpPr>
          <a:xfrm>
            <a:off x="3048000" y="3733800"/>
            <a:ext cx="2438400" cy="2286000"/>
            <a:chOff x="1920" y="2352"/>
            <a:chExt cx="1536" cy="1440"/>
          </a:xfrm>
        </p:grpSpPr>
        <p:cxnSp>
          <p:nvCxnSpPr>
            <p:cNvPr id="1123" name="Google Shape;1123;p65"/>
            <p:cNvCxnSpPr/>
            <p:nvPr/>
          </p:nvCxnSpPr>
          <p:spPr>
            <a:xfrm rot="10800000">
              <a:off x="2688" y="2352"/>
              <a:ext cx="0" cy="144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65"/>
            <p:cNvCxnSpPr/>
            <p:nvPr/>
          </p:nvCxnSpPr>
          <p:spPr>
            <a:xfrm rot="10800000">
              <a:off x="1920" y="3072"/>
              <a:ext cx="1536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25" name="Google Shape;1125;p65"/>
            <p:cNvSpPr txBox="1"/>
            <p:nvPr/>
          </p:nvSpPr>
          <p:spPr>
            <a:xfrm>
              <a:off x="1920" y="2352"/>
              <a:ext cx="1536" cy="144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66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66"/>
          <p:cNvSpPr txBox="1"/>
          <p:nvPr>
            <p:ph type="title"/>
          </p:nvPr>
        </p:nvSpPr>
        <p:spPr>
          <a:xfrm>
            <a:off x="0" y="3810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Solution:</a:t>
            </a:r>
            <a:endParaRPr/>
          </a:p>
        </p:txBody>
      </p:sp>
      <p:grpSp>
        <p:nvGrpSpPr>
          <p:cNvPr id="1135" name="Google Shape;1135;p66"/>
          <p:cNvGrpSpPr/>
          <p:nvPr/>
        </p:nvGrpSpPr>
        <p:grpSpPr>
          <a:xfrm>
            <a:off x="1458912" y="2892425"/>
            <a:ext cx="2465387" cy="1879600"/>
            <a:chOff x="1431" y="1935"/>
            <a:chExt cx="1081" cy="1017"/>
          </a:xfrm>
        </p:grpSpPr>
        <p:sp>
          <p:nvSpPr>
            <p:cNvPr id="1136" name="Google Shape;1136;p66"/>
            <p:cNvSpPr txBox="1"/>
            <p:nvPr/>
          </p:nvSpPr>
          <p:spPr>
            <a:xfrm>
              <a:off x="1431" y="1959"/>
              <a:ext cx="358" cy="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Comic Sans MS"/>
                <a:buNone/>
              </a:pPr>
              <a:r>
                <a:rPr b="1" i="0" lang="en-US" sz="36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66"/>
            <p:cNvSpPr txBox="1"/>
            <p:nvPr/>
          </p:nvSpPr>
          <p:spPr>
            <a:xfrm>
              <a:off x="1431" y="2607"/>
              <a:ext cx="313" cy="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Comic Sans MS"/>
                <a:buNone/>
              </a:pPr>
              <a:r>
                <a:rPr b="1" i="0" lang="en-US" sz="36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66"/>
            <p:cNvSpPr txBox="1"/>
            <p:nvPr/>
          </p:nvSpPr>
          <p:spPr>
            <a:xfrm>
              <a:off x="2199" y="1935"/>
              <a:ext cx="313" cy="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Comic Sans MS"/>
                <a:buNone/>
              </a:pPr>
              <a:r>
                <a:rPr b="1" i="0" lang="en-US" sz="36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66"/>
            <p:cNvSpPr txBox="1"/>
            <p:nvPr/>
          </p:nvSpPr>
          <p:spPr>
            <a:xfrm>
              <a:off x="2199" y="2607"/>
              <a:ext cx="269" cy="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Comic Sans MS"/>
                <a:buNone/>
              </a:pPr>
              <a:r>
                <a:rPr b="1" i="0" lang="en-US" sz="36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66"/>
          <p:cNvGrpSpPr/>
          <p:nvPr/>
        </p:nvGrpSpPr>
        <p:grpSpPr>
          <a:xfrm>
            <a:off x="304800" y="1806575"/>
            <a:ext cx="3962400" cy="3389312"/>
            <a:chOff x="951" y="1335"/>
            <a:chExt cx="1737" cy="1833"/>
          </a:xfrm>
        </p:grpSpPr>
        <p:sp>
          <p:nvSpPr>
            <p:cNvPr id="1141" name="Google Shape;1141;p66"/>
            <p:cNvSpPr txBox="1"/>
            <p:nvPr/>
          </p:nvSpPr>
          <p:spPr>
            <a:xfrm>
              <a:off x="951" y="2007"/>
              <a:ext cx="219" cy="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Comic Sans MS"/>
                <a:buNone/>
              </a:pPr>
              <a:r>
                <a:rPr b="1" i="0" lang="en-US" sz="36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66"/>
            <p:cNvSpPr txBox="1"/>
            <p:nvPr/>
          </p:nvSpPr>
          <p:spPr>
            <a:xfrm>
              <a:off x="951" y="2631"/>
              <a:ext cx="174" cy="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Comic Sans MS"/>
                <a:buNone/>
              </a:pPr>
              <a:r>
                <a:rPr b="1" i="0" lang="en-US" sz="36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66"/>
            <p:cNvSpPr txBox="1"/>
            <p:nvPr/>
          </p:nvSpPr>
          <p:spPr>
            <a:xfrm>
              <a:off x="1479" y="1335"/>
              <a:ext cx="219" cy="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Comic Sans MS"/>
                <a:buNone/>
              </a:pPr>
              <a:r>
                <a:rPr b="1" i="0" lang="en-US" sz="36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66"/>
            <p:cNvSpPr txBox="1"/>
            <p:nvPr/>
          </p:nvSpPr>
          <p:spPr>
            <a:xfrm>
              <a:off x="2199" y="1335"/>
              <a:ext cx="174" cy="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Comic Sans MS"/>
                <a:buNone/>
              </a:pPr>
              <a:r>
                <a:rPr b="1" i="0" lang="en-US" sz="36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5" name="Google Shape;1145;p66"/>
            <p:cNvCxnSpPr/>
            <p:nvPr/>
          </p:nvCxnSpPr>
          <p:spPr>
            <a:xfrm rot="10800000">
              <a:off x="1152" y="2448"/>
              <a:ext cx="1536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46" name="Google Shape;1146;p66"/>
            <p:cNvSpPr txBox="1"/>
            <p:nvPr/>
          </p:nvSpPr>
          <p:spPr>
            <a:xfrm>
              <a:off x="1152" y="1728"/>
              <a:ext cx="1536" cy="144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7" name="Google Shape;1147;p66"/>
            <p:cNvCxnSpPr/>
            <p:nvPr/>
          </p:nvCxnSpPr>
          <p:spPr>
            <a:xfrm rot="10800000">
              <a:off x="1920" y="1728"/>
              <a:ext cx="0" cy="144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148" name="Google Shape;1148;p66"/>
          <p:cNvGrpSpPr/>
          <p:nvPr/>
        </p:nvGrpSpPr>
        <p:grpSpPr>
          <a:xfrm>
            <a:off x="4191000" y="2362200"/>
            <a:ext cx="4738687" cy="3725862"/>
            <a:chOff x="2784" y="1671"/>
            <a:chExt cx="2589" cy="2015"/>
          </a:xfrm>
        </p:grpSpPr>
        <p:sp>
          <p:nvSpPr>
            <p:cNvPr id="1149" name="Google Shape;1149;p66"/>
            <p:cNvSpPr txBox="1"/>
            <p:nvPr/>
          </p:nvSpPr>
          <p:spPr>
            <a:xfrm>
              <a:off x="3447" y="1671"/>
              <a:ext cx="1533" cy="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produces the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0069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rgbClr val="B50069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</a:t>
              </a:r>
              <a:r>
                <a:rPr b="1" baseline="-25000" i="0" lang="en-US" sz="3200" u="none" cap="none" strike="noStrike">
                  <a:solidFill>
                    <a:srgbClr val="B50069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r>
                <a:rPr b="1" i="0" lang="en-US" sz="3200" u="none" cap="none" strike="noStrike">
                  <a:solidFill>
                    <a:srgbClr val="B50069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generation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66"/>
            <p:cNvSpPr txBox="1"/>
            <p:nvPr/>
          </p:nvSpPr>
          <p:spPr>
            <a:xfrm>
              <a:off x="3399" y="2295"/>
              <a:ext cx="1832" cy="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1/4 (25%) = TT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1/2 (50%) = Tt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1/4 (25%) = tt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66"/>
            <p:cNvSpPr txBox="1"/>
            <p:nvPr/>
          </p:nvSpPr>
          <p:spPr>
            <a:xfrm>
              <a:off x="3447" y="3111"/>
              <a:ext cx="1926" cy="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1:2:1 genotype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3200"/>
                <a:buFont typeface="Comic Sans MS"/>
                <a:buNone/>
              </a:pPr>
              <a:r>
                <a:rPr b="1" i="0" lang="en-US" sz="3200" u="none" cap="none" strike="noStrike">
                  <a:solidFill>
                    <a:schemeClr val="accen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3:1   phenotype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66"/>
            <p:cNvSpPr/>
            <p:nvPr/>
          </p:nvSpPr>
          <p:spPr>
            <a:xfrm>
              <a:off x="2784" y="1728"/>
              <a:ext cx="336" cy="1440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t/>
              </a:r>
              <a:endParaRPr b="0" i="0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3" name="Google Shape;1153;p66"/>
          <p:cNvSpPr txBox="1"/>
          <p:nvPr/>
        </p:nvSpPr>
        <p:spPr>
          <a:xfrm>
            <a:off x="914400" y="1143000"/>
            <a:ext cx="7315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tall (Tt)  x  tall (Tt) pea plants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67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wtopunnett" id="180" name="Google Shape;1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1950"/>
            <a:ext cx="9144000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"/>
          <p:cNvSpPr txBox="1"/>
          <p:nvPr>
            <p:ph type="title"/>
          </p:nvPr>
        </p:nvSpPr>
        <p:spPr>
          <a:xfrm>
            <a:off x="304800" y="4572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Designer </a:t>
            </a:r>
            <a:r>
              <a:rPr b="1" i="0" lang="en-US" sz="44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“Genes”</a:t>
            </a:r>
            <a:endParaRPr/>
          </a:p>
        </p:txBody>
      </p:sp>
      <p:sp>
        <p:nvSpPr>
          <p:cNvPr id="190" name="Google Shape;190;p8"/>
          <p:cNvSpPr txBox="1"/>
          <p:nvPr>
            <p:ph idx="1" type="body"/>
          </p:nvPr>
        </p:nvSpPr>
        <p:spPr>
          <a:xfrm>
            <a:off x="228600" y="1295400"/>
            <a:ext cx="8610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9600"/>
              <a:buFont typeface="Noto Sans Symbols"/>
              <a:buChar char="▪"/>
            </a:pPr>
            <a:r>
              <a:rPr b="1" i="0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Gene- Section of chromosome that codes for a trait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9600"/>
              <a:buFont typeface="Noto Sans Symbols"/>
              <a:buChar char="▪"/>
            </a:pPr>
            <a:r>
              <a:rPr b="1" i="0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Alleles</a:t>
            </a: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forms of a </a:t>
            </a:r>
            <a:r>
              <a:rPr b="1" i="0" lang="en-US" sz="32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 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(dominant &amp; recessive)</a:t>
            </a: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(2 alleles make up a gene)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9600"/>
              <a:buFont typeface="Noto Sans Symbols"/>
              <a:buChar char="▪"/>
            </a:pPr>
            <a:r>
              <a:rPr b="1" i="0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Dominant</a:t>
            </a: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stronger of two genes expressed in the hybrid; represented by</a:t>
            </a: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capital letter (R)</a:t>
            </a: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24C26"/>
              </a:buClr>
              <a:buSzPts val="9600"/>
              <a:buFont typeface="Noto Sans Symbols"/>
              <a:buChar char="▪"/>
            </a:pPr>
            <a:r>
              <a:rPr b="1" i="0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Recessive</a:t>
            </a: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</a:t>
            </a:r>
            <a:r>
              <a:rPr b="1" i="0" lang="en-US" sz="32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 that shows up less often in a cross; represented by a</a:t>
            </a: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32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lowercase letter (r)</a:t>
            </a:r>
            <a:r>
              <a:rPr b="1" i="0" lang="en-US" sz="32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3200" u="none">
              <a:solidFill>
                <a:srgbClr val="2929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/>
          <p:nvPr/>
        </p:nvSpPr>
        <p:spPr>
          <a:xfrm>
            <a:off x="7061200" y="6689725"/>
            <a:ext cx="17780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fld id="{00000000-1234-1234-1234-123412341234}" type="slidenum">
              <a:rPr b="1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 txBox="1"/>
          <p:nvPr>
            <p:ph type="title"/>
          </p:nvPr>
        </p:nvSpPr>
        <p:spPr>
          <a:xfrm>
            <a:off x="762000" y="457200"/>
            <a:ext cx="7239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5400"/>
              <a:buFont typeface="Comic Sans MS"/>
              <a:buNone/>
            </a:pPr>
            <a:r>
              <a:rPr b="1" i="0" lang="en-US" sz="54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 Terminology</a:t>
            </a:r>
            <a:endParaRPr/>
          </a:p>
        </p:txBody>
      </p:sp>
      <p:sp>
        <p:nvSpPr>
          <p:cNvPr id="200" name="Google Shape;200;p9"/>
          <p:cNvSpPr txBox="1"/>
          <p:nvPr>
            <p:ph idx="1" type="body"/>
          </p:nvPr>
        </p:nvSpPr>
        <p:spPr>
          <a:xfrm>
            <a:off x="457200" y="17526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4C26"/>
              </a:buClr>
              <a:buSzPts val="12000"/>
              <a:buFont typeface="Noto Sans Symbols"/>
              <a:buChar char="▪"/>
            </a:pPr>
            <a:r>
              <a:rPr b="1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Genotype</a:t>
            </a:r>
            <a:r>
              <a:rPr b="1" i="0" lang="en-US" sz="40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</a:t>
            </a:r>
            <a:r>
              <a:rPr b="1" i="0" lang="en-US" sz="40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 combination for a trait</a:t>
            </a:r>
            <a:r>
              <a:rPr b="1" i="0" lang="en-US" sz="40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40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(e.g. RR, Rr, rr)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24C26"/>
              </a:buClr>
              <a:buSzPts val="12000"/>
              <a:buFont typeface="Noto Sans Symbols"/>
              <a:buChar char="▪"/>
            </a:pPr>
            <a:r>
              <a:rPr b="1" i="0" lang="en-US" sz="4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Phenotype</a:t>
            </a:r>
            <a:r>
              <a:rPr b="1" i="0" lang="en-US" sz="40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</a:t>
            </a:r>
            <a:r>
              <a:rPr b="1" i="0" lang="en-US" sz="4000" u="none">
                <a:solidFill>
                  <a:srgbClr val="724C26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physical feature resulting from a genotype</a:t>
            </a:r>
            <a:r>
              <a:rPr b="1" i="0" lang="en-US" sz="4000" u="none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40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(e.g. red, white) 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24C26"/>
              </a:buClr>
              <a:buSzPts val="12000"/>
              <a:buFont typeface="Noto Sans Symbols"/>
              <a:buNone/>
            </a:pPr>
            <a:r>
              <a:t/>
            </a:r>
            <a:endParaRPr b="1" i="0" sz="4000" u="none">
              <a:solidFill>
                <a:srgbClr val="2929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4000" u="none">
              <a:solidFill>
                <a:srgbClr val="2929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0" y="3733800"/>
            <a:ext cx="121285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boolean_approach">
  <a:themeElements>
    <a:clrScheme name="boolean_approa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oolean_approach">
  <a:themeElements>
    <a:clrScheme name="boolean_approa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