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0" r:id="rId5"/>
    <p:sldMasterId id="214748370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91440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B093CC-0C71-4F19-9B84-8E85709E7C5E}">
  <a:tblStyle styleId="{FFB093CC-0C71-4F19-9B84-8E85709E7C5E}" styleName="Table_0">
    <a:wholeTbl>
      <a:tcTxStyle b="off" i="off">
        <a:font>
          <a:latin typeface="Rockwell"/>
          <a:ea typeface="Rockwell"/>
          <a:cs typeface="Rockwel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E7EA"/>
          </a:solidFill>
        </a:fill>
      </a:tcStyle>
    </a:wholeTbl>
    <a:band1H>
      <a:tcTxStyle b="off" i="off"/>
      <a:tcStyle>
        <a:fill>
          <a:solidFill>
            <a:srgbClr val="D2CCD2"/>
          </a:solidFill>
        </a:fill>
      </a:tcStyle>
    </a:band1H>
    <a:band2H>
      <a:tcTxStyle b="off" i="off"/>
    </a:band2H>
    <a:band1V>
      <a:tcTxStyle b="off" i="off"/>
      <a:tcStyle>
        <a:fill>
          <a:solidFill>
            <a:srgbClr val="D2CCD2"/>
          </a:solidFill>
        </a:fill>
      </a:tcStyle>
    </a:band1V>
    <a:band2V>
      <a:tcTxStyle b="off" i="off"/>
    </a:band2V>
    <a:lastCol>
      <a:tcTxStyle b="on" i="off">
        <a:font>
          <a:latin typeface="Rockwell"/>
          <a:ea typeface="Rockwell"/>
          <a:cs typeface="Rockwell"/>
        </a:font>
        <a:schemeClr val="lt1"/>
      </a:tcTxStyle>
      <a:tcStyle>
        <a:fill>
          <a:solidFill>
            <a:schemeClr val="accent1"/>
          </a:solidFill>
        </a:fill>
      </a:tcStyle>
    </a:lastCol>
    <a:firstCol>
      <a:tcTxStyle b="on" i="off">
        <a:font>
          <a:latin typeface="Rockwell"/>
          <a:ea typeface="Rockwell"/>
          <a:cs typeface="Rockwell"/>
        </a:font>
        <a:schemeClr val="lt1"/>
      </a:tcTxStyle>
      <a:tcStyle>
        <a:fill>
          <a:solidFill>
            <a:schemeClr val="accent1"/>
          </a:solidFill>
        </a:fill>
      </a:tcStyle>
    </a:firstCol>
    <a:lastRow>
      <a:tcTxStyle b="on" i="off">
        <a:font>
          <a:latin typeface="Rockwell"/>
          <a:ea typeface="Rockwell"/>
          <a:cs typeface="Rockwel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Rockwell"/>
          <a:ea typeface="Rockwell"/>
          <a:cs typeface="Rockwel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724b250972_0_1835: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13" name="Google Shape;513;g724b250972_0_183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d2cc3a5299_0_0: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04" name="Google Shape;604;gd2cc3a5299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d2cc3a5299_0_212: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15" name="Google Shape;615;gd2cc3a5299_0_212: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724b250972_0_4011: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24" name="Google Shape;624;g724b250972_0_4011: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724b250972_0_3586: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37" name="Google Shape;637;g724b250972_0_3586: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0: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45" name="Google Shape;645;p30: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9: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55" name="Google Shape;655;p29: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724b252115_0_5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62" name="Google Shape;662;g724b252115_0_5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8: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79" name="Google Shape;679;p2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0119eb811_0_8: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d0119eb811_0_8: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87" name="Google Shape;687;gd0119eb811_0_8: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724b250972_0_3604: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99" name="Google Shape;699;g724b250972_0_3604: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d0119eb811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d0119eb811_0_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21" name="Google Shape;521;gd0119eb811_0_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3: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07" name="Google Shape;707;p33: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2: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16" name="Google Shape;716;p32: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724b250972_0_3595: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24" name="Google Shape;724;g724b250972_0_359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724b252115_0_7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33" name="Google Shape;733;g724b252115_0_7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724b250972_0_3614: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43" name="Google Shape;743;g724b250972_0_3614: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8: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51" name="Google Shape;751;p3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d2cc3a528c_0_0:notes"/>
          <p:cNvSpPr txBox="1"/>
          <p:nvPr>
            <p:ph idx="1" type="body"/>
          </p:nvPr>
        </p:nvSpPr>
        <p:spPr>
          <a:xfrm>
            <a:off x="688182" y="4415790"/>
            <a:ext cx="5505300" cy="41835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400"/>
              <a:buNone/>
            </a:pPr>
            <a:r>
              <a:t/>
            </a:r>
            <a:endParaRPr/>
          </a:p>
        </p:txBody>
      </p:sp>
      <p:sp>
        <p:nvSpPr>
          <p:cNvPr id="758" name="Google Shape;758;gd2cc3a528c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d0119eb811_0_16: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d0119eb811_0_16: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70" name="Google Shape;770;gd0119eb811_0_16: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724b250972_0_1852:notes"/>
          <p:cNvSpPr txBox="1"/>
          <p:nvPr>
            <p:ph idx="1" type="body"/>
          </p:nvPr>
        </p:nvSpPr>
        <p:spPr>
          <a:xfrm>
            <a:off x="688182" y="4415790"/>
            <a:ext cx="5505300" cy="41835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400"/>
              <a:buNone/>
            </a:pPr>
            <a:r>
              <a:t/>
            </a:r>
            <a:endParaRPr/>
          </a:p>
        </p:txBody>
      </p:sp>
      <p:sp>
        <p:nvSpPr>
          <p:cNvPr id="779" name="Google Shape;779;g724b250972_0_1852: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d0119eb811_0_69: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d0119eb811_0_69: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28" name="Google Shape;528;gd0119eb811_0_69: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724b250972_0_4025: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37" name="Google Shape;537;g724b250972_0_4025: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724b250972_0_3574: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48" name="Google Shape;548;g724b250972_0_3574: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724b252115_0_380: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58" name="Google Shape;558;g724b252115_0_38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d2cc3a5299_0_422: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73" name="Google Shape;573;gd2cc3a5299_0_422: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d2cc3a5299_0_629: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83" name="Google Shape;583;gd2cc3a5299_0_629: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724b252115_0_397: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92" name="Google Shape;592;g724b252115_0_39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18" name="Google Shape;18;p2"/>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 name="Google Shape;21;p2"/>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 name="Google Shape;22;p2"/>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 name="Google Shape;23;p2"/>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 name="Google Shape;25;p2"/>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5" name="Shape 105"/>
        <p:cNvGrpSpPr/>
        <p:nvPr/>
      </p:nvGrpSpPr>
      <p:grpSpPr>
        <a:xfrm>
          <a:off x="0" y="0"/>
          <a:ext cx="0" cy="0"/>
          <a:chOff x="0" y="0"/>
          <a:chExt cx="0" cy="0"/>
        </a:xfrm>
      </p:grpSpPr>
      <p:sp>
        <p:nvSpPr>
          <p:cNvPr id="106" name="Google Shape;106;p11"/>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07" name="Google Shape;107;p11"/>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08" name="Google Shape;108;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11"/>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3" name="Google Shape;113;p11"/>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4" name="Google Shape;114;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5" name="Google Shape;115;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1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18" name="Google Shape;118;p12"/>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19" name="Google Shape;119;p1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 name="Shape 123"/>
        <p:cNvGrpSpPr/>
        <p:nvPr/>
      </p:nvGrpSpPr>
      <p:grpSpPr>
        <a:xfrm>
          <a:off x="0" y="0"/>
          <a:ext cx="0" cy="0"/>
          <a:chOff x="0" y="0"/>
          <a:chExt cx="0" cy="0"/>
        </a:xfrm>
      </p:grpSpPr>
      <p:sp>
        <p:nvSpPr>
          <p:cNvPr id="124" name="Google Shape;124;p13"/>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25" name="Google Shape;125;p1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14"/>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0" name="Google Shape;130;p14"/>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4"/>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132" name="Google Shape;132;p14"/>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33" name="Google Shape;133;p14"/>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5"/>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8" name="Google Shape;138;p1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5"/>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0" name="Google Shape;140;p15"/>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1" name="Google Shape;141;p15"/>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5"/>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nvSpPr>
        <p:spPr>
          <a:xfrm>
            <a:off x="3990110"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45" name="Shape 145"/>
        <p:cNvGrpSpPr/>
        <p:nvPr/>
      </p:nvGrpSpPr>
      <p:grpSpPr>
        <a:xfrm>
          <a:off x="0" y="0"/>
          <a:ext cx="0" cy="0"/>
          <a:chOff x="0" y="0"/>
          <a:chExt cx="0" cy="0"/>
        </a:xfrm>
      </p:grpSpPr>
      <p:sp>
        <p:nvSpPr>
          <p:cNvPr id="146" name="Google Shape;146;p16"/>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6"/>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8" name="Google Shape;148;p16"/>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9" name="Google Shape;149;p1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16"/>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3" name="Google Shape;153;p16"/>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4" name="Google Shape;154;p16"/>
          <p:cNvSpPr txBox="1"/>
          <p:nvPr/>
        </p:nvSpPr>
        <p:spPr>
          <a:xfrm>
            <a:off x="327212" y="4632792"/>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55" name="Shape 155"/>
        <p:cNvGrpSpPr/>
        <p:nvPr/>
      </p:nvGrpSpPr>
      <p:grpSpPr>
        <a:xfrm>
          <a:off x="0" y="0"/>
          <a:ext cx="0" cy="0"/>
          <a:chOff x="0" y="0"/>
          <a:chExt cx="0" cy="0"/>
        </a:xfrm>
      </p:grpSpPr>
      <p:sp>
        <p:nvSpPr>
          <p:cNvPr id="156" name="Google Shape;156;p17"/>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7" name="Google Shape;157;p17"/>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7"/>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59" name="Google Shape;159;p17"/>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7"/>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4" name="Google Shape;164;p17"/>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5" name="Google Shape;165;p17"/>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66" name="Shape 166"/>
        <p:cNvGrpSpPr/>
        <p:nvPr/>
      </p:nvGrpSpPr>
      <p:grpSpPr>
        <a:xfrm>
          <a:off x="0" y="0"/>
          <a:ext cx="0" cy="0"/>
          <a:chOff x="0" y="0"/>
          <a:chExt cx="0" cy="0"/>
        </a:xfrm>
      </p:grpSpPr>
      <p:sp>
        <p:nvSpPr>
          <p:cNvPr id="167" name="Google Shape;167;p18"/>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8" name="Google Shape;168;p18"/>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70" name="Google Shape;170;p18"/>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18"/>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1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8"/>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74" name="Google Shape;174;p18"/>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5" name="Google Shape;175;p18"/>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6" name="Google Shape;176;p18"/>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7" name="Google Shape;177;p18"/>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8" name="Google Shape;178;p18"/>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79" name="Shape 179"/>
        <p:cNvGrpSpPr/>
        <p:nvPr/>
      </p:nvGrpSpPr>
      <p:grpSpPr>
        <a:xfrm>
          <a:off x="0" y="0"/>
          <a:ext cx="0" cy="0"/>
          <a:chOff x="0" y="0"/>
          <a:chExt cx="0" cy="0"/>
        </a:xfrm>
      </p:grpSpPr>
      <p:sp>
        <p:nvSpPr>
          <p:cNvPr id="180" name="Google Shape;180;p19"/>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81" name="Google Shape;181;p19"/>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19"/>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83" name="Google Shape;183;p19"/>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84" name="Google Shape;184;p1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1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1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19"/>
          <p:cNvSpPr txBox="1"/>
          <p:nvPr/>
        </p:nvSpPr>
        <p:spPr>
          <a:xfrm>
            <a:off x="4750361"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188" name="Google Shape;188;p19"/>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9" name="Google Shape;189;p19"/>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90" name="Shape 190"/>
        <p:cNvGrpSpPr/>
        <p:nvPr/>
      </p:nvGrpSpPr>
      <p:grpSpPr>
        <a:xfrm>
          <a:off x="0" y="0"/>
          <a:ext cx="0" cy="0"/>
          <a:chOff x="0" y="0"/>
          <a:chExt cx="0" cy="0"/>
        </a:xfrm>
      </p:grpSpPr>
      <p:sp>
        <p:nvSpPr>
          <p:cNvPr id="191" name="Google Shape;191;p2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92" name="Google Shape;192;p2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93" name="Google Shape;193;p2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0"/>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195" name="Google Shape;195;p2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 name="Google Shape;28;p3"/>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30" name="Google Shape;30;p3"/>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
          <p:cNvSpPr txBox="1"/>
          <p:nvPr/>
        </p:nvSpPr>
        <p:spPr>
          <a:xfrm>
            <a:off x="2003612" y="3110754"/>
            <a:ext cx="260909"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8" name="Shape 198"/>
        <p:cNvGrpSpPr/>
        <p:nvPr/>
      </p:nvGrpSpPr>
      <p:grpSpPr>
        <a:xfrm>
          <a:off x="0" y="0"/>
          <a:ext cx="0" cy="0"/>
          <a:chOff x="0" y="0"/>
          <a:chExt cx="0" cy="0"/>
        </a:xfrm>
      </p:grpSpPr>
      <p:sp>
        <p:nvSpPr>
          <p:cNvPr id="199" name="Google Shape;199;p21"/>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0" name="Google Shape;200;p21"/>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1"/>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02" name="Google Shape;202;p2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2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2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21"/>
          <p:cNvSpPr txBox="1"/>
          <p:nvPr/>
        </p:nvSpPr>
        <p:spPr>
          <a:xfrm rot="-5400000">
            <a:off x="8593111" y="561668"/>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2" name="Shape 212"/>
        <p:cNvGrpSpPr/>
        <p:nvPr/>
      </p:nvGrpSpPr>
      <p:grpSpPr>
        <a:xfrm>
          <a:off x="0" y="0"/>
          <a:ext cx="0" cy="0"/>
          <a:chOff x="0" y="0"/>
          <a:chExt cx="0" cy="0"/>
        </a:xfrm>
      </p:grpSpPr>
      <p:sp>
        <p:nvSpPr>
          <p:cNvPr id="213" name="Google Shape;213;p23"/>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4" name="Google Shape;214;p23"/>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5" name="Google Shape;215;p2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16" name="Google Shape;216;p2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3"/>
          <p:cNvSpPr txBox="1"/>
          <p:nvPr>
            <p:ph idx="1"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8" name="Google Shape;218;p23"/>
          <p:cNvSpPr txBox="1"/>
          <p:nvPr>
            <p:ph idx="2" type="body"/>
          </p:nvPr>
        </p:nvSpPr>
        <p:spPr>
          <a:xfrm>
            <a:off x="439987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9" name="Google Shape;219;p2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2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2" name="Shape 222"/>
        <p:cNvGrpSpPr/>
        <p:nvPr/>
      </p:nvGrpSpPr>
      <p:grpSpPr>
        <a:xfrm>
          <a:off x="0" y="0"/>
          <a:ext cx="0" cy="0"/>
          <a:chOff x="0" y="0"/>
          <a:chExt cx="0" cy="0"/>
        </a:xfrm>
      </p:grpSpPr>
      <p:sp>
        <p:nvSpPr>
          <p:cNvPr id="223" name="Google Shape;223;p24"/>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4" name="Google Shape;224;p2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24"/>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26" name="Google Shape;226;p2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2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2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p2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0" name="Google Shape;230;p24"/>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231" name="Shape 231"/>
        <p:cNvGrpSpPr/>
        <p:nvPr/>
      </p:nvGrpSpPr>
      <p:grpSpPr>
        <a:xfrm>
          <a:off x="0" y="0"/>
          <a:ext cx="0" cy="0"/>
          <a:chOff x="0" y="0"/>
          <a:chExt cx="0" cy="0"/>
        </a:xfrm>
      </p:grpSpPr>
      <p:sp>
        <p:nvSpPr>
          <p:cNvPr id="232" name="Google Shape;232;p2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3" name="Google Shape;233;p2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25"/>
          <p:cNvSpPr txBox="1"/>
          <p:nvPr>
            <p:ph idx="1" type="body"/>
          </p:nvPr>
        </p:nvSpPr>
        <p:spPr>
          <a:xfrm>
            <a:off x="498517" y="1985963"/>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5" name="Google Shape;235;p2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2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5"/>
          <p:cNvSpPr txBox="1"/>
          <p:nvPr>
            <p:ph idx="2" type="body"/>
          </p:nvPr>
        </p:nvSpPr>
        <p:spPr>
          <a:xfrm>
            <a:off x="498517" y="4164965"/>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8" name="Google Shape;238;p2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9" name="Google Shape;239;p2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p26"/>
          <p:cNvSpPr/>
          <p:nvPr/>
        </p:nvSpPr>
        <p:spPr>
          <a:xfrm>
            <a:off x="658907" y="228600"/>
            <a:ext cx="82008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2" name="Google Shape;242;p26"/>
          <p:cNvSpPr txBox="1"/>
          <p:nvPr>
            <p:ph type="title"/>
          </p:nvPr>
        </p:nvSpPr>
        <p:spPr>
          <a:xfrm>
            <a:off x="2286000" y="3124200"/>
            <a:ext cx="5638800" cy="1362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26"/>
          <p:cNvSpPr txBox="1"/>
          <p:nvPr>
            <p:ph idx="1" type="body"/>
          </p:nvPr>
        </p:nvSpPr>
        <p:spPr>
          <a:xfrm>
            <a:off x="2286000" y="4495800"/>
            <a:ext cx="56388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244" name="Google Shape;244;p26"/>
          <p:cNvSpPr txBox="1"/>
          <p:nvPr>
            <p:ph idx="10" type="dt"/>
          </p:nvPr>
        </p:nvSpPr>
        <p:spPr>
          <a:xfrm>
            <a:off x="658906" y="6248774"/>
            <a:ext cx="147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6"/>
          <p:cNvSpPr txBox="1"/>
          <p:nvPr>
            <p:ph idx="11" type="ftr"/>
          </p:nvPr>
        </p:nvSpPr>
        <p:spPr>
          <a:xfrm>
            <a:off x="2286000" y="6248774"/>
            <a:ext cx="5638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6"/>
          <p:cNvSpPr txBox="1"/>
          <p:nvPr>
            <p:ph idx="12" type="sldNum"/>
          </p:nvPr>
        </p:nvSpPr>
        <p:spPr>
          <a:xfrm>
            <a:off x="8305800" y="624877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26"/>
          <p:cNvSpPr txBox="1"/>
          <p:nvPr/>
        </p:nvSpPr>
        <p:spPr>
          <a:xfrm>
            <a:off x="2003612" y="3110754"/>
            <a:ext cx="261000" cy="61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8" name="Google Shape;248;p26"/>
          <p:cNvSpPr/>
          <p:nvPr/>
        </p:nvSpPr>
        <p:spPr>
          <a:xfrm>
            <a:off x="285750" y="228600"/>
            <a:ext cx="212700" cy="634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249" name="Shape 249"/>
        <p:cNvGrpSpPr/>
        <p:nvPr/>
      </p:nvGrpSpPr>
      <p:grpSpPr>
        <a:xfrm>
          <a:off x="0" y="0"/>
          <a:ext cx="0" cy="0"/>
          <a:chOff x="0" y="0"/>
          <a:chExt cx="0" cy="0"/>
        </a:xfrm>
      </p:grpSpPr>
      <p:sp>
        <p:nvSpPr>
          <p:cNvPr id="250" name="Google Shape;250;p27"/>
          <p:cNvSpPr/>
          <p:nvPr/>
        </p:nvSpPr>
        <p:spPr>
          <a:xfrm>
            <a:off x="282574" y="228600"/>
            <a:ext cx="63873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1" name="Google Shape;251;p27"/>
          <p:cNvSpPr txBox="1"/>
          <p:nvPr>
            <p:ph type="title"/>
          </p:nvPr>
        </p:nvSpPr>
        <p:spPr>
          <a:xfrm>
            <a:off x="380554" y="2571750"/>
            <a:ext cx="61815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27"/>
          <p:cNvSpPr txBox="1"/>
          <p:nvPr>
            <p:ph idx="1" type="body"/>
          </p:nvPr>
        </p:nvSpPr>
        <p:spPr>
          <a:xfrm>
            <a:off x="381094" y="3733800"/>
            <a:ext cx="61797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53" name="Google Shape;253;p27"/>
          <p:cNvSpPr txBox="1"/>
          <p:nvPr>
            <p:ph idx="10" type="dt"/>
          </p:nvPr>
        </p:nvSpPr>
        <p:spPr>
          <a:xfrm>
            <a:off x="5212262"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7"/>
          <p:cNvSpPr txBox="1"/>
          <p:nvPr>
            <p:ph idx="11" type="ftr"/>
          </p:nvPr>
        </p:nvSpPr>
        <p:spPr>
          <a:xfrm>
            <a:off x="381095" y="6235607"/>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2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27"/>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57" name="Google Shape;257;p27"/>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8" name="Google Shape;258;p27"/>
          <p:cNvSpPr/>
          <p:nvPr>
            <p:ph idx="2" type="pic"/>
          </p:nvPr>
        </p:nvSpPr>
        <p:spPr>
          <a:xfrm>
            <a:off x="6802438" y="23749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9" name="Google Shape;259;p27"/>
          <p:cNvSpPr/>
          <p:nvPr>
            <p:ph idx="3" type="pic"/>
          </p:nvPr>
        </p:nvSpPr>
        <p:spPr>
          <a:xfrm>
            <a:off x="6802438" y="4535424"/>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0" name="Shape 260"/>
        <p:cNvGrpSpPr/>
        <p:nvPr/>
      </p:nvGrpSpPr>
      <p:grpSpPr>
        <a:xfrm>
          <a:off x="0" y="0"/>
          <a:ext cx="0" cy="0"/>
          <a:chOff x="0" y="0"/>
          <a:chExt cx="0" cy="0"/>
        </a:xfrm>
      </p:grpSpPr>
      <p:sp>
        <p:nvSpPr>
          <p:cNvPr id="261" name="Google Shape;261;p2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62" name="Google Shape;262;p28"/>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63" name="Google Shape;263;p2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28"/>
          <p:cNvSpPr txBox="1"/>
          <p:nvPr>
            <p:ph idx="1" type="body"/>
          </p:nvPr>
        </p:nvSpPr>
        <p:spPr>
          <a:xfrm>
            <a:off x="497541"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65" name="Google Shape;265;p28"/>
          <p:cNvSpPr txBox="1"/>
          <p:nvPr>
            <p:ph idx="2" type="body"/>
          </p:nvPr>
        </p:nvSpPr>
        <p:spPr>
          <a:xfrm>
            <a:off x="4399878"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66" name="Google Shape;266;p2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2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2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69" name="Google Shape;269;p28"/>
          <p:cNvSpPr txBox="1"/>
          <p:nvPr>
            <p:ph idx="3" type="body"/>
          </p:nvPr>
        </p:nvSpPr>
        <p:spPr>
          <a:xfrm>
            <a:off x="497541" y="2070847"/>
            <a:ext cx="36576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270" name="Google Shape;270;p28"/>
          <p:cNvSpPr txBox="1"/>
          <p:nvPr>
            <p:ph idx="4" type="body"/>
          </p:nvPr>
        </p:nvSpPr>
        <p:spPr>
          <a:xfrm>
            <a:off x="4399878" y="2070847"/>
            <a:ext cx="3657600" cy="322800"/>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271" name="Shape 271"/>
        <p:cNvGrpSpPr/>
        <p:nvPr/>
      </p:nvGrpSpPr>
      <p:grpSpPr>
        <a:xfrm>
          <a:off x="0" y="0"/>
          <a:ext cx="0" cy="0"/>
          <a:chOff x="0" y="0"/>
          <a:chExt cx="0" cy="0"/>
        </a:xfrm>
      </p:grpSpPr>
      <p:sp>
        <p:nvSpPr>
          <p:cNvPr id="272" name="Google Shape;272;p29"/>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3" name="Google Shape;273;p29"/>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74" name="Google Shape;274;p2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2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2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2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29"/>
          <p:cNvSpPr txBox="1"/>
          <p:nvPr>
            <p:ph idx="1" type="body"/>
          </p:nvPr>
        </p:nvSpPr>
        <p:spPr>
          <a:xfrm>
            <a:off x="502920" y="1985963"/>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79" name="Google Shape;279;p29"/>
          <p:cNvSpPr txBox="1"/>
          <p:nvPr>
            <p:ph idx="2" type="body"/>
          </p:nvPr>
        </p:nvSpPr>
        <p:spPr>
          <a:xfrm>
            <a:off x="502920" y="4164965"/>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80" name="Google Shape;280;p29"/>
          <p:cNvSpPr txBox="1"/>
          <p:nvPr>
            <p:ph idx="3"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81" name="Google Shape;281;p29"/>
          <p:cNvSpPr txBox="1"/>
          <p:nvPr>
            <p:ph idx="4"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ntent">
  <p:cSld name="1_4 Content">
    <p:spTree>
      <p:nvGrpSpPr>
        <p:cNvPr id="282" name="Shape 282"/>
        <p:cNvGrpSpPr/>
        <p:nvPr/>
      </p:nvGrpSpPr>
      <p:grpSpPr>
        <a:xfrm>
          <a:off x="0" y="0"/>
          <a:ext cx="0" cy="0"/>
          <a:chOff x="0" y="0"/>
          <a:chExt cx="0" cy="0"/>
        </a:xfrm>
      </p:grpSpPr>
      <p:sp>
        <p:nvSpPr>
          <p:cNvPr id="283" name="Google Shape;283;p3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3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87" name="Google Shape;287;p3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88" name="Google Shape;288;p3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89" name="Google Shape;289;p3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0" name="Google Shape;290;p3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Content">
  <p:cSld name="2_4 Content">
    <p:spTree>
      <p:nvGrpSpPr>
        <p:cNvPr id="291" name="Shape 291"/>
        <p:cNvGrpSpPr/>
        <p:nvPr/>
      </p:nvGrpSpPr>
      <p:grpSpPr>
        <a:xfrm>
          <a:off x="0" y="0"/>
          <a:ext cx="0" cy="0"/>
          <a:chOff x="0" y="0"/>
          <a:chExt cx="0" cy="0"/>
        </a:xfrm>
      </p:grpSpPr>
      <p:sp>
        <p:nvSpPr>
          <p:cNvPr id="292" name="Google Shape;292;p3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3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6" name="Google Shape;296;p3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7" name="Google Shape;297;p3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8" name="Google Shape;298;p3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9" name="Google Shape;299;p3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 name="Shape 35"/>
        <p:cNvGrpSpPr/>
        <p:nvPr/>
      </p:nvGrpSpPr>
      <p:grpSpPr>
        <a:xfrm>
          <a:off x="0" y="0"/>
          <a:ext cx="0" cy="0"/>
          <a:chOff x="0" y="0"/>
          <a:chExt cx="0" cy="0"/>
        </a:xfrm>
      </p:grpSpPr>
      <p:sp>
        <p:nvSpPr>
          <p:cNvPr id="36" name="Google Shape;36;p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7" name="Google Shape;37;p4"/>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8" name="Google Shape;38;p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0" name="Google Shape;40;p4"/>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1" name="Google Shape;41;p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4"/>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45" name="Google Shape;45;p4"/>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Content">
  <p:cSld name="3_4 Content">
    <p:spTree>
      <p:nvGrpSpPr>
        <p:cNvPr id="300" name="Shape 300"/>
        <p:cNvGrpSpPr/>
        <p:nvPr/>
      </p:nvGrpSpPr>
      <p:grpSpPr>
        <a:xfrm>
          <a:off x="0" y="0"/>
          <a:ext cx="0" cy="0"/>
          <a:chOff x="0" y="0"/>
          <a:chExt cx="0" cy="0"/>
        </a:xfrm>
      </p:grpSpPr>
      <p:sp>
        <p:nvSpPr>
          <p:cNvPr id="301" name="Google Shape;301;p3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3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3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32"/>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6" name="Google Shape;306;p32"/>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7" name="Google Shape;307;p32"/>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8" name="Google Shape;308;p32"/>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 Content">
  <p:cSld name="4_4 Content">
    <p:spTree>
      <p:nvGrpSpPr>
        <p:cNvPr id="309" name="Shape 309"/>
        <p:cNvGrpSpPr/>
        <p:nvPr/>
      </p:nvGrpSpPr>
      <p:grpSpPr>
        <a:xfrm>
          <a:off x="0" y="0"/>
          <a:ext cx="0" cy="0"/>
          <a:chOff x="0" y="0"/>
          <a:chExt cx="0" cy="0"/>
        </a:xfrm>
      </p:grpSpPr>
      <p:sp>
        <p:nvSpPr>
          <p:cNvPr id="310" name="Google Shape;310;p3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3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14" name="Google Shape;314;p33"/>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5" name="Google Shape;315;p33"/>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6" name="Google Shape;316;p33"/>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7" name="Google Shape;317;p33"/>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 Content">
  <p:cSld name="5_4 Content">
    <p:spTree>
      <p:nvGrpSpPr>
        <p:cNvPr id="318" name="Shape 318"/>
        <p:cNvGrpSpPr/>
        <p:nvPr/>
      </p:nvGrpSpPr>
      <p:grpSpPr>
        <a:xfrm>
          <a:off x="0" y="0"/>
          <a:ext cx="0" cy="0"/>
          <a:chOff x="0" y="0"/>
          <a:chExt cx="0" cy="0"/>
        </a:xfrm>
      </p:grpSpPr>
      <p:sp>
        <p:nvSpPr>
          <p:cNvPr id="319" name="Google Shape;319;p3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3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3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3" name="Google Shape;323;p34"/>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4" name="Google Shape;324;p34"/>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5" name="Google Shape;325;p34"/>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6" name="Google Shape;326;p34"/>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 Content">
  <p:cSld name="6_4 Content">
    <p:spTree>
      <p:nvGrpSpPr>
        <p:cNvPr id="327" name="Shape 327"/>
        <p:cNvGrpSpPr/>
        <p:nvPr/>
      </p:nvGrpSpPr>
      <p:grpSpPr>
        <a:xfrm>
          <a:off x="0" y="0"/>
          <a:ext cx="0" cy="0"/>
          <a:chOff x="0" y="0"/>
          <a:chExt cx="0" cy="0"/>
        </a:xfrm>
      </p:grpSpPr>
      <p:sp>
        <p:nvSpPr>
          <p:cNvPr id="328" name="Google Shape;328;p3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3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3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3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2" name="Google Shape;332;p35"/>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3" name="Google Shape;333;p35"/>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4" name="Google Shape;334;p35"/>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5" name="Google Shape;335;p35"/>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 Content">
  <p:cSld name="7_4 Content">
    <p:spTree>
      <p:nvGrpSpPr>
        <p:cNvPr id="336" name="Shape 336"/>
        <p:cNvGrpSpPr/>
        <p:nvPr/>
      </p:nvGrpSpPr>
      <p:grpSpPr>
        <a:xfrm>
          <a:off x="0" y="0"/>
          <a:ext cx="0" cy="0"/>
          <a:chOff x="0" y="0"/>
          <a:chExt cx="0" cy="0"/>
        </a:xfrm>
      </p:grpSpPr>
      <p:sp>
        <p:nvSpPr>
          <p:cNvPr id="337" name="Google Shape;337;p3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3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3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3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41" name="Google Shape;341;p36"/>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2" name="Google Shape;342;p36"/>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3" name="Google Shape;343;p36"/>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4" name="Google Shape;344;p36"/>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 Content">
  <p:cSld name="8_4 Content">
    <p:spTree>
      <p:nvGrpSpPr>
        <p:cNvPr id="345" name="Shape 345"/>
        <p:cNvGrpSpPr/>
        <p:nvPr/>
      </p:nvGrpSpPr>
      <p:grpSpPr>
        <a:xfrm>
          <a:off x="0" y="0"/>
          <a:ext cx="0" cy="0"/>
          <a:chOff x="0" y="0"/>
          <a:chExt cx="0" cy="0"/>
        </a:xfrm>
      </p:grpSpPr>
      <p:sp>
        <p:nvSpPr>
          <p:cNvPr id="346" name="Google Shape;346;p3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3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3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3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50" name="Google Shape;350;p37"/>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1" name="Google Shape;351;p37"/>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2" name="Google Shape;352;p37"/>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3" name="Google Shape;353;p37"/>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 Content">
  <p:cSld name="9_4 Content">
    <p:spTree>
      <p:nvGrpSpPr>
        <p:cNvPr id="354" name="Shape 354"/>
        <p:cNvGrpSpPr/>
        <p:nvPr/>
      </p:nvGrpSpPr>
      <p:grpSpPr>
        <a:xfrm>
          <a:off x="0" y="0"/>
          <a:ext cx="0" cy="0"/>
          <a:chOff x="0" y="0"/>
          <a:chExt cx="0" cy="0"/>
        </a:xfrm>
      </p:grpSpPr>
      <p:sp>
        <p:nvSpPr>
          <p:cNvPr id="355" name="Google Shape;355;p3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3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3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3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59" name="Google Shape;359;p38"/>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0" name="Google Shape;360;p38"/>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1" name="Google Shape;361;p38"/>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2" name="Google Shape;362;p38"/>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 Content">
  <p:cSld name="10_4 Content">
    <p:spTree>
      <p:nvGrpSpPr>
        <p:cNvPr id="363" name="Shape 363"/>
        <p:cNvGrpSpPr/>
        <p:nvPr/>
      </p:nvGrpSpPr>
      <p:grpSpPr>
        <a:xfrm>
          <a:off x="0" y="0"/>
          <a:ext cx="0" cy="0"/>
          <a:chOff x="0" y="0"/>
          <a:chExt cx="0" cy="0"/>
        </a:xfrm>
      </p:grpSpPr>
      <p:sp>
        <p:nvSpPr>
          <p:cNvPr id="364" name="Google Shape;364;p3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3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3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3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68" name="Google Shape;368;p3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9" name="Google Shape;369;p3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0" name="Google Shape;370;p3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1" name="Google Shape;371;p3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 Content">
  <p:cSld name="11_4 Content">
    <p:spTree>
      <p:nvGrpSpPr>
        <p:cNvPr id="372" name="Shape 372"/>
        <p:cNvGrpSpPr/>
        <p:nvPr/>
      </p:nvGrpSpPr>
      <p:grpSpPr>
        <a:xfrm>
          <a:off x="0" y="0"/>
          <a:ext cx="0" cy="0"/>
          <a:chOff x="0" y="0"/>
          <a:chExt cx="0" cy="0"/>
        </a:xfrm>
      </p:grpSpPr>
      <p:sp>
        <p:nvSpPr>
          <p:cNvPr id="373" name="Google Shape;373;p4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4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4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4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77" name="Google Shape;377;p4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8" name="Google Shape;378;p4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9" name="Google Shape;379;p4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0" name="Google Shape;380;p4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 Content">
  <p:cSld name="12_4 Content">
    <p:spTree>
      <p:nvGrpSpPr>
        <p:cNvPr id="381" name="Shape 381"/>
        <p:cNvGrpSpPr/>
        <p:nvPr/>
      </p:nvGrpSpPr>
      <p:grpSpPr>
        <a:xfrm>
          <a:off x="0" y="0"/>
          <a:ext cx="0" cy="0"/>
          <a:chOff x="0" y="0"/>
          <a:chExt cx="0" cy="0"/>
        </a:xfrm>
      </p:grpSpPr>
      <p:sp>
        <p:nvSpPr>
          <p:cNvPr id="382" name="Google Shape;382;p4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4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4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4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86" name="Google Shape;386;p4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7" name="Google Shape;387;p4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8" name="Google Shape;388;p4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9" name="Google Shape;389;p4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5"/>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 name="Google Shape;48;p5"/>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9" name="Google Shape;49;p5"/>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0" name="Google Shape;50;p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2" name="Google Shape;52;p5"/>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3" name="Google Shape;53;p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90" name="Shape 390"/>
        <p:cNvGrpSpPr/>
        <p:nvPr/>
      </p:nvGrpSpPr>
      <p:grpSpPr>
        <a:xfrm>
          <a:off x="0" y="0"/>
          <a:ext cx="0" cy="0"/>
          <a:chOff x="0" y="0"/>
          <a:chExt cx="0" cy="0"/>
        </a:xfrm>
      </p:grpSpPr>
      <p:sp>
        <p:nvSpPr>
          <p:cNvPr id="391" name="Google Shape;391;p42"/>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42"/>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393" name="Google Shape;393;p42"/>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42"/>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2"/>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6" name="Google Shape;396;p42"/>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7" name="Google Shape;397;p42"/>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8" name="Google Shape;398;p42"/>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99" name="Google Shape;399;p42"/>
          <p:cNvSpPr/>
          <p:nvPr/>
        </p:nvSpPr>
        <p:spPr>
          <a:xfrm>
            <a:off x="4624388" y="228600"/>
            <a:ext cx="2057400" cy="20391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0" name="Google Shape;400;p42"/>
          <p:cNvSpPr/>
          <p:nvPr/>
        </p:nvSpPr>
        <p:spPr>
          <a:xfrm>
            <a:off x="6802438" y="2377440"/>
            <a:ext cx="2057400" cy="203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401" name="Shape 401"/>
        <p:cNvGrpSpPr/>
        <p:nvPr/>
      </p:nvGrpSpPr>
      <p:grpSpPr>
        <a:xfrm>
          <a:off x="0" y="0"/>
          <a:ext cx="0" cy="0"/>
          <a:chOff x="0" y="0"/>
          <a:chExt cx="0" cy="0"/>
        </a:xfrm>
      </p:grpSpPr>
      <p:sp>
        <p:nvSpPr>
          <p:cNvPr id="402" name="Google Shape;402;p4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3" name="Google Shape;403;p43"/>
          <p:cNvSpPr txBox="1"/>
          <p:nvPr>
            <p:ph type="title"/>
          </p:nvPr>
        </p:nvSpPr>
        <p:spPr>
          <a:xfrm>
            <a:off x="498474" y="134471"/>
            <a:ext cx="7556400" cy="99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43"/>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05" name="Google Shape;405;p4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4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4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08" name="Google Shape;408;p4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09" name="Google Shape;409;p43"/>
          <p:cNvSpPr txBox="1"/>
          <p:nvPr>
            <p:ph idx="2" type="body"/>
          </p:nvPr>
        </p:nvSpPr>
        <p:spPr>
          <a:xfrm>
            <a:off x="498518" y="1129553"/>
            <a:ext cx="7559100" cy="774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410" name="Shape 410"/>
        <p:cNvGrpSpPr/>
        <p:nvPr/>
      </p:nvGrpSpPr>
      <p:grpSpPr>
        <a:xfrm>
          <a:off x="0" y="0"/>
          <a:ext cx="0" cy="0"/>
          <a:chOff x="0" y="0"/>
          <a:chExt cx="0" cy="0"/>
        </a:xfrm>
      </p:grpSpPr>
      <p:sp>
        <p:nvSpPr>
          <p:cNvPr id="411" name="Google Shape;411;p44"/>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4"/>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413" name="Google Shape;413;p44"/>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44"/>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44"/>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6" name="Google Shape;416;p44"/>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7" name="Google Shape;417;p44"/>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8" name="Google Shape;418;p44"/>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19" name="Google Shape;419;p44"/>
          <p:cNvSpPr/>
          <p:nvPr>
            <p:ph idx="3" type="pic"/>
          </p:nvPr>
        </p:nvSpPr>
        <p:spPr>
          <a:xfrm>
            <a:off x="6802438" y="23774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20" name="Google Shape;420;p44"/>
          <p:cNvSpPr txBox="1"/>
          <p:nvPr>
            <p:ph idx="4" type="body"/>
          </p:nvPr>
        </p:nvSpPr>
        <p:spPr>
          <a:xfrm>
            <a:off x="857250" y="1779494"/>
            <a:ext cx="3086100" cy="204090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21" name="Google Shape;421;p44"/>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422" name="Shape 422"/>
        <p:cNvGrpSpPr/>
        <p:nvPr/>
      </p:nvGrpSpPr>
      <p:grpSpPr>
        <a:xfrm>
          <a:off x="0" y="0"/>
          <a:ext cx="0" cy="0"/>
          <a:chOff x="0" y="0"/>
          <a:chExt cx="0" cy="0"/>
        </a:xfrm>
      </p:grpSpPr>
      <p:sp>
        <p:nvSpPr>
          <p:cNvPr id="423" name="Google Shape;423;p4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24" name="Google Shape;424;p4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25" name="Google Shape;425;p4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45"/>
          <p:cNvSpPr txBox="1"/>
          <p:nvPr>
            <p:ph idx="1"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27" name="Google Shape;427;p4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4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4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30" name="Google Shape;430;p45"/>
          <p:cNvSpPr txBox="1"/>
          <p:nvPr>
            <p:ph idx="2"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31" name="Google Shape;431;p45"/>
          <p:cNvSpPr txBox="1"/>
          <p:nvPr>
            <p:ph idx="3"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2" name="Shape 432"/>
        <p:cNvGrpSpPr/>
        <p:nvPr/>
      </p:nvGrpSpPr>
      <p:grpSpPr>
        <a:xfrm>
          <a:off x="0" y="0"/>
          <a:ext cx="0" cy="0"/>
          <a:chOff x="0" y="0"/>
          <a:chExt cx="0" cy="0"/>
        </a:xfrm>
      </p:grpSpPr>
      <p:sp>
        <p:nvSpPr>
          <p:cNvPr id="433" name="Google Shape;433;p4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34" name="Google Shape;434;p46"/>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35" name="Google Shape;435;p4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4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4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4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9" name="Shape 439"/>
        <p:cNvGrpSpPr/>
        <p:nvPr/>
      </p:nvGrpSpPr>
      <p:grpSpPr>
        <a:xfrm>
          <a:off x="0" y="0"/>
          <a:ext cx="0" cy="0"/>
          <a:chOff x="0" y="0"/>
          <a:chExt cx="0" cy="0"/>
        </a:xfrm>
      </p:grpSpPr>
      <p:sp>
        <p:nvSpPr>
          <p:cNvPr id="440" name="Google Shape;440;p47"/>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41" name="Google Shape;441;p4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4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4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4" name="Shape 444"/>
        <p:cNvGrpSpPr/>
        <p:nvPr/>
      </p:nvGrpSpPr>
      <p:grpSpPr>
        <a:xfrm>
          <a:off x="0" y="0"/>
          <a:ext cx="0" cy="0"/>
          <a:chOff x="0" y="0"/>
          <a:chExt cx="0" cy="0"/>
        </a:xfrm>
      </p:grpSpPr>
      <p:sp>
        <p:nvSpPr>
          <p:cNvPr id="445" name="Google Shape;445;p48"/>
          <p:cNvSpPr/>
          <p:nvPr/>
        </p:nvSpPr>
        <p:spPr>
          <a:xfrm>
            <a:off x="282575" y="228600"/>
            <a:ext cx="34512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46" name="Google Shape;446;p48"/>
          <p:cNvSpPr txBox="1"/>
          <p:nvPr>
            <p:ph type="title"/>
          </p:nvPr>
        </p:nvSpPr>
        <p:spPr>
          <a:xfrm>
            <a:off x="380555" y="2571750"/>
            <a:ext cx="32553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48"/>
          <p:cNvSpPr txBox="1"/>
          <p:nvPr>
            <p:ph idx="1" type="body"/>
          </p:nvPr>
        </p:nvSpPr>
        <p:spPr>
          <a:xfrm>
            <a:off x="4168775" y="273050"/>
            <a:ext cx="4597500" cy="5853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448" name="Google Shape;448;p48"/>
          <p:cNvSpPr txBox="1"/>
          <p:nvPr>
            <p:ph idx="2" type="body"/>
          </p:nvPr>
        </p:nvSpPr>
        <p:spPr>
          <a:xfrm>
            <a:off x="381093" y="3733800"/>
            <a:ext cx="32553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49" name="Google Shape;449;p48"/>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48"/>
          <p:cNvSpPr txBox="1"/>
          <p:nvPr>
            <p:ph idx="11" type="ftr"/>
          </p:nvPr>
        </p:nvSpPr>
        <p:spPr>
          <a:xfrm>
            <a:off x="3859305" y="6423585"/>
            <a:ext cx="3316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48"/>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2" name="Shape 452"/>
        <p:cNvGrpSpPr/>
        <p:nvPr/>
      </p:nvGrpSpPr>
      <p:grpSpPr>
        <a:xfrm>
          <a:off x="0" y="0"/>
          <a:ext cx="0" cy="0"/>
          <a:chOff x="0" y="0"/>
          <a:chExt cx="0" cy="0"/>
        </a:xfrm>
      </p:grpSpPr>
      <p:sp>
        <p:nvSpPr>
          <p:cNvPr id="453" name="Google Shape;453;p49"/>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54" name="Google Shape;454;p49"/>
          <p:cNvSpPr txBox="1"/>
          <p:nvPr>
            <p:ph type="title"/>
          </p:nvPr>
        </p:nvSpPr>
        <p:spPr>
          <a:xfrm>
            <a:off x="4169404" y="3124200"/>
            <a:ext cx="38982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49"/>
          <p:cNvSpPr/>
          <p:nvPr>
            <p:ph idx="2" type="pic"/>
          </p:nvPr>
        </p:nvSpPr>
        <p:spPr>
          <a:xfrm>
            <a:off x="277906" y="228600"/>
            <a:ext cx="3460800" cy="6345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56" name="Google Shape;456;p49"/>
          <p:cNvSpPr txBox="1"/>
          <p:nvPr>
            <p:ph idx="1" type="body"/>
          </p:nvPr>
        </p:nvSpPr>
        <p:spPr>
          <a:xfrm>
            <a:off x="4169404" y="3995737"/>
            <a:ext cx="38982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57" name="Google Shape;457;p49"/>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49"/>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4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0" name="Google Shape;460;p49"/>
          <p:cNvSpPr txBox="1"/>
          <p:nvPr/>
        </p:nvSpPr>
        <p:spPr>
          <a:xfrm>
            <a:off x="3990110"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461" name="Shape 461"/>
        <p:cNvGrpSpPr/>
        <p:nvPr/>
      </p:nvGrpSpPr>
      <p:grpSpPr>
        <a:xfrm>
          <a:off x="0" y="0"/>
          <a:ext cx="0" cy="0"/>
          <a:chOff x="0" y="0"/>
          <a:chExt cx="0" cy="0"/>
        </a:xfrm>
      </p:grpSpPr>
      <p:sp>
        <p:nvSpPr>
          <p:cNvPr id="462" name="Google Shape;462;p50"/>
          <p:cNvSpPr txBox="1"/>
          <p:nvPr>
            <p:ph type="title"/>
          </p:nvPr>
        </p:nvSpPr>
        <p:spPr>
          <a:xfrm>
            <a:off x="506505" y="4424082"/>
            <a:ext cx="6191100" cy="83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50"/>
          <p:cNvSpPr/>
          <p:nvPr>
            <p:ph idx="2" type="pic"/>
          </p:nvPr>
        </p:nvSpPr>
        <p:spPr>
          <a:xfrm>
            <a:off x="277905" y="228600"/>
            <a:ext cx="63783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64" name="Google Shape;464;p50"/>
          <p:cNvSpPr txBox="1"/>
          <p:nvPr>
            <p:ph idx="1" type="body"/>
          </p:nvPr>
        </p:nvSpPr>
        <p:spPr>
          <a:xfrm>
            <a:off x="506505" y="5257799"/>
            <a:ext cx="6191100" cy="885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65" name="Google Shape;465;p5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5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5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p50"/>
          <p:cNvSpPr/>
          <p:nvPr/>
        </p:nvSpPr>
        <p:spPr>
          <a:xfrm>
            <a:off x="6802438" y="22860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69" name="Google Shape;469;p50"/>
          <p:cNvSpPr/>
          <p:nvPr/>
        </p:nvSpPr>
        <p:spPr>
          <a:xfrm>
            <a:off x="6802438" y="2377440"/>
            <a:ext cx="20574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70" name="Google Shape;470;p50"/>
          <p:cNvSpPr txBox="1"/>
          <p:nvPr/>
        </p:nvSpPr>
        <p:spPr>
          <a:xfrm>
            <a:off x="327212" y="4632792"/>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471" name="Shape 471"/>
        <p:cNvGrpSpPr/>
        <p:nvPr/>
      </p:nvGrpSpPr>
      <p:grpSpPr>
        <a:xfrm>
          <a:off x="0" y="0"/>
          <a:ext cx="0" cy="0"/>
          <a:chOff x="0" y="0"/>
          <a:chExt cx="0" cy="0"/>
        </a:xfrm>
      </p:grpSpPr>
      <p:sp>
        <p:nvSpPr>
          <p:cNvPr id="472" name="Google Shape;472;p51"/>
          <p:cNvSpPr/>
          <p:nvPr/>
        </p:nvSpPr>
        <p:spPr>
          <a:xfrm>
            <a:off x="282575" y="228600"/>
            <a:ext cx="42354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73" name="Google Shape;473;p51"/>
          <p:cNvSpPr txBox="1"/>
          <p:nvPr>
            <p:ph type="title"/>
          </p:nvPr>
        </p:nvSpPr>
        <p:spPr>
          <a:xfrm>
            <a:off x="380554" y="2571750"/>
            <a:ext cx="40167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51"/>
          <p:cNvSpPr txBox="1"/>
          <p:nvPr>
            <p:ph idx="1" type="body"/>
          </p:nvPr>
        </p:nvSpPr>
        <p:spPr>
          <a:xfrm>
            <a:off x="381094" y="3733800"/>
            <a:ext cx="40152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75" name="Google Shape;475;p51"/>
          <p:cNvSpPr txBox="1"/>
          <p:nvPr>
            <p:ph idx="10" type="dt"/>
          </p:nvPr>
        </p:nvSpPr>
        <p:spPr>
          <a:xfrm>
            <a:off x="3048000"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51"/>
          <p:cNvSpPr txBox="1"/>
          <p:nvPr>
            <p:ph idx="11" type="ftr"/>
          </p:nvPr>
        </p:nvSpPr>
        <p:spPr>
          <a:xfrm>
            <a:off x="381095" y="6235607"/>
            <a:ext cx="2590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5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78" name="Google Shape;478;p51"/>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79" name="Google Shape;479;p51"/>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0" name="Google Shape;480;p51"/>
          <p:cNvSpPr/>
          <p:nvPr/>
        </p:nvSpPr>
        <p:spPr>
          <a:xfrm>
            <a:off x="4624388" y="4534726"/>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1" name="Google Shape;481;p51"/>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82" name="Google Shape;482;p51"/>
          <p:cNvSpPr/>
          <p:nvPr>
            <p:ph idx="3" type="pic"/>
          </p:nvPr>
        </p:nvSpPr>
        <p:spPr>
          <a:xfrm>
            <a:off x="4624388" y="2381663"/>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83" name="Google Shape;483;p51"/>
          <p:cNvSpPr/>
          <p:nvPr>
            <p:ph idx="4" type="pic"/>
          </p:nvPr>
        </p:nvSpPr>
        <p:spPr>
          <a:xfrm>
            <a:off x="6803136" y="2381662"/>
            <a:ext cx="20574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56" name="Shape 56"/>
        <p:cNvGrpSpPr/>
        <p:nvPr/>
      </p:nvGrpSpPr>
      <p:grpSpPr>
        <a:xfrm>
          <a:off x="0" y="0"/>
          <a:ext cx="0" cy="0"/>
          <a:chOff x="0" y="0"/>
          <a:chExt cx="0" cy="0"/>
        </a:xfrm>
      </p:grpSpPr>
      <p:sp>
        <p:nvSpPr>
          <p:cNvPr id="57" name="Google Shape;57;p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8" name="Google Shape;58;p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0" name="Google Shape;60;p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3" name="Google Shape;63;p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4" name="Google Shape;64;p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484" name="Shape 484"/>
        <p:cNvGrpSpPr/>
        <p:nvPr/>
      </p:nvGrpSpPr>
      <p:grpSpPr>
        <a:xfrm>
          <a:off x="0" y="0"/>
          <a:ext cx="0" cy="0"/>
          <a:chOff x="0" y="0"/>
          <a:chExt cx="0" cy="0"/>
        </a:xfrm>
      </p:grpSpPr>
      <p:sp>
        <p:nvSpPr>
          <p:cNvPr id="485" name="Google Shape;485;p52"/>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6" name="Google Shape;486;p52"/>
          <p:cNvSpPr txBox="1"/>
          <p:nvPr>
            <p:ph type="title"/>
          </p:nvPr>
        </p:nvSpPr>
        <p:spPr>
          <a:xfrm>
            <a:off x="4953000" y="3124200"/>
            <a:ext cx="31089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52"/>
          <p:cNvSpPr/>
          <p:nvPr>
            <p:ph idx="2" type="pic"/>
          </p:nvPr>
        </p:nvSpPr>
        <p:spPr>
          <a:xfrm>
            <a:off x="277905" y="2365248"/>
            <a:ext cx="42402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88" name="Google Shape;488;p52"/>
          <p:cNvSpPr txBox="1"/>
          <p:nvPr>
            <p:ph idx="1" type="body"/>
          </p:nvPr>
        </p:nvSpPr>
        <p:spPr>
          <a:xfrm>
            <a:off x="4953000" y="3995737"/>
            <a:ext cx="31089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89" name="Google Shape;489;p52"/>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52"/>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5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92" name="Google Shape;492;p52"/>
          <p:cNvSpPr txBox="1"/>
          <p:nvPr/>
        </p:nvSpPr>
        <p:spPr>
          <a:xfrm>
            <a:off x="4750361"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493" name="Google Shape;493;p52"/>
          <p:cNvSpPr/>
          <p:nvPr>
            <p:ph idx="3" type="pic"/>
          </p:nvPr>
        </p:nvSpPr>
        <p:spPr>
          <a:xfrm>
            <a:off x="27790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94" name="Google Shape;494;p52"/>
          <p:cNvSpPr/>
          <p:nvPr>
            <p:ph idx="4" type="pic"/>
          </p:nvPr>
        </p:nvSpPr>
        <p:spPr>
          <a:xfrm>
            <a:off x="246062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495" name="Shape 495"/>
        <p:cNvGrpSpPr/>
        <p:nvPr/>
      </p:nvGrpSpPr>
      <p:grpSpPr>
        <a:xfrm>
          <a:off x="0" y="0"/>
          <a:ext cx="0" cy="0"/>
          <a:chOff x="0" y="0"/>
          <a:chExt cx="0" cy="0"/>
        </a:xfrm>
      </p:grpSpPr>
      <p:sp>
        <p:nvSpPr>
          <p:cNvPr id="496" name="Google Shape;496;p5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97" name="Google Shape;497;p5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98" name="Google Shape;498;p5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53"/>
          <p:cNvSpPr txBox="1"/>
          <p:nvPr>
            <p:ph idx="1" type="body"/>
          </p:nvPr>
        </p:nvSpPr>
        <p:spPr>
          <a:xfrm rot="5400000">
            <a:off x="2204037" y="275550"/>
            <a:ext cx="4145100" cy="75564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00" name="Google Shape;500;p5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5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5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503" name="Shape 503"/>
        <p:cNvGrpSpPr/>
        <p:nvPr/>
      </p:nvGrpSpPr>
      <p:grpSpPr>
        <a:xfrm>
          <a:off x="0" y="0"/>
          <a:ext cx="0" cy="0"/>
          <a:chOff x="0" y="0"/>
          <a:chExt cx="0" cy="0"/>
        </a:xfrm>
      </p:grpSpPr>
      <p:sp>
        <p:nvSpPr>
          <p:cNvPr id="504" name="Google Shape;504;p54"/>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05" name="Google Shape;505;p54"/>
          <p:cNvSpPr txBox="1"/>
          <p:nvPr>
            <p:ph type="title"/>
          </p:nvPr>
        </p:nvSpPr>
        <p:spPr>
          <a:xfrm rot="5400000">
            <a:off x="5750740" y="3199792"/>
            <a:ext cx="5171400" cy="681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54"/>
          <p:cNvSpPr txBox="1"/>
          <p:nvPr>
            <p:ph idx="1" type="body"/>
          </p:nvPr>
        </p:nvSpPr>
        <p:spPr>
          <a:xfrm rot="5400000">
            <a:off x="1293750" y="122206"/>
            <a:ext cx="5184900"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07" name="Google Shape;507;p5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5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5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10" name="Google Shape;510;p54"/>
          <p:cNvSpPr txBox="1"/>
          <p:nvPr/>
        </p:nvSpPr>
        <p:spPr>
          <a:xfrm rot="-5400000">
            <a:off x="8593116" y="561571"/>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 name="Shape 65"/>
        <p:cNvGrpSpPr/>
        <p:nvPr/>
      </p:nvGrpSpPr>
      <p:grpSpPr>
        <a:xfrm>
          <a:off x="0" y="0"/>
          <a:ext cx="0" cy="0"/>
          <a:chOff x="0" y="0"/>
          <a:chExt cx="0" cy="0"/>
        </a:xfrm>
      </p:grpSpPr>
      <p:sp>
        <p:nvSpPr>
          <p:cNvPr id="66" name="Google Shape;66;p7"/>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7" name="Google Shape;67;p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69" name="Google Shape;69;p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7"/>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74" name="Shape 74"/>
        <p:cNvGrpSpPr/>
        <p:nvPr/>
      </p:nvGrpSpPr>
      <p:grpSpPr>
        <a:xfrm>
          <a:off x="0" y="0"/>
          <a:ext cx="0" cy="0"/>
          <a:chOff x="0" y="0"/>
          <a:chExt cx="0" cy="0"/>
        </a:xfrm>
      </p:grpSpPr>
      <p:sp>
        <p:nvSpPr>
          <p:cNvPr id="75" name="Google Shape;75;p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6" name="Google Shape;76;p8"/>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78" name="Google Shape;78;p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82" name="Google Shape;82;p8"/>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83" name="Shape 83"/>
        <p:cNvGrpSpPr/>
        <p:nvPr/>
      </p:nvGrpSpPr>
      <p:grpSpPr>
        <a:xfrm>
          <a:off x="0" y="0"/>
          <a:ext cx="0" cy="0"/>
          <a:chOff x="0" y="0"/>
          <a:chExt cx="0" cy="0"/>
        </a:xfrm>
      </p:grpSpPr>
      <p:sp>
        <p:nvSpPr>
          <p:cNvPr id="84" name="Google Shape;84;p9"/>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86" name="Google Shape;86;p9"/>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89" name="Google Shape;89;p9"/>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0" name="Google Shape;90;p9"/>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1" name="Google Shape;91;p9"/>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2" name="Google Shape;92;p9"/>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3" name="Google Shape;93;p9"/>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94" name="Google Shape;94;p9"/>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5" name="Shape 95"/>
        <p:cNvGrpSpPr/>
        <p:nvPr/>
      </p:nvGrpSpPr>
      <p:grpSpPr>
        <a:xfrm>
          <a:off x="0" y="0"/>
          <a:ext cx="0" cy="0"/>
          <a:chOff x="0" y="0"/>
          <a:chExt cx="0" cy="0"/>
        </a:xfrm>
      </p:grpSpPr>
      <p:sp>
        <p:nvSpPr>
          <p:cNvPr id="96" name="Google Shape;96;p1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7" name="Google Shape;97;p1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8" name="Google Shape;98;p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0"/>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0" name="Google Shape;100;p1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0"/>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4" name="Google Shape;104;p10"/>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5" Type="http://schemas.openxmlformats.org/officeDocument/2006/relationships/slideLayout" Target="../slideLayouts/slideLayout25.xml"/><Relationship Id="rId6" Type="http://schemas.openxmlformats.org/officeDocument/2006/relationships/slideLayout" Target="../slideLayouts/slideLayout26.xml"/><Relationship Id="rId29" Type="http://schemas.openxmlformats.org/officeDocument/2006/relationships/slideLayout" Target="../slideLayouts/slideLayout49.xml"/><Relationship Id="rId7" Type="http://schemas.openxmlformats.org/officeDocument/2006/relationships/slideLayout" Target="../slideLayouts/slideLayout27.xml"/><Relationship Id="rId8" Type="http://schemas.openxmlformats.org/officeDocument/2006/relationships/slideLayout" Target="../slideLayouts/slideLayout28.xml"/><Relationship Id="rId31" Type="http://schemas.openxmlformats.org/officeDocument/2006/relationships/slideLayout" Target="../slideLayouts/slideLayout51.xml"/><Relationship Id="rId30" Type="http://schemas.openxmlformats.org/officeDocument/2006/relationships/slideLayout" Target="../slideLayouts/slideLayout50.xml"/><Relationship Id="rId11" Type="http://schemas.openxmlformats.org/officeDocument/2006/relationships/slideLayout" Target="../slideLayouts/slideLayout31.xml"/><Relationship Id="rId33" Type="http://schemas.openxmlformats.org/officeDocument/2006/relationships/theme" Target="../theme/theme2.xml"/><Relationship Id="rId10" Type="http://schemas.openxmlformats.org/officeDocument/2006/relationships/slideLayout" Target="../slideLayouts/slideLayout30.xml"/><Relationship Id="rId32" Type="http://schemas.openxmlformats.org/officeDocument/2006/relationships/slideLayout" Target="../slideLayouts/slideLayout52.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8" name="Google Shape;208;p22"/>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09" name="Google Shape;209;p2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10" name="Google Shape;210;p2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11" name="Google Shape;211;p2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33.png"/><Relationship Id="rId7" Type="http://schemas.openxmlformats.org/officeDocument/2006/relationships/image" Target="../media/image3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54.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47.jpg"/><Relationship Id="rId4" Type="http://schemas.openxmlformats.org/officeDocument/2006/relationships/hyperlink" Target="http://www.youtube.com/watch?v=Z54ec_G12QE" TargetMode="External"/><Relationship Id="rId5" Type="http://schemas.openxmlformats.org/officeDocument/2006/relationships/image" Target="../media/image43.png"/><Relationship Id="rId6" Type="http://schemas.openxmlformats.org/officeDocument/2006/relationships/image" Target="../media/image4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4.gif"/><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gif"/><Relationship Id="rId4" Type="http://schemas.openxmlformats.org/officeDocument/2006/relationships/image" Target="../media/image9.gif"/><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5"/>
          <p:cNvSpPr txBox="1"/>
          <p:nvPr>
            <p:ph type="title"/>
          </p:nvPr>
        </p:nvSpPr>
        <p:spPr>
          <a:xfrm>
            <a:off x="1296768" y="1143000"/>
            <a:ext cx="5638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Rockwell"/>
              <a:buNone/>
            </a:pPr>
            <a:r>
              <a:rPr lang="en-US" sz="4000"/>
              <a:t>Unit #3</a:t>
            </a:r>
            <a:endParaRPr sz="4000"/>
          </a:p>
        </p:txBody>
      </p:sp>
      <p:sp>
        <p:nvSpPr>
          <p:cNvPr id="516" name="Google Shape;516;p55"/>
          <p:cNvSpPr txBox="1"/>
          <p:nvPr>
            <p:ph idx="1" type="body"/>
          </p:nvPr>
        </p:nvSpPr>
        <p:spPr>
          <a:xfrm>
            <a:off x="1296769" y="2590800"/>
            <a:ext cx="6627900" cy="15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750"/>
              <a:buNone/>
            </a:pPr>
            <a:r>
              <a:rPr lang="en-US" sz="5000"/>
              <a:t>Intermolecular Forces and Properties </a:t>
            </a:r>
            <a:endParaRPr sz="5000"/>
          </a:p>
        </p:txBody>
      </p:sp>
      <p:pic>
        <p:nvPicPr>
          <p:cNvPr id="517" name="Google Shape;517;p55"/>
          <p:cNvPicPr preferRelativeResize="0"/>
          <p:nvPr/>
        </p:nvPicPr>
        <p:blipFill rotWithShape="1">
          <a:blip r:embed="rId3">
            <a:alphaModFix/>
          </a:blip>
          <a:srcRect b="0" l="0" r="0" t="0"/>
          <a:stretch/>
        </p:blipFill>
        <p:spPr>
          <a:xfrm>
            <a:off x="6528023" y="419876"/>
            <a:ext cx="2063350" cy="1568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a:t>
            </a:r>
            <a:r>
              <a:rPr lang="en-US"/>
              <a:t>Properties of Solids</a:t>
            </a:r>
            <a:endParaRPr/>
          </a:p>
        </p:txBody>
      </p:sp>
      <p:sp>
        <p:nvSpPr>
          <p:cNvPr id="607" name="Google Shape;607;p64"/>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608" name="Google Shape;608;p64"/>
          <p:cNvSpPr txBox="1"/>
          <p:nvPr>
            <p:ph idx="1" type="body"/>
          </p:nvPr>
        </p:nvSpPr>
        <p:spPr>
          <a:xfrm>
            <a:off x="140950" y="5327251"/>
            <a:ext cx="8958900" cy="61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1350"/>
              <a:buNone/>
            </a:pPr>
            <a:r>
              <a:rPr lang="en-US"/>
              <a:t>        Not all ionic compounds are soluble, but those containing ammonium, nitrate, alkali metals, and halogens (except bonded to Ag, Hg and Pb) are typically</a:t>
            </a:r>
            <a:endParaRPr/>
          </a:p>
          <a:p>
            <a:pPr indent="-142875" lvl="0" marL="228600" rtl="0" algn="l">
              <a:lnSpc>
                <a:spcPct val="100000"/>
              </a:lnSpc>
              <a:spcBef>
                <a:spcPts val="2000"/>
              </a:spcBef>
              <a:spcAft>
                <a:spcPts val="0"/>
              </a:spcAft>
              <a:buSzPts val="1350"/>
              <a:buNone/>
            </a:pPr>
            <a:r>
              <a:t/>
            </a:r>
            <a:endParaRPr/>
          </a:p>
        </p:txBody>
      </p:sp>
      <p:sp>
        <p:nvSpPr>
          <p:cNvPr id="609" name="Google Shape;609;p64"/>
          <p:cNvSpPr/>
          <p:nvPr/>
        </p:nvSpPr>
        <p:spPr>
          <a:xfrm>
            <a:off x="7508776" y="2087823"/>
            <a:ext cx="147900" cy="147600"/>
          </a:xfrm>
          <a:prstGeom prst="star5">
            <a:avLst>
              <a:gd fmla="val 19098" name="adj"/>
              <a:gd fmla="val 105146" name="hf"/>
              <a:gd fmla="val 110557" name="vf"/>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10" name="Google Shape;610;p64"/>
          <p:cNvSpPr/>
          <p:nvPr/>
        </p:nvSpPr>
        <p:spPr>
          <a:xfrm>
            <a:off x="282109" y="5354208"/>
            <a:ext cx="359100" cy="271200"/>
          </a:xfrm>
          <a:prstGeom prst="star5">
            <a:avLst>
              <a:gd fmla="val 19098" name="adj"/>
              <a:gd fmla="val 105146" name="hf"/>
              <a:gd fmla="val 110557" name="vf"/>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pic>
        <p:nvPicPr>
          <p:cNvPr descr="Screen Shot 2016-04-08 at 6.55.12 PM.png" id="611" name="Google Shape;611;p64"/>
          <p:cNvPicPr preferRelativeResize="0"/>
          <p:nvPr/>
        </p:nvPicPr>
        <p:blipFill rotWithShape="1">
          <a:blip r:embed="rId3">
            <a:alphaModFix/>
          </a:blip>
          <a:srcRect b="0" l="0" r="0" t="0"/>
          <a:stretch/>
        </p:blipFill>
        <p:spPr>
          <a:xfrm>
            <a:off x="86658" y="1148952"/>
            <a:ext cx="7924800" cy="3962400"/>
          </a:xfrm>
          <a:prstGeom prst="rect">
            <a:avLst/>
          </a:prstGeom>
          <a:noFill/>
          <a:ln>
            <a:noFill/>
          </a:ln>
        </p:spPr>
      </p:pic>
      <p:sp>
        <p:nvSpPr>
          <p:cNvPr id="612" name="Google Shape;612;p64"/>
          <p:cNvSpPr/>
          <p:nvPr/>
        </p:nvSpPr>
        <p:spPr>
          <a:xfrm>
            <a:off x="183700" y="2694225"/>
            <a:ext cx="783900" cy="538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t>Molecular</a:t>
            </a:r>
            <a:endParaRPr b="1"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5"/>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000"/>
              <a:buFont typeface="Rockwell"/>
              <a:buNone/>
            </a:pPr>
            <a:r>
              <a:rPr lang="en-US" sz="3000"/>
              <a:t>3.2 </a:t>
            </a:r>
            <a:r>
              <a:rPr lang="en-US" sz="3000"/>
              <a:t>Ionic or Covalent? Bonding Tests</a:t>
            </a:r>
            <a:endParaRPr sz="3000"/>
          </a:p>
        </p:txBody>
      </p:sp>
      <p:sp>
        <p:nvSpPr>
          <p:cNvPr id="618" name="Google Shape;618;p65"/>
          <p:cNvSpPr txBox="1"/>
          <p:nvPr/>
        </p:nvSpPr>
        <p:spPr>
          <a:xfrm>
            <a:off x="6082560" y="3773762"/>
            <a:ext cx="2591700" cy="2308200"/>
          </a:xfrm>
          <a:prstGeom prst="rect">
            <a:avLst/>
          </a:prstGeom>
          <a:solidFill>
            <a:schemeClr val="accent4"/>
          </a:solidFill>
          <a:ln cap="flat" cmpd="sng" w="25400">
            <a:solidFill>
              <a:srgbClr val="6F6F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Use properties of compounds to differentiate them from one another. Other tests may be performed to positively identify the compound, but are not necessary to observe types of bonds present.</a:t>
            </a:r>
            <a:endParaRPr b="0" i="0" sz="1400" u="none" cap="none" strike="noStrike">
              <a:solidFill>
                <a:srgbClr val="000000"/>
              </a:solidFill>
              <a:latin typeface="Arial"/>
              <a:ea typeface="Arial"/>
              <a:cs typeface="Arial"/>
              <a:sym typeface="Arial"/>
            </a:endParaRPr>
          </a:p>
        </p:txBody>
      </p:sp>
      <p:pic>
        <p:nvPicPr>
          <p:cNvPr descr="Screen Shot 2016-04-07 at 9.01.55 PM.png" id="619" name="Google Shape;619;p65"/>
          <p:cNvPicPr preferRelativeResize="0"/>
          <p:nvPr/>
        </p:nvPicPr>
        <p:blipFill rotWithShape="1">
          <a:blip r:embed="rId3">
            <a:alphaModFix/>
          </a:blip>
          <a:srcRect b="0" l="0" r="0" t="0"/>
          <a:stretch/>
        </p:blipFill>
        <p:spPr>
          <a:xfrm>
            <a:off x="152401" y="3377779"/>
            <a:ext cx="4794728" cy="3241394"/>
          </a:xfrm>
          <a:prstGeom prst="rect">
            <a:avLst/>
          </a:prstGeom>
          <a:noFill/>
          <a:ln>
            <a:noFill/>
          </a:ln>
        </p:spPr>
      </p:pic>
      <p:graphicFrame>
        <p:nvGraphicFramePr>
          <p:cNvPr id="620" name="Google Shape;620;p65"/>
          <p:cNvGraphicFramePr/>
          <p:nvPr/>
        </p:nvGraphicFramePr>
        <p:xfrm>
          <a:off x="2070746" y="999557"/>
          <a:ext cx="3000000" cy="3000000"/>
        </p:xfrm>
        <a:graphic>
          <a:graphicData uri="http://schemas.openxmlformats.org/drawingml/2006/table">
            <a:tbl>
              <a:tblPr bandRow="1" firstRow="1">
                <a:noFill/>
                <a:tableStyleId>{FFB093CC-0C71-4F19-9B84-8E85709E7C5E}</a:tableStyleId>
              </a:tblPr>
              <a:tblGrid>
                <a:gridCol w="1978475"/>
                <a:gridCol w="1978475"/>
                <a:gridCol w="1978475"/>
              </a:tblGrid>
              <a:tr h="3305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Properties</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Ionic Compounds</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Covalent Compounds</a:t>
                      </a:r>
                      <a:endParaRPr sz="1000" u="none" cap="none" strike="noStrike"/>
                    </a:p>
                  </a:txBody>
                  <a:tcPr marT="45725" marB="45725" marR="91450" marL="91450" anchor="ctr"/>
                </a:tc>
              </a:tr>
              <a:tr h="35320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Melting/Boiling Points</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High</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Low except for some giant covalent molecules</a:t>
                      </a:r>
                      <a:endParaRPr sz="1000" u="none" cap="none" strike="noStrike"/>
                    </a:p>
                  </a:txBody>
                  <a:tcPr marT="45725" marB="45725" marR="91450" marL="91450" anchor="ctr"/>
                </a:tc>
              </a:tr>
              <a:tr h="4890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Electrical Conductivity</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Conduct electricity in molten and in aqueous solution</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Does not conduct electricity in any state when pure, may conduct in aqueous solution  (i.e., acids)</a:t>
                      </a:r>
                      <a:endParaRPr sz="1000" u="none" cap="none" strike="noStrike"/>
                    </a:p>
                  </a:txBody>
                  <a:tcPr marT="45725" marB="45725" marR="91450" marL="91450" anchor="ctr"/>
                </a:tc>
              </a:tr>
              <a:tr h="4890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Solubility in water and organic solvents</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Soluble in water</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t>Insoluble in organic solvent</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Insoluble in water, except for some simple molecule</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t>Soluble in organic solvent</a:t>
                      </a:r>
                      <a:endParaRPr sz="1000" u="none" cap="none" strike="noStrike"/>
                    </a:p>
                  </a:txBody>
                  <a:tcPr marT="45725" marB="45725" marR="91450" marL="91450" anchor="ctr"/>
                </a:tc>
              </a:tr>
              <a:tr h="3305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Volatility</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Not volatile</a:t>
                      </a:r>
                      <a:endParaRPr sz="10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Highly volatile</a:t>
                      </a:r>
                      <a:endParaRPr sz="1000" u="none" cap="none" strike="noStrike"/>
                    </a:p>
                  </a:txBody>
                  <a:tcPr marT="45725" marB="45725" marR="91450" marL="91450" anchor="ctr"/>
                </a:tc>
              </a:tr>
            </a:tbl>
          </a:graphicData>
        </a:graphic>
      </p:graphicFrame>
      <p:sp>
        <p:nvSpPr>
          <p:cNvPr id="621" name="Google Shape;621;p65"/>
          <p:cNvSpPr txBox="1"/>
          <p:nvPr/>
        </p:nvSpPr>
        <p:spPr>
          <a:xfrm>
            <a:off x="173551" y="935250"/>
            <a:ext cx="1638900" cy="1815900"/>
          </a:xfrm>
          <a:prstGeom prst="rect">
            <a:avLst/>
          </a:prstGeom>
          <a:solidFill>
            <a:schemeClr val="accent4"/>
          </a:solidFill>
          <a:ln cap="flat" cmpd="sng" w="25400">
            <a:solidFill>
              <a:srgbClr val="6F6F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chemeClr val="lt1"/>
                </a:solidFill>
                <a:latin typeface="Rockwell"/>
                <a:ea typeface="Rockwell"/>
                <a:cs typeface="Rockwell"/>
                <a:sym typeface="Rockwell"/>
              </a:rPr>
              <a:t>As the type of particles and force</a:t>
            </a:r>
            <a:r>
              <a:rPr lang="en-US" sz="1300">
                <a:solidFill>
                  <a:schemeClr val="lt1"/>
                </a:solidFill>
                <a:latin typeface="Rockwell"/>
                <a:ea typeface="Rockwell"/>
                <a:cs typeface="Rockwell"/>
                <a:sym typeface="Rockwell"/>
              </a:rPr>
              <a:t>s</a:t>
            </a:r>
            <a:r>
              <a:rPr b="0" i="0" lang="en-US" sz="1300" u="none" cap="none" strike="noStrike">
                <a:solidFill>
                  <a:schemeClr val="lt1"/>
                </a:solidFill>
                <a:latin typeface="Rockwell"/>
                <a:ea typeface="Rockwell"/>
                <a:cs typeface="Rockwell"/>
                <a:sym typeface="Rockwell"/>
              </a:rPr>
              <a:t> of attraction in ionic and covalent compounds differ, their properties also differ! </a:t>
            </a:r>
            <a:endParaRPr b="0" i="0" sz="1300" u="none" cap="none" strike="noStrike">
              <a:solidFill>
                <a:schemeClr val="lt1"/>
              </a:solidFill>
              <a:latin typeface="Rockwell"/>
              <a:ea typeface="Rockwell"/>
              <a:cs typeface="Rockwell"/>
              <a:sym typeface="Rockwe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6"/>
          <p:cNvSpPr txBox="1"/>
          <p:nvPr>
            <p:ph type="title"/>
          </p:nvPr>
        </p:nvSpPr>
        <p:spPr>
          <a:xfrm>
            <a:off x="452850" y="239450"/>
            <a:ext cx="7146600" cy="67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Biological/Large Molecules</a:t>
            </a:r>
            <a:endParaRPr/>
          </a:p>
        </p:txBody>
      </p:sp>
      <p:pic>
        <p:nvPicPr>
          <p:cNvPr id="627" name="Google Shape;627;p66"/>
          <p:cNvPicPr preferRelativeResize="0"/>
          <p:nvPr>
            <p:ph idx="2" type="body"/>
          </p:nvPr>
        </p:nvPicPr>
        <p:blipFill rotWithShape="1">
          <a:blip r:embed="rId3">
            <a:alphaModFix/>
          </a:blip>
          <a:srcRect b="0" l="0" r="0" t="0"/>
          <a:stretch/>
        </p:blipFill>
        <p:spPr>
          <a:xfrm>
            <a:off x="3993047" y="2288962"/>
            <a:ext cx="5110200" cy="3173700"/>
          </a:xfrm>
          <a:prstGeom prst="rect">
            <a:avLst/>
          </a:prstGeom>
          <a:noFill/>
          <a:ln>
            <a:noFill/>
          </a:ln>
        </p:spPr>
      </p:pic>
      <p:sp>
        <p:nvSpPr>
          <p:cNvPr id="628" name="Google Shape;628;p66"/>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rPr b="0" i="0" lang="en-US" sz="2400" u="none" cap="none" strike="noStrike">
                <a:solidFill>
                  <a:schemeClr val="accent3"/>
                </a:solidFill>
                <a:latin typeface="Rockwell"/>
                <a:ea typeface="Rockwell"/>
                <a:cs typeface="Rockwell"/>
                <a:sym typeface="Rockwell"/>
              </a:rPr>
              <a:t>  </a:t>
            </a:r>
            <a:endParaRPr b="0" i="0" sz="2400" u="none" cap="none" strike="noStrike">
              <a:solidFill>
                <a:schemeClr val="accent3"/>
              </a:solidFill>
              <a:latin typeface="Rockwell"/>
              <a:ea typeface="Rockwell"/>
              <a:cs typeface="Rockwell"/>
              <a:sym typeface="Rockwell"/>
            </a:endParaRPr>
          </a:p>
        </p:txBody>
      </p:sp>
      <p:pic>
        <p:nvPicPr>
          <p:cNvPr id="629" name="Google Shape;629;p66"/>
          <p:cNvPicPr preferRelativeResize="0"/>
          <p:nvPr/>
        </p:nvPicPr>
        <p:blipFill rotWithShape="1">
          <a:blip r:embed="rId4">
            <a:alphaModFix/>
          </a:blip>
          <a:srcRect b="0" l="0" r="0" t="0"/>
          <a:stretch/>
        </p:blipFill>
        <p:spPr>
          <a:xfrm>
            <a:off x="5709899" y="4185413"/>
            <a:ext cx="1676400" cy="676275"/>
          </a:xfrm>
          <a:prstGeom prst="rect">
            <a:avLst/>
          </a:prstGeom>
          <a:noFill/>
          <a:ln>
            <a:noFill/>
          </a:ln>
        </p:spPr>
      </p:pic>
      <p:pic>
        <p:nvPicPr>
          <p:cNvPr id="630" name="Google Shape;630;p66"/>
          <p:cNvPicPr preferRelativeResize="0"/>
          <p:nvPr/>
        </p:nvPicPr>
        <p:blipFill rotWithShape="1">
          <a:blip r:embed="rId5">
            <a:alphaModFix/>
          </a:blip>
          <a:srcRect b="0" l="0" r="0" t="0"/>
          <a:stretch/>
        </p:blipFill>
        <p:spPr>
          <a:xfrm>
            <a:off x="5738474" y="3261257"/>
            <a:ext cx="1647825" cy="609600"/>
          </a:xfrm>
          <a:prstGeom prst="rect">
            <a:avLst/>
          </a:prstGeom>
          <a:noFill/>
          <a:ln>
            <a:noFill/>
          </a:ln>
        </p:spPr>
      </p:pic>
      <p:pic>
        <p:nvPicPr>
          <p:cNvPr id="631" name="Google Shape;631;p66"/>
          <p:cNvPicPr preferRelativeResize="0"/>
          <p:nvPr/>
        </p:nvPicPr>
        <p:blipFill rotWithShape="1">
          <a:blip r:embed="rId6">
            <a:alphaModFix/>
          </a:blip>
          <a:srcRect b="0" l="0" r="0" t="0"/>
          <a:stretch/>
        </p:blipFill>
        <p:spPr>
          <a:xfrm>
            <a:off x="4081124" y="4470253"/>
            <a:ext cx="1657350" cy="657225"/>
          </a:xfrm>
          <a:prstGeom prst="rect">
            <a:avLst/>
          </a:prstGeom>
          <a:noFill/>
          <a:ln>
            <a:noFill/>
          </a:ln>
        </p:spPr>
      </p:pic>
      <p:pic>
        <p:nvPicPr>
          <p:cNvPr id="632" name="Google Shape;632;p66"/>
          <p:cNvPicPr preferRelativeResize="0"/>
          <p:nvPr/>
        </p:nvPicPr>
        <p:blipFill rotWithShape="1">
          <a:blip r:embed="rId7">
            <a:alphaModFix/>
          </a:blip>
          <a:srcRect b="0" l="0" r="0" t="0"/>
          <a:stretch/>
        </p:blipFill>
        <p:spPr>
          <a:xfrm>
            <a:off x="4081124" y="3704285"/>
            <a:ext cx="1657350" cy="647700"/>
          </a:xfrm>
          <a:prstGeom prst="rect">
            <a:avLst/>
          </a:prstGeom>
          <a:noFill/>
          <a:ln>
            <a:noFill/>
          </a:ln>
        </p:spPr>
      </p:pic>
      <p:pic>
        <p:nvPicPr>
          <p:cNvPr id="633" name="Google Shape;633;p66"/>
          <p:cNvPicPr preferRelativeResize="0"/>
          <p:nvPr/>
        </p:nvPicPr>
        <p:blipFill rotWithShape="1">
          <a:blip r:embed="rId8">
            <a:alphaModFix/>
          </a:blip>
          <a:srcRect b="5231" l="0" r="2505" t="0"/>
          <a:stretch/>
        </p:blipFill>
        <p:spPr>
          <a:xfrm>
            <a:off x="-17800" y="1020000"/>
            <a:ext cx="3910175" cy="2850850"/>
          </a:xfrm>
          <a:prstGeom prst="rect">
            <a:avLst/>
          </a:prstGeom>
          <a:noFill/>
          <a:ln>
            <a:noFill/>
          </a:ln>
        </p:spPr>
      </p:pic>
      <p:pic>
        <p:nvPicPr>
          <p:cNvPr id="634" name="Google Shape;634;p66"/>
          <p:cNvPicPr preferRelativeResize="0"/>
          <p:nvPr/>
        </p:nvPicPr>
        <p:blipFill rotWithShape="1">
          <a:blip r:embed="rId9">
            <a:alphaModFix/>
          </a:blip>
          <a:srcRect b="0" l="0" r="0" t="0"/>
          <a:stretch/>
        </p:blipFill>
        <p:spPr>
          <a:xfrm>
            <a:off x="-187410" y="3900752"/>
            <a:ext cx="4356654" cy="1788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67"/>
          <p:cNvPicPr preferRelativeResize="0"/>
          <p:nvPr/>
        </p:nvPicPr>
        <p:blipFill rotWithShape="1">
          <a:blip r:embed="rId3">
            <a:alphaModFix/>
          </a:blip>
          <a:srcRect b="0" l="2600" r="0" t="0"/>
          <a:stretch/>
        </p:blipFill>
        <p:spPr>
          <a:xfrm>
            <a:off x="39125" y="1454825"/>
            <a:ext cx="8022250" cy="4683151"/>
          </a:xfrm>
          <a:prstGeom prst="rect">
            <a:avLst/>
          </a:prstGeom>
          <a:noFill/>
          <a:ln>
            <a:noFill/>
          </a:ln>
        </p:spPr>
      </p:pic>
      <p:sp>
        <p:nvSpPr>
          <p:cNvPr id="640" name="Google Shape;640;p67"/>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3.3 Behaviors of Solids, Liquids, and Gases</a:t>
            </a:r>
            <a:endParaRPr/>
          </a:p>
        </p:txBody>
      </p:sp>
      <p:sp>
        <p:nvSpPr>
          <p:cNvPr id="641" name="Google Shape;641;p67"/>
          <p:cNvSpPr txBox="1"/>
          <p:nvPr/>
        </p:nvSpPr>
        <p:spPr>
          <a:xfrm>
            <a:off x="39125" y="5817350"/>
            <a:ext cx="2233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Rockwell"/>
                <a:ea typeface="Rockwell"/>
                <a:cs typeface="Rockwell"/>
                <a:sym typeface="Rockwell"/>
              </a:rPr>
              <a:t>Solids can be crystalline or amorphous. </a:t>
            </a:r>
            <a:endParaRPr>
              <a:latin typeface="Rockwell"/>
              <a:ea typeface="Rockwell"/>
              <a:cs typeface="Rockwell"/>
              <a:sym typeface="Rockwell"/>
            </a:endParaRPr>
          </a:p>
        </p:txBody>
      </p:sp>
      <p:sp>
        <p:nvSpPr>
          <p:cNvPr id="642" name="Google Shape;642;p67"/>
          <p:cNvSpPr txBox="1"/>
          <p:nvPr/>
        </p:nvSpPr>
        <p:spPr>
          <a:xfrm>
            <a:off x="-23125" y="6368150"/>
            <a:ext cx="898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Rockwell"/>
                <a:ea typeface="Rockwell"/>
                <a:cs typeface="Rockwell"/>
                <a:sym typeface="Rockwell"/>
              </a:rPr>
              <a:t>STRONG IMFS (particles are closer together) --------------------------------WEAK IMFS (particles far apart)</a:t>
            </a:r>
            <a:endParaRPr b="1">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8"/>
          <p:cNvSpPr txBox="1"/>
          <p:nvPr>
            <p:ph type="title"/>
          </p:nvPr>
        </p:nvSpPr>
        <p:spPr>
          <a:xfrm>
            <a:off x="498475" y="142902"/>
            <a:ext cx="7556400" cy="81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3.4 The Ideal Gas Law </a:t>
            </a:r>
            <a:endParaRPr/>
          </a:p>
        </p:txBody>
      </p:sp>
      <p:sp>
        <p:nvSpPr>
          <p:cNvPr id="648" name="Google Shape;648;p68"/>
          <p:cNvSpPr txBox="1"/>
          <p:nvPr/>
        </p:nvSpPr>
        <p:spPr>
          <a:xfrm>
            <a:off x="325" y="1345100"/>
            <a:ext cx="7991100" cy="455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US" sz="2000">
                <a:solidFill>
                  <a:schemeClr val="dk1"/>
                </a:solidFill>
                <a:latin typeface="Rockwell"/>
                <a:ea typeface="Rockwell"/>
                <a:cs typeface="Rockwell"/>
                <a:sym typeface="Rockwell"/>
              </a:rPr>
              <a:t>Properties of gases can be calculated using the ideal gas law.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lang="en-US" sz="2000">
                <a:solidFill>
                  <a:schemeClr val="dk1"/>
                </a:solidFill>
                <a:latin typeface="Rockwell"/>
                <a:ea typeface="Rockwell"/>
                <a:cs typeface="Rockwell"/>
                <a:sym typeface="Rockwell"/>
              </a:rPr>
              <a:t>In a mixture of gases, the pressure exerted is independent of the other components. The total pressure of the sample is the sum of the partial pressures.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lang="en-US" sz="2000">
                <a:solidFill>
                  <a:schemeClr val="dk1"/>
                </a:solidFill>
                <a:latin typeface="Rockwell"/>
                <a:ea typeface="Rockwell"/>
                <a:cs typeface="Rockwell"/>
                <a:sym typeface="Rockwell"/>
              </a:rPr>
              <a:t>You can calculate the partial pressure using total pressure and mole fraction, X</a:t>
            </a:r>
            <a:r>
              <a:rPr baseline="-25000" lang="en-US" sz="2000">
                <a:solidFill>
                  <a:schemeClr val="dk1"/>
                </a:solidFill>
                <a:latin typeface="Rockwell"/>
                <a:ea typeface="Rockwell"/>
                <a:cs typeface="Rockwell"/>
                <a:sym typeface="Rockwell"/>
              </a:rPr>
              <a:t>A</a:t>
            </a:r>
            <a:r>
              <a:rPr lang="en-US" sz="2000">
                <a:solidFill>
                  <a:schemeClr val="dk1"/>
                </a:solidFill>
                <a:latin typeface="Rockwell"/>
                <a:ea typeface="Rockwell"/>
                <a:cs typeface="Rockwell"/>
                <a:sym typeface="Rockwell"/>
              </a:rPr>
              <a:t>. </a:t>
            </a:r>
            <a:endParaRPr sz="2000">
              <a:solidFill>
                <a:schemeClr val="dk1"/>
              </a:solidFill>
              <a:latin typeface="Rockwell"/>
              <a:ea typeface="Rockwell"/>
              <a:cs typeface="Rockwell"/>
              <a:sym typeface="Rockwell"/>
            </a:endParaRPr>
          </a:p>
        </p:txBody>
      </p:sp>
      <p:pic>
        <p:nvPicPr>
          <p:cNvPr id="649" name="Google Shape;649;p68"/>
          <p:cNvPicPr preferRelativeResize="0"/>
          <p:nvPr/>
        </p:nvPicPr>
        <p:blipFill rotWithShape="1">
          <a:blip r:embed="rId3">
            <a:alphaModFix/>
          </a:blip>
          <a:srcRect b="23177" l="0" r="11917" t="0"/>
          <a:stretch/>
        </p:blipFill>
        <p:spPr>
          <a:xfrm>
            <a:off x="2557505" y="1804618"/>
            <a:ext cx="2363750" cy="708051"/>
          </a:xfrm>
          <a:prstGeom prst="rect">
            <a:avLst/>
          </a:prstGeom>
          <a:noFill/>
          <a:ln>
            <a:noFill/>
          </a:ln>
        </p:spPr>
      </p:pic>
      <p:pic>
        <p:nvPicPr>
          <p:cNvPr id="650" name="Google Shape;650;p68"/>
          <p:cNvPicPr preferRelativeResize="0"/>
          <p:nvPr/>
        </p:nvPicPr>
        <p:blipFill rotWithShape="1">
          <a:blip r:embed="rId4">
            <a:alphaModFix/>
          </a:blip>
          <a:srcRect b="0" l="0" r="11371" t="0"/>
          <a:stretch/>
        </p:blipFill>
        <p:spPr>
          <a:xfrm>
            <a:off x="2405088" y="4941250"/>
            <a:ext cx="2363775" cy="762000"/>
          </a:xfrm>
          <a:prstGeom prst="rect">
            <a:avLst/>
          </a:prstGeom>
          <a:noFill/>
          <a:ln>
            <a:noFill/>
          </a:ln>
        </p:spPr>
      </p:pic>
      <p:pic>
        <p:nvPicPr>
          <p:cNvPr id="651" name="Google Shape;651;p68"/>
          <p:cNvPicPr preferRelativeResize="0"/>
          <p:nvPr/>
        </p:nvPicPr>
        <p:blipFill>
          <a:blip r:embed="rId5">
            <a:alphaModFix/>
          </a:blip>
          <a:stretch>
            <a:fillRect/>
          </a:stretch>
        </p:blipFill>
        <p:spPr>
          <a:xfrm>
            <a:off x="1566900" y="3581388"/>
            <a:ext cx="4152900" cy="704850"/>
          </a:xfrm>
          <a:prstGeom prst="rect">
            <a:avLst/>
          </a:prstGeom>
          <a:noFill/>
          <a:ln>
            <a:noFill/>
          </a:ln>
        </p:spPr>
      </p:pic>
      <p:pic>
        <p:nvPicPr>
          <p:cNvPr id="652" name="Google Shape;652;p68"/>
          <p:cNvPicPr preferRelativeResize="0"/>
          <p:nvPr/>
        </p:nvPicPr>
        <p:blipFill>
          <a:blip r:embed="rId6">
            <a:alphaModFix/>
          </a:blip>
          <a:stretch>
            <a:fillRect/>
          </a:stretch>
        </p:blipFill>
        <p:spPr>
          <a:xfrm>
            <a:off x="5074425" y="4788350"/>
            <a:ext cx="4069575" cy="2042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69"/>
          <p:cNvPicPr preferRelativeResize="0"/>
          <p:nvPr/>
        </p:nvPicPr>
        <p:blipFill rotWithShape="1">
          <a:blip r:embed="rId3">
            <a:alphaModFix/>
          </a:blip>
          <a:srcRect b="0" l="0" r="0" t="1147"/>
          <a:stretch/>
        </p:blipFill>
        <p:spPr>
          <a:xfrm>
            <a:off x="-36990" y="1910993"/>
            <a:ext cx="9144000" cy="4299276"/>
          </a:xfrm>
          <a:prstGeom prst="rect">
            <a:avLst/>
          </a:prstGeom>
          <a:noFill/>
          <a:ln>
            <a:noFill/>
          </a:ln>
        </p:spPr>
      </p:pic>
      <p:sp>
        <p:nvSpPr>
          <p:cNvPr id="658" name="Google Shape;658;p69"/>
          <p:cNvSpPr txBox="1"/>
          <p:nvPr>
            <p:ph type="title"/>
          </p:nvPr>
        </p:nvSpPr>
        <p:spPr>
          <a:xfrm>
            <a:off x="498475" y="189999"/>
            <a:ext cx="7556400" cy="64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3.4 Properties of a Gas - Factors</a:t>
            </a:r>
            <a:endParaRPr/>
          </a:p>
        </p:txBody>
      </p:sp>
      <p:sp>
        <p:nvSpPr>
          <p:cNvPr id="659" name="Google Shape;659;p69"/>
          <p:cNvSpPr txBox="1"/>
          <p:nvPr>
            <p:ph idx="1" type="body"/>
          </p:nvPr>
        </p:nvSpPr>
        <p:spPr>
          <a:xfrm>
            <a:off x="91639" y="1013456"/>
            <a:ext cx="8065900" cy="5852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350"/>
              <a:buChar char="■"/>
            </a:pPr>
            <a:r>
              <a:rPr lang="en-US"/>
              <a:t>Don’t worry about individual gas law names, but do worry about the effect of changing moles, pressure and temperature on a sample of gas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0"/>
          <p:cNvSpPr txBox="1"/>
          <p:nvPr>
            <p:ph idx="1" type="body"/>
          </p:nvPr>
        </p:nvSpPr>
        <p:spPr>
          <a:xfrm>
            <a:off x="-1" y="1025458"/>
            <a:ext cx="4755000" cy="3108900"/>
          </a:xfrm>
          <a:prstGeom prst="rect">
            <a:avLst/>
          </a:prstGeom>
          <a:solidFill>
            <a:srgbClr val="DACEDF"/>
          </a:solid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050"/>
              <a:buChar char="■"/>
            </a:pPr>
            <a:r>
              <a:rPr lang="en-US" sz="1400"/>
              <a:t>How It’s Done/Analysis:</a:t>
            </a:r>
            <a:endParaRPr/>
          </a:p>
          <a:p>
            <a:pPr indent="-228600" lvl="1" marL="457200" rtl="0" algn="l">
              <a:lnSpc>
                <a:spcPct val="90000"/>
              </a:lnSpc>
              <a:spcBef>
                <a:spcPts val="600"/>
              </a:spcBef>
              <a:spcAft>
                <a:spcPts val="0"/>
              </a:spcAft>
              <a:buSzPts val="1050"/>
              <a:buChar char="■"/>
            </a:pPr>
            <a:r>
              <a:rPr lang="en-US" sz="1400"/>
              <a:t>Volatile liquid heated until completely vaporized</a:t>
            </a:r>
            <a:endParaRPr/>
          </a:p>
          <a:p>
            <a:pPr indent="-228600" lvl="1" marL="457200" rtl="0" algn="l">
              <a:lnSpc>
                <a:spcPct val="90000"/>
              </a:lnSpc>
              <a:spcBef>
                <a:spcPts val="600"/>
              </a:spcBef>
              <a:spcAft>
                <a:spcPts val="0"/>
              </a:spcAft>
              <a:buSzPts val="1050"/>
              <a:buChar char="■"/>
            </a:pPr>
            <a:r>
              <a:rPr lang="en-US" sz="1400"/>
              <a:t>PV=nRT to solve for n:</a:t>
            </a:r>
            <a:endParaRPr/>
          </a:p>
          <a:p>
            <a:pPr indent="-228600" lvl="2" marL="685800" rtl="0" algn="l">
              <a:lnSpc>
                <a:spcPct val="90000"/>
              </a:lnSpc>
              <a:spcBef>
                <a:spcPts val="600"/>
              </a:spcBef>
              <a:spcAft>
                <a:spcPts val="0"/>
              </a:spcAft>
              <a:buSzPts val="1050"/>
              <a:buChar char="■"/>
            </a:pPr>
            <a:r>
              <a:rPr lang="en-US" sz="1400"/>
              <a:t>Temperature of water bath=T</a:t>
            </a:r>
            <a:endParaRPr/>
          </a:p>
          <a:p>
            <a:pPr indent="-228600" lvl="2" marL="685800" rtl="0" algn="l">
              <a:lnSpc>
                <a:spcPct val="90000"/>
              </a:lnSpc>
              <a:spcBef>
                <a:spcPts val="600"/>
              </a:spcBef>
              <a:spcAft>
                <a:spcPts val="0"/>
              </a:spcAft>
              <a:buSzPts val="1050"/>
              <a:buChar char="■"/>
            </a:pPr>
            <a:r>
              <a:rPr lang="en-US" sz="1400"/>
              <a:t>Small hole in stopper means Pressure = room pressure </a:t>
            </a:r>
            <a:endParaRPr/>
          </a:p>
          <a:p>
            <a:pPr indent="-228600" lvl="2" marL="685800" rtl="0" algn="l">
              <a:lnSpc>
                <a:spcPct val="90000"/>
              </a:lnSpc>
              <a:spcBef>
                <a:spcPts val="600"/>
              </a:spcBef>
              <a:spcAft>
                <a:spcPts val="0"/>
              </a:spcAft>
              <a:buSzPts val="1050"/>
              <a:buChar char="■"/>
            </a:pPr>
            <a:r>
              <a:rPr lang="en-US" sz="1400"/>
              <a:t>Volume=volume of flask</a:t>
            </a:r>
            <a:endParaRPr/>
          </a:p>
          <a:p>
            <a:pPr indent="-228600" lvl="1" marL="457200" rtl="0" algn="l">
              <a:lnSpc>
                <a:spcPct val="90000"/>
              </a:lnSpc>
              <a:spcBef>
                <a:spcPts val="600"/>
              </a:spcBef>
              <a:spcAft>
                <a:spcPts val="0"/>
              </a:spcAft>
              <a:buSzPts val="1050"/>
              <a:buChar char="■"/>
            </a:pPr>
            <a:r>
              <a:rPr lang="en-US" sz="1400"/>
              <a:t>Divide Mass of recondensed unknown by moles, compare to known molar mass to ID unknown</a:t>
            </a:r>
            <a:endParaRPr/>
          </a:p>
          <a:p>
            <a:pPr indent="-228600" lvl="1" marL="457200" rtl="0" algn="l">
              <a:lnSpc>
                <a:spcPct val="90000"/>
              </a:lnSpc>
              <a:spcBef>
                <a:spcPts val="600"/>
              </a:spcBef>
              <a:spcAft>
                <a:spcPts val="0"/>
              </a:spcAft>
              <a:buSzPts val="1050"/>
              <a:buChar char="■"/>
            </a:pPr>
            <a:r>
              <a:rPr lang="en-US" sz="1400"/>
              <a:t>Assume vapor completely recondenses </a:t>
            </a:r>
            <a:endParaRPr/>
          </a:p>
          <a:p>
            <a:pPr indent="-228600" lvl="1" marL="457200" rtl="0" algn="l">
              <a:lnSpc>
                <a:spcPct val="90000"/>
              </a:lnSpc>
              <a:spcBef>
                <a:spcPts val="600"/>
              </a:spcBef>
              <a:spcAft>
                <a:spcPts val="0"/>
              </a:spcAft>
              <a:buSzPts val="1050"/>
              <a:buNone/>
            </a:pPr>
            <a:r>
              <a:rPr lang="en-US" sz="1400"/>
              <a:t>🡪If lose vapor, then mass would be too low, and moles would be low</a:t>
            </a:r>
            <a:endParaRPr/>
          </a:p>
          <a:p>
            <a:pPr indent="-228600" lvl="1" marL="457200" rtl="0" algn="l">
              <a:lnSpc>
                <a:spcPct val="90000"/>
              </a:lnSpc>
              <a:spcBef>
                <a:spcPts val="600"/>
              </a:spcBef>
              <a:spcAft>
                <a:spcPts val="0"/>
              </a:spcAft>
              <a:buSzPts val="1200"/>
              <a:buNone/>
            </a:pPr>
            <a:r>
              <a:t/>
            </a:r>
            <a:endParaRPr sz="1600"/>
          </a:p>
        </p:txBody>
      </p:sp>
      <p:sp>
        <p:nvSpPr>
          <p:cNvPr id="665" name="Google Shape;665;p70"/>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Rockwell"/>
              <a:buNone/>
            </a:pPr>
            <a:r>
              <a:rPr lang="en-US">
                <a:solidFill>
                  <a:srgbClr val="00B0F0"/>
                </a:solidFill>
              </a:rPr>
              <a:t>Gas Laws Labs</a:t>
            </a:r>
            <a:endParaRPr>
              <a:solidFill>
                <a:srgbClr val="00B0F0"/>
              </a:solidFill>
            </a:endParaRPr>
          </a:p>
        </p:txBody>
      </p:sp>
      <p:pic>
        <p:nvPicPr>
          <p:cNvPr descr="http://chemskills.com/sites/default/files/ideal-gas2.png" id="666" name="Google Shape;666;p70"/>
          <p:cNvPicPr preferRelativeResize="0"/>
          <p:nvPr/>
        </p:nvPicPr>
        <p:blipFill rotWithShape="1">
          <a:blip r:embed="rId3">
            <a:alphaModFix/>
          </a:blip>
          <a:srcRect b="0" l="14229" r="0" t="0"/>
          <a:stretch/>
        </p:blipFill>
        <p:spPr>
          <a:xfrm>
            <a:off x="-1" y="1347918"/>
            <a:ext cx="4754880" cy="2765849"/>
          </a:xfrm>
          <a:prstGeom prst="rect">
            <a:avLst/>
          </a:prstGeom>
          <a:noFill/>
          <a:ln cap="flat" cmpd="sng" w="28575">
            <a:solidFill>
              <a:srgbClr val="00B0F0"/>
            </a:solidFill>
            <a:prstDash val="solid"/>
            <a:round/>
            <a:headEnd len="sm" w="sm" type="none"/>
            <a:tailEnd len="sm" w="sm" type="none"/>
          </a:ln>
        </p:spPr>
      </p:pic>
      <p:sp>
        <p:nvSpPr>
          <p:cNvPr id="667" name="Google Shape;667;p70"/>
          <p:cNvSpPr txBox="1"/>
          <p:nvPr/>
        </p:nvSpPr>
        <p:spPr>
          <a:xfrm>
            <a:off x="1803" y="996286"/>
            <a:ext cx="4769400" cy="338700"/>
          </a:xfrm>
          <a:prstGeom prst="rect">
            <a:avLst/>
          </a:prstGeom>
          <a:solidFill>
            <a:schemeClr val="lt1"/>
          </a:solid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Determination of Molar Mass of  a Volatile Liquid</a:t>
            </a:r>
            <a:endParaRPr b="0" i="0" sz="1600" u="none" cap="none" strike="noStrike">
              <a:solidFill>
                <a:schemeClr val="dk1"/>
              </a:solidFill>
              <a:latin typeface="Rockwell"/>
              <a:ea typeface="Rockwell"/>
              <a:cs typeface="Rockwell"/>
              <a:sym typeface="Rockwell"/>
            </a:endParaRPr>
          </a:p>
        </p:txBody>
      </p:sp>
      <p:sp>
        <p:nvSpPr>
          <p:cNvPr id="668" name="Google Shape;668;p70"/>
          <p:cNvSpPr txBox="1"/>
          <p:nvPr/>
        </p:nvSpPr>
        <p:spPr>
          <a:xfrm>
            <a:off x="3134334" y="3695342"/>
            <a:ext cx="16371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Rockwell"/>
                <a:ea typeface="Rockwell"/>
                <a:cs typeface="Rockwell"/>
                <a:sym typeface="Rockwell"/>
              </a:rPr>
              <a:t>http://chemskills.com/?q=ideal_gas_law</a:t>
            </a:r>
            <a:endParaRPr b="0" i="0" sz="600" u="none" cap="none" strike="noStrike">
              <a:solidFill>
                <a:schemeClr val="dk1"/>
              </a:solidFill>
              <a:latin typeface="Rockwell"/>
              <a:ea typeface="Rockwell"/>
              <a:cs typeface="Rockwell"/>
              <a:sym typeface="Rockwell"/>
            </a:endParaRPr>
          </a:p>
        </p:txBody>
      </p:sp>
      <p:sp>
        <p:nvSpPr>
          <p:cNvPr id="669" name="Google Shape;669;p70"/>
          <p:cNvSpPr txBox="1"/>
          <p:nvPr>
            <p:ph idx="1" type="body"/>
          </p:nvPr>
        </p:nvSpPr>
        <p:spPr>
          <a:xfrm>
            <a:off x="5946501" y="203781"/>
            <a:ext cx="1554600" cy="3828600"/>
          </a:xfrm>
          <a:prstGeom prst="rect">
            <a:avLst/>
          </a:prstGeom>
          <a:solidFill>
            <a:srgbClr val="F5DAF5"/>
          </a:solidFill>
          <a:ln>
            <a:noFill/>
          </a:ln>
        </p:spPr>
        <p:txBody>
          <a:bodyPr anchorCtr="0" anchor="t" bIns="45700" lIns="91425" spcFirstLastPara="1" rIns="91425" wrap="square" tIns="45700">
            <a:noAutofit/>
          </a:bodyPr>
          <a:lstStyle/>
          <a:p>
            <a:pPr indent="-228600" lvl="1" marL="457200" rtl="0" algn="l">
              <a:lnSpc>
                <a:spcPct val="100000"/>
              </a:lnSpc>
              <a:spcBef>
                <a:spcPts val="0"/>
              </a:spcBef>
              <a:spcAft>
                <a:spcPts val="0"/>
              </a:spcAft>
              <a:buSzPts val="750"/>
              <a:buChar char="■"/>
            </a:pPr>
            <a:r>
              <a:rPr lang="en-US" sz="1000"/>
              <a:t>After rxn, eudiometer lowered into water until levels equal so pressure inside room and tube are same</a:t>
            </a:r>
            <a:endParaRPr/>
          </a:p>
          <a:p>
            <a:pPr indent="-228600" lvl="1" marL="457200" rtl="0" algn="l">
              <a:lnSpc>
                <a:spcPct val="100000"/>
              </a:lnSpc>
              <a:spcBef>
                <a:spcPts val="600"/>
              </a:spcBef>
              <a:spcAft>
                <a:spcPts val="0"/>
              </a:spcAft>
              <a:buSzPts val="750"/>
              <a:buChar char="■"/>
            </a:pPr>
            <a:r>
              <a:rPr lang="en-US" sz="1000"/>
              <a:t>Use Dalton’s Law to subtract P</a:t>
            </a:r>
            <a:r>
              <a:rPr baseline="-25000" lang="en-US" sz="1000"/>
              <a:t>water</a:t>
            </a:r>
            <a:endParaRPr baseline="-25000" sz="1000"/>
          </a:p>
          <a:p>
            <a:pPr indent="-228600" lvl="1" marL="457200" rtl="0" algn="l">
              <a:lnSpc>
                <a:spcPct val="100000"/>
              </a:lnSpc>
              <a:spcBef>
                <a:spcPts val="600"/>
              </a:spcBef>
              <a:spcAft>
                <a:spcPts val="0"/>
              </a:spcAft>
              <a:buSzPts val="750"/>
              <a:buChar char="■"/>
            </a:pPr>
            <a:r>
              <a:rPr lang="en-US" sz="1000"/>
              <a:t>Sources of error:</a:t>
            </a:r>
            <a:endParaRPr/>
          </a:p>
          <a:p>
            <a:pPr indent="-228600" lvl="2" marL="685800" rtl="0" algn="l">
              <a:lnSpc>
                <a:spcPct val="100000"/>
              </a:lnSpc>
              <a:spcBef>
                <a:spcPts val="600"/>
              </a:spcBef>
              <a:spcAft>
                <a:spcPts val="0"/>
              </a:spcAft>
              <a:buSzPts val="750"/>
              <a:buChar char="■"/>
            </a:pPr>
            <a:r>
              <a:rPr lang="en-US" sz="1000"/>
              <a:t>Mg left: moles of H</a:t>
            </a:r>
            <a:r>
              <a:rPr baseline="-25000" lang="en-US" sz="1000"/>
              <a:t>2</a:t>
            </a:r>
            <a:r>
              <a:rPr lang="en-US" sz="1000"/>
              <a:t> too low</a:t>
            </a:r>
            <a:endParaRPr/>
          </a:p>
          <a:p>
            <a:pPr indent="-228600" lvl="2" marL="685800" rtl="0" algn="l">
              <a:lnSpc>
                <a:spcPct val="100000"/>
              </a:lnSpc>
              <a:spcBef>
                <a:spcPts val="600"/>
              </a:spcBef>
              <a:spcAft>
                <a:spcPts val="0"/>
              </a:spcAft>
              <a:buSzPts val="750"/>
              <a:buChar char="■"/>
            </a:pPr>
            <a:r>
              <a:rPr lang="en-US" sz="1000"/>
              <a:t>Air bubble at start: volume of gas too high	</a:t>
            </a:r>
            <a:endParaRPr/>
          </a:p>
        </p:txBody>
      </p:sp>
      <p:pic>
        <p:nvPicPr>
          <p:cNvPr descr="Molar Volume of Gas 3.png" id="670" name="Google Shape;670;p70"/>
          <p:cNvPicPr preferRelativeResize="0"/>
          <p:nvPr/>
        </p:nvPicPr>
        <p:blipFill rotWithShape="1">
          <a:blip r:embed="rId4">
            <a:alphaModFix/>
          </a:blip>
          <a:srcRect b="0" l="0" r="0" t="0"/>
          <a:stretch/>
        </p:blipFill>
        <p:spPr>
          <a:xfrm>
            <a:off x="6257277" y="203781"/>
            <a:ext cx="1737360" cy="4113454"/>
          </a:xfrm>
          <a:prstGeom prst="rect">
            <a:avLst/>
          </a:prstGeom>
          <a:noFill/>
          <a:ln>
            <a:noFill/>
          </a:ln>
        </p:spPr>
      </p:pic>
      <p:pic>
        <p:nvPicPr>
          <p:cNvPr descr="Molar Volume of Gas 2.png" id="671" name="Google Shape;671;p70"/>
          <p:cNvPicPr preferRelativeResize="0"/>
          <p:nvPr/>
        </p:nvPicPr>
        <p:blipFill rotWithShape="1">
          <a:blip r:embed="rId5">
            <a:alphaModFix/>
          </a:blip>
          <a:srcRect b="0" l="0" r="0" t="0"/>
          <a:stretch/>
        </p:blipFill>
        <p:spPr>
          <a:xfrm>
            <a:off x="6165518" y="167046"/>
            <a:ext cx="1737360" cy="4113456"/>
          </a:xfrm>
          <a:prstGeom prst="rect">
            <a:avLst/>
          </a:prstGeom>
          <a:noFill/>
          <a:ln>
            <a:noFill/>
          </a:ln>
        </p:spPr>
      </p:pic>
      <p:pic>
        <p:nvPicPr>
          <p:cNvPr descr="Molar Volume of Gas 1.png" id="672" name="Google Shape;672;p70"/>
          <p:cNvPicPr preferRelativeResize="0"/>
          <p:nvPr/>
        </p:nvPicPr>
        <p:blipFill rotWithShape="1">
          <a:blip r:embed="rId6">
            <a:alphaModFix/>
          </a:blip>
          <a:srcRect b="0" l="0" r="0" t="0"/>
          <a:stretch/>
        </p:blipFill>
        <p:spPr>
          <a:xfrm>
            <a:off x="6257277" y="181468"/>
            <a:ext cx="1418460" cy="4114800"/>
          </a:xfrm>
          <a:prstGeom prst="rect">
            <a:avLst/>
          </a:prstGeom>
          <a:noFill/>
          <a:ln cap="flat" cmpd="sng" w="9525">
            <a:solidFill>
              <a:srgbClr val="00B0F0"/>
            </a:solidFill>
            <a:prstDash val="solid"/>
            <a:round/>
            <a:headEnd len="sm" w="sm" type="none"/>
            <a:tailEnd len="sm" w="sm" type="none"/>
          </a:ln>
        </p:spPr>
      </p:pic>
      <p:sp>
        <p:nvSpPr>
          <p:cNvPr id="673" name="Google Shape;673;p70"/>
          <p:cNvSpPr txBox="1"/>
          <p:nvPr/>
        </p:nvSpPr>
        <p:spPr>
          <a:xfrm rot="-5400000">
            <a:off x="4014907" y="2077521"/>
            <a:ext cx="4114800" cy="338700"/>
          </a:xfrm>
          <a:prstGeom prst="rect">
            <a:avLst/>
          </a:prstGeom>
          <a:solidFill>
            <a:schemeClr val="lt1"/>
          </a:solid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Determination of Molar Volume of a Gas</a:t>
            </a:r>
            <a:endParaRPr b="0" i="0" sz="1600" u="none" cap="none" strike="noStrike">
              <a:solidFill>
                <a:schemeClr val="dk1"/>
              </a:solidFill>
              <a:latin typeface="Rockwell"/>
              <a:ea typeface="Rockwell"/>
              <a:cs typeface="Rockwell"/>
              <a:sym typeface="Rockwell"/>
            </a:endParaRPr>
          </a:p>
        </p:txBody>
      </p:sp>
      <p:sp>
        <p:nvSpPr>
          <p:cNvPr id="674" name="Google Shape;674;p70"/>
          <p:cNvSpPr txBox="1"/>
          <p:nvPr/>
        </p:nvSpPr>
        <p:spPr>
          <a:xfrm>
            <a:off x="1155724" y="4776313"/>
            <a:ext cx="1167300" cy="1077300"/>
          </a:xfrm>
          <a:prstGeom prst="rect">
            <a:avLst/>
          </a:prstGeom>
          <a:solidFill>
            <a:schemeClr val="lt1"/>
          </a:solid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Diffusion : Graham’s Law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Demo</a:t>
            </a:r>
            <a:endParaRPr b="0" i="0" sz="1600" u="none" cap="none" strike="noStrike">
              <a:solidFill>
                <a:schemeClr val="dk1"/>
              </a:solidFill>
              <a:latin typeface="Rockwell"/>
              <a:ea typeface="Rockwell"/>
              <a:cs typeface="Rockwell"/>
              <a:sym typeface="Rockwell"/>
            </a:endParaRPr>
          </a:p>
        </p:txBody>
      </p:sp>
      <p:sp>
        <p:nvSpPr>
          <p:cNvPr id="675" name="Google Shape;675;p70"/>
          <p:cNvSpPr txBox="1"/>
          <p:nvPr>
            <p:ph idx="1" type="body"/>
          </p:nvPr>
        </p:nvSpPr>
        <p:spPr>
          <a:xfrm>
            <a:off x="2350235" y="4838098"/>
            <a:ext cx="6457500" cy="1077300"/>
          </a:xfrm>
          <a:prstGeom prst="rect">
            <a:avLst/>
          </a:prstGeom>
          <a:solidFill>
            <a:srgbClr val="F5DAF5"/>
          </a:solid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SzPts val="735"/>
              <a:buChar char="■"/>
            </a:pPr>
            <a:r>
              <a:rPr lang="en-US" sz="980"/>
              <a:t>How It’s Done/Analysis:</a:t>
            </a:r>
            <a:endParaRPr/>
          </a:p>
          <a:p>
            <a:pPr indent="-228600" lvl="1" marL="457200" rtl="0" algn="l">
              <a:lnSpc>
                <a:spcPct val="80000"/>
              </a:lnSpc>
              <a:spcBef>
                <a:spcPts val="600"/>
              </a:spcBef>
              <a:spcAft>
                <a:spcPts val="0"/>
              </a:spcAft>
              <a:buSzPts val="735"/>
              <a:buChar char="■"/>
            </a:pPr>
            <a:r>
              <a:rPr lang="en-US" sz="980"/>
              <a:t>Ends of glass tube plugged with soaked cotton</a:t>
            </a:r>
            <a:endParaRPr/>
          </a:p>
          <a:p>
            <a:pPr indent="-228600" lvl="1" marL="457200" rtl="0" algn="l">
              <a:lnSpc>
                <a:spcPct val="80000"/>
              </a:lnSpc>
              <a:spcBef>
                <a:spcPts val="600"/>
              </a:spcBef>
              <a:spcAft>
                <a:spcPts val="0"/>
              </a:spcAft>
              <a:buSzPts val="735"/>
              <a:buChar char="■"/>
            </a:pPr>
            <a:r>
              <a:rPr lang="en-US" sz="980"/>
              <a:t>White ring is NH</a:t>
            </a:r>
            <a:r>
              <a:rPr baseline="-25000" lang="en-US" sz="980"/>
              <a:t>4</a:t>
            </a:r>
            <a:r>
              <a:rPr lang="en-US" sz="980"/>
              <a:t>Cl ppt</a:t>
            </a:r>
            <a:endParaRPr sz="980"/>
          </a:p>
          <a:p>
            <a:pPr indent="-228600" lvl="1" marL="457200" rtl="0" algn="l">
              <a:lnSpc>
                <a:spcPct val="80000"/>
              </a:lnSpc>
              <a:spcBef>
                <a:spcPts val="600"/>
              </a:spcBef>
              <a:spcAft>
                <a:spcPts val="0"/>
              </a:spcAft>
              <a:buSzPts val="735"/>
              <a:buNone/>
            </a:pPr>
            <a:r>
              <a:t/>
            </a:r>
            <a:endParaRPr sz="980"/>
          </a:p>
          <a:p>
            <a:pPr indent="-228600" lvl="1" marL="457200" rtl="0" algn="l">
              <a:lnSpc>
                <a:spcPct val="80000"/>
              </a:lnSpc>
              <a:spcBef>
                <a:spcPts val="600"/>
              </a:spcBef>
              <a:spcAft>
                <a:spcPts val="0"/>
              </a:spcAft>
              <a:buSzPts val="735"/>
              <a:buChar char="■"/>
            </a:pPr>
            <a:r>
              <a:rPr lang="en-US" sz="980"/>
              <a:t>Ppt will not be exactly in middle… </a:t>
            </a:r>
            <a:endParaRPr/>
          </a:p>
          <a:p>
            <a:pPr indent="-228600" lvl="2" marL="685800" rtl="0" algn="l">
              <a:lnSpc>
                <a:spcPct val="80000"/>
              </a:lnSpc>
              <a:spcBef>
                <a:spcPts val="600"/>
              </a:spcBef>
              <a:spcAft>
                <a:spcPts val="0"/>
              </a:spcAft>
              <a:buSzPts val="735"/>
              <a:buChar char="■"/>
            </a:pPr>
            <a:r>
              <a:rPr lang="en-US" sz="980"/>
              <a:t>Molar mass of NH</a:t>
            </a:r>
            <a:r>
              <a:rPr baseline="-25000" lang="en-US" sz="980"/>
              <a:t>3</a:t>
            </a:r>
            <a:r>
              <a:rPr lang="en-US" sz="980"/>
              <a:t> is lower than MM of HCl, so ring will be toward right side of tube</a:t>
            </a:r>
            <a:endParaRPr/>
          </a:p>
          <a:p>
            <a:pPr indent="-228600" lvl="2" marL="685800" rtl="0" algn="l">
              <a:lnSpc>
                <a:spcPct val="80000"/>
              </a:lnSpc>
              <a:spcBef>
                <a:spcPts val="600"/>
              </a:spcBef>
              <a:spcAft>
                <a:spcPts val="0"/>
              </a:spcAft>
              <a:buSzPts val="735"/>
              <a:buChar char="■"/>
            </a:pPr>
            <a:r>
              <a:rPr lang="en-US" sz="980"/>
              <a:t>Graham’s Law can be used to establish ratios which can be applied to distances </a:t>
            </a:r>
            <a:endParaRPr/>
          </a:p>
        </p:txBody>
      </p:sp>
      <p:pic>
        <p:nvPicPr>
          <p:cNvPr descr="http://www.docbrown.info/page03/3_52states/NH3HCldiffexpt.gif" id="676" name="Google Shape;676;p70"/>
          <p:cNvPicPr preferRelativeResize="0"/>
          <p:nvPr/>
        </p:nvPicPr>
        <p:blipFill rotWithShape="1">
          <a:blip r:embed="rId7">
            <a:alphaModFix/>
          </a:blip>
          <a:srcRect b="0" l="0" r="0" t="0"/>
          <a:stretch/>
        </p:blipFill>
        <p:spPr>
          <a:xfrm>
            <a:off x="2334469" y="4761298"/>
            <a:ext cx="6457580" cy="1248467"/>
          </a:xfrm>
          <a:prstGeom prst="rect">
            <a:avLst/>
          </a:prstGeom>
          <a:noFill/>
          <a:ln cap="flat" cmpd="sng" w="9525">
            <a:solidFill>
              <a:srgbClr val="00B0F0"/>
            </a:solidFill>
            <a:prstDash val="solid"/>
            <a:round/>
            <a:headEnd len="sm" w="sm" type="none"/>
            <a:tailEnd len="sm" w="sm" type="none"/>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66"/>
                                        </p:tgtEl>
                                        <p:attrNameLst>
                                          <p:attrName>ppt_y</p:attrName>
                                        </p:attrNameLst>
                                      </p:cBhvr>
                                      <p:tavLst>
                                        <p:tav fmla="" tm="0">
                                          <p:val>
                                            <p:strVal val="#ppt_y"/>
                                          </p:val>
                                        </p:tav>
                                        <p:tav fmla="" tm="100000">
                                          <p:val>
                                            <p:strVal val="#ppt_y+1"/>
                                          </p:val>
                                        </p:tav>
                                      </p:tavLst>
                                    </p:anim>
                                    <p:set>
                                      <p:cBhvr>
                                        <p:cTn dur="1" fill="hold">
                                          <p:stCondLst>
                                            <p:cond delay="500"/>
                                          </p:stCondLst>
                                        </p:cTn>
                                        <p:tgtEl>
                                          <p:spTgt spid="6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68"/>
                                        </p:tgtEl>
                                        <p:attrNameLst>
                                          <p:attrName>ppt_y</p:attrName>
                                        </p:attrNameLst>
                                      </p:cBhvr>
                                      <p:tavLst>
                                        <p:tav fmla="" tm="0">
                                          <p:val>
                                            <p:strVal val="#ppt_y"/>
                                          </p:val>
                                        </p:tav>
                                        <p:tav fmla="" tm="100000">
                                          <p:val>
                                            <p:strVal val="#ppt_y+1"/>
                                          </p:val>
                                        </p:tav>
                                      </p:tavLst>
                                    </p:anim>
                                    <p:set>
                                      <p:cBhvr>
                                        <p:cTn dur="1" fill="hold">
                                          <p:stCondLst>
                                            <p:cond delay="500"/>
                                          </p:stCondLst>
                                        </p:cTn>
                                        <p:tgtEl>
                                          <p:spTgt spid="6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2"/>
                                        </p:tgtEl>
                                        <p:attrNameLst>
                                          <p:attrName>ppt_y</p:attrName>
                                        </p:attrNameLst>
                                      </p:cBhvr>
                                      <p:tavLst>
                                        <p:tav fmla="" tm="0">
                                          <p:val>
                                            <p:strVal val="#ppt_y"/>
                                          </p:val>
                                        </p:tav>
                                        <p:tav fmla="" tm="100000">
                                          <p:val>
                                            <p:strVal val="#ppt_y+1"/>
                                          </p:val>
                                        </p:tav>
                                      </p:tavLst>
                                    </p:anim>
                                    <p:set>
                                      <p:cBhvr>
                                        <p:cTn dur="1" fill="hold">
                                          <p:stCondLst>
                                            <p:cond delay="500"/>
                                          </p:stCondLst>
                                        </p:cTn>
                                        <p:tgtEl>
                                          <p:spTgt spid="6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1"/>
                                        </p:tgtEl>
                                        <p:attrNameLst>
                                          <p:attrName>ppt_y</p:attrName>
                                        </p:attrNameLst>
                                      </p:cBhvr>
                                      <p:tavLst>
                                        <p:tav fmla="" tm="0">
                                          <p:val>
                                            <p:strVal val="#ppt_y"/>
                                          </p:val>
                                        </p:tav>
                                        <p:tav fmla="" tm="100000">
                                          <p:val>
                                            <p:strVal val="#ppt_y+1"/>
                                          </p:val>
                                        </p:tav>
                                      </p:tavLst>
                                    </p:anim>
                                    <p:set>
                                      <p:cBhvr>
                                        <p:cTn dur="1" fill="hold">
                                          <p:stCondLst>
                                            <p:cond delay="500"/>
                                          </p:stCondLst>
                                        </p:cTn>
                                        <p:tgtEl>
                                          <p:spTgt spid="6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0"/>
                                        </p:tgtEl>
                                        <p:attrNameLst>
                                          <p:attrName>ppt_y</p:attrName>
                                        </p:attrNameLst>
                                      </p:cBhvr>
                                      <p:tavLst>
                                        <p:tav fmla="" tm="0">
                                          <p:val>
                                            <p:strVal val="#ppt_y"/>
                                          </p:val>
                                        </p:tav>
                                        <p:tav fmla="" tm="100000">
                                          <p:val>
                                            <p:strVal val="#ppt_y+1"/>
                                          </p:val>
                                        </p:tav>
                                      </p:tavLst>
                                    </p:anim>
                                    <p:set>
                                      <p:cBhvr>
                                        <p:cTn dur="1" fill="hold">
                                          <p:stCondLst>
                                            <p:cond delay="500"/>
                                          </p:stCondLst>
                                        </p:cTn>
                                        <p:tgtEl>
                                          <p:spTgt spid="6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6"/>
                                        </p:tgtEl>
                                        <p:attrNameLst>
                                          <p:attrName>ppt_y</p:attrName>
                                        </p:attrNameLst>
                                      </p:cBhvr>
                                      <p:tavLst>
                                        <p:tav fmla="" tm="0">
                                          <p:val>
                                            <p:strVal val="#ppt_y"/>
                                          </p:val>
                                        </p:tav>
                                        <p:tav fmla="" tm="100000">
                                          <p:val>
                                            <p:strVal val="#ppt_y+1"/>
                                          </p:val>
                                        </p:tav>
                                      </p:tavLst>
                                    </p:anim>
                                    <p:set>
                                      <p:cBhvr>
                                        <p:cTn dur="1" fill="hold">
                                          <p:stCondLst>
                                            <p:cond delay="500"/>
                                          </p:stCondLst>
                                        </p:cTn>
                                        <p:tgtEl>
                                          <p:spTgt spid="6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1"/>
          <p:cNvSpPr txBox="1"/>
          <p:nvPr>
            <p:ph type="title"/>
          </p:nvPr>
        </p:nvSpPr>
        <p:spPr>
          <a:xfrm>
            <a:off x="203925" y="215450"/>
            <a:ext cx="3066000" cy="1116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Font typeface="Rockwell"/>
              <a:buNone/>
            </a:pPr>
            <a:r>
              <a:rPr lang="en-US"/>
              <a:t>3.5 Kinetic</a:t>
            </a:r>
            <a:br>
              <a:rPr lang="en-US"/>
            </a:br>
            <a:r>
              <a:rPr lang="en-US"/>
              <a:t>Molecular</a:t>
            </a:r>
            <a:br>
              <a:rPr lang="en-US"/>
            </a:br>
            <a:r>
              <a:rPr lang="en-US"/>
              <a:t>Theory</a:t>
            </a:r>
            <a:br>
              <a:rPr lang="en-US"/>
            </a:br>
            <a:r>
              <a:rPr lang="en-US"/>
              <a:t>(KMT)</a:t>
            </a:r>
            <a:endParaRPr/>
          </a:p>
        </p:txBody>
      </p:sp>
      <p:sp>
        <p:nvSpPr>
          <p:cNvPr id="682" name="Google Shape;682;p71"/>
          <p:cNvSpPr txBox="1"/>
          <p:nvPr>
            <p:ph idx="1" type="body"/>
          </p:nvPr>
        </p:nvSpPr>
        <p:spPr>
          <a:xfrm>
            <a:off x="86300" y="3064453"/>
            <a:ext cx="8966100" cy="2973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350"/>
              <a:buChar char="■"/>
            </a:pPr>
            <a:r>
              <a:rPr lang="en-US"/>
              <a:t>IF the temperature is not changed, </a:t>
            </a:r>
            <a:r>
              <a:rPr i="1" lang="en-US"/>
              <a:t>no matter what else is listed in the problem, </a:t>
            </a:r>
            <a:r>
              <a:rPr lang="en-US"/>
              <a:t>the </a:t>
            </a:r>
            <a:r>
              <a:rPr b="1" lang="en-US" u="sng"/>
              <a:t>average kinetic energy of a gas does not change.</a:t>
            </a:r>
            <a:r>
              <a:rPr lang="en-US"/>
              <a:t> That is the definition of temperature!</a:t>
            </a:r>
            <a:endParaRPr/>
          </a:p>
          <a:p>
            <a:pPr indent="-314325" lvl="1" marL="914400" rtl="0" algn="l">
              <a:lnSpc>
                <a:spcPct val="90000"/>
              </a:lnSpc>
              <a:spcBef>
                <a:spcPts val="0"/>
              </a:spcBef>
              <a:spcAft>
                <a:spcPts val="0"/>
              </a:spcAft>
              <a:buSzPts val="1350"/>
              <a:buChar char="■"/>
            </a:pPr>
            <a:r>
              <a:rPr lang="en-US"/>
              <a:t>Kelvin temperature of a sample is proportional to the average kinetic energy!</a:t>
            </a:r>
            <a:endParaRPr/>
          </a:p>
          <a:p>
            <a:pPr indent="-228600" lvl="0" marL="228600" rtl="0" algn="l">
              <a:lnSpc>
                <a:spcPct val="90000"/>
              </a:lnSpc>
              <a:spcBef>
                <a:spcPts val="2000"/>
              </a:spcBef>
              <a:spcAft>
                <a:spcPts val="0"/>
              </a:spcAft>
              <a:buSzPts val="1350"/>
              <a:buChar char="■"/>
            </a:pPr>
            <a:r>
              <a:rPr lang="en-US"/>
              <a:t>All gases begin to act non-ideally (aka real) when they are at low temperatures and/or high pressures because these conditions increase particle interactions</a:t>
            </a:r>
            <a:endParaRPr/>
          </a:p>
          <a:p>
            <a:pPr indent="-228600" lvl="0" marL="228600" rtl="0" algn="l">
              <a:lnSpc>
                <a:spcPct val="90000"/>
              </a:lnSpc>
              <a:spcBef>
                <a:spcPts val="2000"/>
              </a:spcBef>
              <a:spcAft>
                <a:spcPts val="0"/>
              </a:spcAft>
              <a:buSzPts val="1350"/>
              <a:buChar char="■"/>
            </a:pPr>
            <a:r>
              <a:rPr lang="en-US"/>
              <a:t>Under the same conditions, the stronger the intermolecular attractions between gas particles, the LESS ideal the behavior of the gas </a:t>
            </a:r>
            <a:endParaRPr/>
          </a:p>
        </p:txBody>
      </p:sp>
      <p:pic>
        <p:nvPicPr>
          <p:cNvPr descr="Screen Shot 2016-04-04 at 8.52.46 PM.png" id="683" name="Google Shape;683;p71"/>
          <p:cNvPicPr preferRelativeResize="0"/>
          <p:nvPr/>
        </p:nvPicPr>
        <p:blipFill rotWithShape="1">
          <a:blip r:embed="rId3">
            <a:alphaModFix/>
          </a:blip>
          <a:srcRect b="0" l="0" r="0" t="0"/>
          <a:stretch/>
        </p:blipFill>
        <p:spPr>
          <a:xfrm>
            <a:off x="3012999" y="76200"/>
            <a:ext cx="4989725" cy="2972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2"/>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3.5 Kinetic Molecular Theory - Maxwell Boltzmann</a:t>
            </a:r>
            <a:endParaRPr/>
          </a:p>
        </p:txBody>
      </p:sp>
      <p:sp>
        <p:nvSpPr>
          <p:cNvPr id="690" name="Google Shape;690;p72"/>
          <p:cNvSpPr txBox="1"/>
          <p:nvPr>
            <p:ph idx="2" type="body"/>
          </p:nvPr>
        </p:nvSpPr>
        <p:spPr>
          <a:xfrm>
            <a:off x="0" y="1629950"/>
            <a:ext cx="4078200" cy="4125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000"/>
              <a:t>The Maxwell-Boltzmann distribution describes the distribution of the kinetic energies of particles at a given temperature.</a:t>
            </a:r>
            <a:endParaRPr sz="2000"/>
          </a:p>
          <a:p>
            <a:pPr indent="0" lvl="0" marL="0" rtl="0" algn="l">
              <a:spcBef>
                <a:spcPts val="2000"/>
              </a:spcBef>
              <a:spcAft>
                <a:spcPts val="0"/>
              </a:spcAft>
              <a:buNone/>
            </a:pPr>
            <a:r>
              <a:rPr lang="en-US" sz="2000"/>
              <a:t>The Maxwell-Boltzmann distribution provides a graphical representation of the energies/velocities of particles at a given temperature. </a:t>
            </a:r>
            <a:endParaRPr sz="2000"/>
          </a:p>
        </p:txBody>
      </p:sp>
      <p:pic>
        <p:nvPicPr>
          <p:cNvPr id="691" name="Google Shape;691;p72"/>
          <p:cNvPicPr preferRelativeResize="0"/>
          <p:nvPr/>
        </p:nvPicPr>
        <p:blipFill rotWithShape="1">
          <a:blip r:embed="rId3">
            <a:alphaModFix/>
          </a:blip>
          <a:srcRect b="0" l="0" r="7321" t="0"/>
          <a:stretch/>
        </p:blipFill>
        <p:spPr>
          <a:xfrm>
            <a:off x="87050" y="5127275"/>
            <a:ext cx="3151898" cy="1531200"/>
          </a:xfrm>
          <a:prstGeom prst="rect">
            <a:avLst/>
          </a:prstGeom>
          <a:noFill/>
          <a:ln>
            <a:noFill/>
          </a:ln>
        </p:spPr>
      </p:pic>
      <p:sp>
        <p:nvSpPr>
          <p:cNvPr id="692" name="Google Shape;692;p72"/>
          <p:cNvSpPr txBox="1"/>
          <p:nvPr/>
        </p:nvSpPr>
        <p:spPr>
          <a:xfrm>
            <a:off x="1642400" y="5182950"/>
            <a:ext cx="2472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Rockwell"/>
                <a:ea typeface="Rockwell"/>
                <a:cs typeface="Rockwell"/>
                <a:sym typeface="Rockwell"/>
              </a:rPr>
              <a:t>This graph shows a gas that is at a lower temperature (dashed line) compared to a gas at a higher temperature (solid line).</a:t>
            </a:r>
            <a:endParaRPr sz="1200">
              <a:latin typeface="Rockwell"/>
              <a:ea typeface="Rockwell"/>
              <a:cs typeface="Rockwell"/>
              <a:sym typeface="Rockwell"/>
            </a:endParaRPr>
          </a:p>
        </p:txBody>
      </p:sp>
      <p:pic>
        <p:nvPicPr>
          <p:cNvPr id="693" name="Google Shape;693;p72"/>
          <p:cNvPicPr preferRelativeResize="0"/>
          <p:nvPr/>
        </p:nvPicPr>
        <p:blipFill>
          <a:blip r:embed="rId4">
            <a:alphaModFix/>
          </a:blip>
          <a:stretch>
            <a:fillRect/>
          </a:stretch>
        </p:blipFill>
        <p:spPr>
          <a:xfrm>
            <a:off x="4078200" y="1382973"/>
            <a:ext cx="1991835" cy="1531201"/>
          </a:xfrm>
          <a:prstGeom prst="rect">
            <a:avLst/>
          </a:prstGeom>
          <a:noFill/>
          <a:ln>
            <a:noFill/>
          </a:ln>
        </p:spPr>
      </p:pic>
      <p:sp>
        <p:nvSpPr>
          <p:cNvPr id="694" name="Google Shape;694;p72"/>
          <p:cNvSpPr txBox="1"/>
          <p:nvPr/>
        </p:nvSpPr>
        <p:spPr>
          <a:xfrm>
            <a:off x="4047975" y="2876900"/>
            <a:ext cx="2359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Rockwell"/>
                <a:ea typeface="Rockwell"/>
                <a:cs typeface="Rockwell"/>
                <a:sym typeface="Rockwell"/>
              </a:rPr>
              <a:t>This graph shows nitrogen gas (solid line) compared to oxygen gas (dashed line).</a:t>
            </a:r>
            <a:endParaRPr sz="1200">
              <a:latin typeface="Rockwell"/>
              <a:ea typeface="Rockwell"/>
              <a:cs typeface="Rockwell"/>
              <a:sym typeface="Rockwell"/>
            </a:endParaRPr>
          </a:p>
        </p:txBody>
      </p:sp>
      <p:pic>
        <p:nvPicPr>
          <p:cNvPr id="695" name="Google Shape;695;p72"/>
          <p:cNvPicPr preferRelativeResize="0"/>
          <p:nvPr/>
        </p:nvPicPr>
        <p:blipFill rotWithShape="1">
          <a:blip r:embed="rId5">
            <a:alphaModFix/>
          </a:blip>
          <a:srcRect b="0" l="0" r="41934" t="950"/>
          <a:stretch/>
        </p:blipFill>
        <p:spPr>
          <a:xfrm>
            <a:off x="4114700" y="3823000"/>
            <a:ext cx="3291044" cy="2557400"/>
          </a:xfrm>
          <a:prstGeom prst="rect">
            <a:avLst/>
          </a:prstGeom>
          <a:noFill/>
          <a:ln>
            <a:noFill/>
          </a:ln>
        </p:spPr>
      </p:pic>
      <p:pic>
        <p:nvPicPr>
          <p:cNvPr id="696" name="Google Shape;696;p72"/>
          <p:cNvPicPr preferRelativeResize="0"/>
          <p:nvPr/>
        </p:nvPicPr>
        <p:blipFill rotWithShape="1">
          <a:blip r:embed="rId5">
            <a:alphaModFix/>
          </a:blip>
          <a:srcRect b="15146" l="61623" r="741" t="1948"/>
          <a:stretch/>
        </p:blipFill>
        <p:spPr>
          <a:xfrm>
            <a:off x="6772250" y="2914175"/>
            <a:ext cx="2288676" cy="2296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3"/>
          <p:cNvSpPr txBox="1"/>
          <p:nvPr>
            <p:ph type="title"/>
          </p:nvPr>
        </p:nvSpPr>
        <p:spPr>
          <a:xfrm>
            <a:off x="498475" y="189999"/>
            <a:ext cx="7556400" cy="63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200"/>
              <a:t>3.6 Deviations from Ideal Gas Behavior</a:t>
            </a:r>
            <a:endParaRPr sz="3200"/>
          </a:p>
        </p:txBody>
      </p:sp>
      <p:sp>
        <p:nvSpPr>
          <p:cNvPr id="702" name="Google Shape;702;p73"/>
          <p:cNvSpPr txBox="1"/>
          <p:nvPr>
            <p:ph idx="2" type="body"/>
          </p:nvPr>
        </p:nvSpPr>
        <p:spPr>
          <a:xfrm>
            <a:off x="0" y="867950"/>
            <a:ext cx="9144000" cy="533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700">
                <a:solidFill>
                  <a:srgbClr val="3F3F3F"/>
                </a:solidFill>
              </a:rPr>
              <a:t>With significant attraction, number of collisions decrease and actual pressure is </a:t>
            </a:r>
            <a:endParaRPr sz="1700">
              <a:solidFill>
                <a:srgbClr val="3F3F3F"/>
              </a:solidFill>
            </a:endParaRPr>
          </a:p>
          <a:p>
            <a:pPr indent="0" lvl="0" marL="0" rtl="0" algn="l">
              <a:spcBef>
                <a:spcPts val="0"/>
              </a:spcBef>
              <a:spcAft>
                <a:spcPts val="0"/>
              </a:spcAft>
              <a:buNone/>
            </a:pPr>
            <a:r>
              <a:rPr lang="en-US" sz="1700">
                <a:solidFill>
                  <a:srgbClr val="3F3F3F"/>
                </a:solidFill>
              </a:rPr>
              <a:t>less than what is expected.</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Once there is attraction, the gases now travel in pairs or trios. </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As attraction increases, actual pressure is smaller than predicted. </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At </a:t>
            </a:r>
            <a:r>
              <a:rPr b="1" lang="en-US" sz="1700" u="sng">
                <a:solidFill>
                  <a:srgbClr val="3F3F3F"/>
                </a:solidFill>
              </a:rPr>
              <a:t>high temperatures</a:t>
            </a:r>
            <a:r>
              <a:rPr lang="en-US" sz="1700">
                <a:solidFill>
                  <a:srgbClr val="3F3F3F"/>
                </a:solidFill>
              </a:rPr>
              <a:t>, the gas molecules are moving so quickly that IMF become insignificant and </a:t>
            </a:r>
            <a:r>
              <a:rPr b="1" lang="en-US" sz="1700" u="sng">
                <a:solidFill>
                  <a:srgbClr val="3F3F3F"/>
                </a:solidFill>
              </a:rPr>
              <a:t>gas behaves ideally</a:t>
            </a:r>
            <a:r>
              <a:rPr lang="en-US" sz="1700">
                <a:solidFill>
                  <a:srgbClr val="3F3F3F"/>
                </a:solidFill>
              </a:rPr>
              <a:t>.</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At</a:t>
            </a:r>
            <a:r>
              <a:rPr b="1" lang="en-US" sz="1700" u="sng">
                <a:solidFill>
                  <a:srgbClr val="3F3F3F"/>
                </a:solidFill>
              </a:rPr>
              <a:t> low temperatures</a:t>
            </a:r>
            <a:r>
              <a:rPr lang="en-US" sz="1700">
                <a:solidFill>
                  <a:srgbClr val="3F3F3F"/>
                </a:solidFill>
              </a:rPr>
              <a:t>, IMF become significant and </a:t>
            </a:r>
            <a:r>
              <a:rPr b="1" lang="en-US" sz="1700" u="sng">
                <a:solidFill>
                  <a:srgbClr val="3F3F3F"/>
                </a:solidFill>
              </a:rPr>
              <a:t>gas is non-ideal.</a:t>
            </a:r>
            <a:r>
              <a:rPr lang="en-US" sz="1700">
                <a:solidFill>
                  <a:srgbClr val="3F3F3F"/>
                </a:solidFill>
              </a:rPr>
              <a:t> </a:t>
            </a:r>
            <a:endParaRPr sz="1700">
              <a:solidFill>
                <a:srgbClr val="3F3F3F"/>
              </a:solidFill>
            </a:endParaRPr>
          </a:p>
          <a:p>
            <a:pPr indent="0" lvl="0" marL="0" rtl="0" algn="l">
              <a:spcBef>
                <a:spcPts val="0"/>
              </a:spcBef>
              <a:spcAft>
                <a:spcPts val="0"/>
              </a:spcAft>
              <a:buNone/>
            </a:pPr>
            <a:r>
              <a:t/>
            </a:r>
            <a:endParaRPr sz="1700">
              <a:solidFill>
                <a:srgbClr val="3F3F3F"/>
              </a:solidFill>
            </a:endParaRPr>
          </a:p>
          <a:p>
            <a:pPr indent="0" lvl="0" marL="0" rtl="0" algn="l">
              <a:spcBef>
                <a:spcPts val="0"/>
              </a:spcBef>
              <a:spcAft>
                <a:spcPts val="0"/>
              </a:spcAft>
              <a:buNone/>
            </a:pPr>
            <a:r>
              <a:t/>
            </a:r>
            <a:endParaRPr sz="1700">
              <a:solidFill>
                <a:srgbClr val="3F3F3F"/>
              </a:solidFill>
            </a:endParaRPr>
          </a:p>
          <a:p>
            <a:pPr indent="0" lvl="0" marL="0" rtl="0" algn="l">
              <a:spcBef>
                <a:spcPts val="0"/>
              </a:spcBef>
              <a:spcAft>
                <a:spcPts val="0"/>
              </a:spcAft>
              <a:buNone/>
            </a:pPr>
            <a:r>
              <a:t/>
            </a:r>
            <a:endParaRPr sz="1700">
              <a:solidFill>
                <a:srgbClr val="3F3F3F"/>
              </a:solidFill>
            </a:endParaRPr>
          </a:p>
          <a:p>
            <a:pPr indent="0" lvl="0" marL="0" rtl="0" algn="l">
              <a:spcBef>
                <a:spcPts val="0"/>
              </a:spcBef>
              <a:spcAft>
                <a:spcPts val="0"/>
              </a:spcAft>
              <a:buNone/>
            </a:pPr>
            <a:r>
              <a:t/>
            </a:r>
            <a:endParaRPr sz="1700">
              <a:solidFill>
                <a:srgbClr val="3F3F3F"/>
              </a:solidFill>
            </a:endParaRPr>
          </a:p>
          <a:p>
            <a:pPr indent="0" lvl="0" marL="0" rtl="0" algn="l">
              <a:spcBef>
                <a:spcPts val="0"/>
              </a:spcBef>
              <a:spcAft>
                <a:spcPts val="0"/>
              </a:spcAft>
              <a:buNone/>
            </a:pPr>
            <a:r>
              <a:rPr lang="en-US" sz="1700">
                <a:solidFill>
                  <a:srgbClr val="3F3F3F"/>
                </a:solidFill>
              </a:rPr>
              <a:t>With significant particle volume, number of collisions increase and actual pressure is more than what is expected.</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When particles have volume, they don’t have as far to travel for a collision to occur. </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As volume increases, actual pressure is larger than predicted. </a:t>
            </a:r>
            <a:endParaRPr sz="1700">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At</a:t>
            </a:r>
            <a:r>
              <a:rPr b="1" lang="en-US" sz="1700" u="sng">
                <a:solidFill>
                  <a:srgbClr val="3F3F3F"/>
                </a:solidFill>
              </a:rPr>
              <a:t> low pressures</a:t>
            </a:r>
            <a:r>
              <a:rPr lang="en-US" sz="1700">
                <a:solidFill>
                  <a:srgbClr val="3F3F3F"/>
                </a:solidFill>
              </a:rPr>
              <a:t>, the space between molecules is much greater than the volume of molecules themselves and the </a:t>
            </a:r>
            <a:r>
              <a:rPr b="1" lang="en-US" sz="1700" u="sng">
                <a:solidFill>
                  <a:srgbClr val="3F3F3F"/>
                </a:solidFill>
              </a:rPr>
              <a:t>gas behaves ideally.</a:t>
            </a:r>
            <a:endParaRPr b="1" sz="1700" u="sng">
              <a:solidFill>
                <a:srgbClr val="3F3F3F"/>
              </a:solidFill>
            </a:endParaRPr>
          </a:p>
          <a:p>
            <a:pPr indent="-336550" lvl="1" marL="914400" rtl="0" algn="l">
              <a:spcBef>
                <a:spcPts val="0"/>
              </a:spcBef>
              <a:spcAft>
                <a:spcPts val="0"/>
              </a:spcAft>
              <a:buClr>
                <a:srgbClr val="3F3F3F"/>
              </a:buClr>
              <a:buSzPts val="1700"/>
              <a:buChar char="▪"/>
            </a:pPr>
            <a:r>
              <a:rPr lang="en-US" sz="1700">
                <a:solidFill>
                  <a:srgbClr val="3F3F3F"/>
                </a:solidFill>
              </a:rPr>
              <a:t>At </a:t>
            </a:r>
            <a:r>
              <a:rPr b="1" lang="en-US" sz="1700" u="sng">
                <a:solidFill>
                  <a:srgbClr val="3F3F3F"/>
                </a:solidFill>
              </a:rPr>
              <a:t>high pressures,</a:t>
            </a:r>
            <a:r>
              <a:rPr lang="en-US" sz="1700">
                <a:solidFill>
                  <a:srgbClr val="3F3F3F"/>
                </a:solidFill>
              </a:rPr>
              <a:t> particle volume becomes significant and the </a:t>
            </a:r>
            <a:r>
              <a:rPr b="1" lang="en-US" sz="1700" u="sng">
                <a:solidFill>
                  <a:srgbClr val="3F3F3F"/>
                </a:solidFill>
              </a:rPr>
              <a:t>gas is non-ideal</a:t>
            </a:r>
            <a:r>
              <a:rPr lang="en-US" sz="1700">
                <a:solidFill>
                  <a:srgbClr val="3F3F3F"/>
                </a:solidFill>
              </a:rPr>
              <a:t>. </a:t>
            </a:r>
            <a:endParaRPr sz="1700"/>
          </a:p>
        </p:txBody>
      </p:sp>
      <p:pic>
        <p:nvPicPr>
          <p:cNvPr id="703" name="Google Shape;703;p73"/>
          <p:cNvPicPr preferRelativeResize="0"/>
          <p:nvPr/>
        </p:nvPicPr>
        <p:blipFill>
          <a:blip r:embed="rId3">
            <a:alphaModFix/>
          </a:blip>
          <a:stretch>
            <a:fillRect/>
          </a:stretch>
        </p:blipFill>
        <p:spPr>
          <a:xfrm>
            <a:off x="2528387" y="2789825"/>
            <a:ext cx="3496585" cy="909025"/>
          </a:xfrm>
          <a:prstGeom prst="rect">
            <a:avLst/>
          </a:prstGeom>
          <a:noFill/>
          <a:ln>
            <a:noFill/>
          </a:ln>
        </p:spPr>
      </p:pic>
      <p:pic>
        <p:nvPicPr>
          <p:cNvPr id="704" name="Google Shape;704;p73"/>
          <p:cNvPicPr preferRelativeResize="0"/>
          <p:nvPr/>
        </p:nvPicPr>
        <p:blipFill rotWithShape="1">
          <a:blip r:embed="rId4">
            <a:alphaModFix/>
          </a:blip>
          <a:srcRect b="2857" l="0" r="0" t="4669"/>
          <a:stretch/>
        </p:blipFill>
        <p:spPr>
          <a:xfrm>
            <a:off x="2376342" y="5948975"/>
            <a:ext cx="3800647" cy="90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6"/>
          <p:cNvSpPr txBox="1"/>
          <p:nvPr>
            <p:ph type="title"/>
          </p:nvPr>
        </p:nvSpPr>
        <p:spPr>
          <a:xfrm>
            <a:off x="498475" y="179298"/>
            <a:ext cx="7556400" cy="76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a:t>
            </a:r>
            <a:endParaRPr/>
          </a:p>
        </p:txBody>
      </p:sp>
      <p:sp>
        <p:nvSpPr>
          <p:cNvPr id="524" name="Google Shape;524;p56"/>
          <p:cNvSpPr txBox="1"/>
          <p:nvPr>
            <p:ph idx="1" type="body"/>
          </p:nvPr>
        </p:nvSpPr>
        <p:spPr>
          <a:xfrm>
            <a:off x="347800" y="1140675"/>
            <a:ext cx="7707000" cy="4985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3.1 Intermolecular Forces</a:t>
            </a:r>
            <a:endParaRPr/>
          </a:p>
          <a:p>
            <a:pPr indent="0" lvl="0" marL="0" rtl="0" algn="l">
              <a:lnSpc>
                <a:spcPct val="115000"/>
              </a:lnSpc>
              <a:spcBef>
                <a:spcPts val="0"/>
              </a:spcBef>
              <a:spcAft>
                <a:spcPts val="0"/>
              </a:spcAft>
              <a:buNone/>
            </a:pPr>
            <a:r>
              <a:rPr lang="en-US"/>
              <a:t>3.2 Properties of Solids</a:t>
            </a:r>
            <a:endParaRPr/>
          </a:p>
          <a:p>
            <a:pPr indent="0" lvl="0" marL="0" rtl="0" algn="l">
              <a:lnSpc>
                <a:spcPct val="115000"/>
              </a:lnSpc>
              <a:spcBef>
                <a:spcPts val="0"/>
              </a:spcBef>
              <a:spcAft>
                <a:spcPts val="0"/>
              </a:spcAft>
              <a:buNone/>
            </a:pPr>
            <a:r>
              <a:rPr lang="en-US"/>
              <a:t>3.3 Solids, Liquids, and Gases</a:t>
            </a:r>
            <a:endParaRPr/>
          </a:p>
          <a:p>
            <a:pPr indent="0" lvl="0" marL="0" rtl="0" algn="l">
              <a:lnSpc>
                <a:spcPct val="115000"/>
              </a:lnSpc>
              <a:spcBef>
                <a:spcPts val="0"/>
              </a:spcBef>
              <a:spcAft>
                <a:spcPts val="0"/>
              </a:spcAft>
              <a:buNone/>
            </a:pPr>
            <a:r>
              <a:rPr lang="en-US"/>
              <a:t>3.4 Ideal Gas Law</a:t>
            </a:r>
            <a:endParaRPr/>
          </a:p>
          <a:p>
            <a:pPr indent="0" lvl="0" marL="0" rtl="0" algn="l">
              <a:lnSpc>
                <a:spcPct val="115000"/>
              </a:lnSpc>
              <a:spcBef>
                <a:spcPts val="0"/>
              </a:spcBef>
              <a:spcAft>
                <a:spcPts val="0"/>
              </a:spcAft>
              <a:buNone/>
            </a:pPr>
            <a:r>
              <a:rPr lang="en-US"/>
              <a:t>3.5 Kinetic Molecular Theory</a:t>
            </a:r>
            <a:endParaRPr/>
          </a:p>
          <a:p>
            <a:pPr indent="0" lvl="0" marL="0" rtl="0" algn="l">
              <a:lnSpc>
                <a:spcPct val="115000"/>
              </a:lnSpc>
              <a:spcBef>
                <a:spcPts val="0"/>
              </a:spcBef>
              <a:spcAft>
                <a:spcPts val="0"/>
              </a:spcAft>
              <a:buNone/>
            </a:pPr>
            <a:r>
              <a:rPr lang="en-US"/>
              <a:t>3.6 Deviation from Ideal Gas Law</a:t>
            </a:r>
            <a:endParaRPr/>
          </a:p>
          <a:p>
            <a:pPr indent="0" lvl="0" marL="0" rtl="0" algn="l">
              <a:lnSpc>
                <a:spcPct val="115000"/>
              </a:lnSpc>
              <a:spcBef>
                <a:spcPts val="0"/>
              </a:spcBef>
              <a:spcAft>
                <a:spcPts val="0"/>
              </a:spcAft>
              <a:buNone/>
            </a:pPr>
            <a:r>
              <a:rPr lang="en-US"/>
              <a:t>3.7 Solutions and Mixtures</a:t>
            </a:r>
            <a:endParaRPr/>
          </a:p>
          <a:p>
            <a:pPr indent="0" lvl="0" marL="0" rtl="0" algn="l">
              <a:lnSpc>
                <a:spcPct val="115000"/>
              </a:lnSpc>
              <a:spcBef>
                <a:spcPts val="0"/>
              </a:spcBef>
              <a:spcAft>
                <a:spcPts val="0"/>
              </a:spcAft>
              <a:buNone/>
            </a:pPr>
            <a:r>
              <a:rPr lang="en-US"/>
              <a:t>3.8 Representations of Solutions</a:t>
            </a:r>
            <a:endParaRPr/>
          </a:p>
          <a:p>
            <a:pPr indent="0" lvl="0" marL="0" rtl="0" algn="l">
              <a:lnSpc>
                <a:spcPct val="115000"/>
              </a:lnSpc>
              <a:spcBef>
                <a:spcPts val="0"/>
              </a:spcBef>
              <a:spcAft>
                <a:spcPts val="0"/>
              </a:spcAft>
              <a:buNone/>
            </a:pPr>
            <a:r>
              <a:rPr lang="en-US"/>
              <a:t>3.9 Separation of Solutions and Mixtures - Chromatography</a:t>
            </a:r>
            <a:endParaRPr/>
          </a:p>
          <a:p>
            <a:pPr indent="0" lvl="0" marL="0" rtl="0" algn="l">
              <a:lnSpc>
                <a:spcPct val="115000"/>
              </a:lnSpc>
              <a:spcBef>
                <a:spcPts val="0"/>
              </a:spcBef>
              <a:spcAft>
                <a:spcPts val="0"/>
              </a:spcAft>
              <a:buNone/>
            </a:pPr>
            <a:r>
              <a:rPr lang="en-US"/>
              <a:t>3.10 Solubility</a:t>
            </a:r>
            <a:endParaRPr/>
          </a:p>
          <a:p>
            <a:pPr indent="0" lvl="0" marL="0" rtl="0" algn="l">
              <a:lnSpc>
                <a:spcPct val="115000"/>
              </a:lnSpc>
              <a:spcBef>
                <a:spcPts val="0"/>
              </a:spcBef>
              <a:spcAft>
                <a:spcPts val="0"/>
              </a:spcAft>
              <a:buNone/>
            </a:pPr>
            <a:r>
              <a:rPr lang="en-US"/>
              <a:t>3.11 Spectroscopy and the Electromagnetic Spectrum</a:t>
            </a:r>
            <a:endParaRPr/>
          </a:p>
          <a:p>
            <a:pPr indent="0" lvl="0" marL="0" rtl="0" algn="l">
              <a:lnSpc>
                <a:spcPct val="115000"/>
              </a:lnSpc>
              <a:spcBef>
                <a:spcPts val="0"/>
              </a:spcBef>
              <a:spcAft>
                <a:spcPts val="0"/>
              </a:spcAft>
              <a:buNone/>
            </a:pPr>
            <a:r>
              <a:rPr lang="en-US"/>
              <a:t>3.12 Photoelectric Effect</a:t>
            </a:r>
            <a:endParaRPr/>
          </a:p>
          <a:p>
            <a:pPr indent="0" lvl="0" marL="0" rtl="0" algn="l">
              <a:lnSpc>
                <a:spcPct val="115000"/>
              </a:lnSpc>
              <a:spcBef>
                <a:spcPts val="0"/>
              </a:spcBef>
              <a:spcAft>
                <a:spcPts val="0"/>
              </a:spcAft>
              <a:buNone/>
            </a:pPr>
            <a:r>
              <a:rPr lang="en-US"/>
              <a:t>3.13 Beer-Lambert Law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4"/>
          <p:cNvSpPr txBox="1"/>
          <p:nvPr>
            <p:ph type="title"/>
          </p:nvPr>
        </p:nvSpPr>
        <p:spPr>
          <a:xfrm>
            <a:off x="609444" y="-19595"/>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3.7 Molarity and Particle Views</a:t>
            </a:r>
            <a:endParaRPr/>
          </a:p>
        </p:txBody>
      </p:sp>
      <p:sp>
        <p:nvSpPr>
          <p:cNvPr id="710" name="Google Shape;710;p74"/>
          <p:cNvSpPr txBox="1"/>
          <p:nvPr>
            <p:ph idx="2" type="body"/>
          </p:nvPr>
        </p:nvSpPr>
        <p:spPr>
          <a:xfrm>
            <a:off x="117517" y="5104201"/>
            <a:ext cx="8190900" cy="1128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350"/>
              <a:buChar char="■"/>
            </a:pPr>
            <a:r>
              <a:rPr lang="en-US"/>
              <a:t>QUESTION: Rank the six solutions above in order of increasing molarity. Pay attention to volume, and some have equal concentration</a:t>
            </a:r>
            <a:endParaRPr/>
          </a:p>
          <a:p>
            <a:pPr indent="-228600" lvl="0" marL="228600" rtl="0" algn="l">
              <a:lnSpc>
                <a:spcPct val="90000"/>
              </a:lnSpc>
              <a:spcBef>
                <a:spcPts val="2000"/>
              </a:spcBef>
              <a:spcAft>
                <a:spcPts val="0"/>
              </a:spcAft>
              <a:buSzPts val="1350"/>
              <a:buChar char="■"/>
            </a:pPr>
            <a:r>
              <a:rPr lang="en-US"/>
              <a:t>C,D, and E (tied); A and F (tied); most concentrated is B</a:t>
            </a:r>
            <a:endParaRPr/>
          </a:p>
          <a:p>
            <a:pPr indent="-142875" lvl="0" marL="228600" rtl="0" algn="l">
              <a:lnSpc>
                <a:spcPct val="90000"/>
              </a:lnSpc>
              <a:spcBef>
                <a:spcPts val="2000"/>
              </a:spcBef>
              <a:spcAft>
                <a:spcPts val="0"/>
              </a:spcAft>
              <a:buSzPts val="1350"/>
              <a:buNone/>
            </a:pPr>
            <a:r>
              <a:t/>
            </a:r>
            <a:endParaRPr/>
          </a:p>
        </p:txBody>
      </p:sp>
      <p:sp>
        <p:nvSpPr>
          <p:cNvPr id="711" name="Google Shape;711;p74"/>
          <p:cNvSpPr txBox="1"/>
          <p:nvPr/>
        </p:nvSpPr>
        <p:spPr>
          <a:xfrm>
            <a:off x="-419209" y="295896"/>
            <a:ext cx="1846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pic>
        <p:nvPicPr>
          <p:cNvPr descr="Screen Shot 2016-04-04 at 5.37.11 PM.png" id="712" name="Google Shape;712;p74"/>
          <p:cNvPicPr preferRelativeResize="0"/>
          <p:nvPr/>
        </p:nvPicPr>
        <p:blipFill rotWithShape="1">
          <a:blip r:embed="rId3">
            <a:alphaModFix/>
          </a:blip>
          <a:srcRect b="0" l="0" r="0" t="0"/>
          <a:stretch/>
        </p:blipFill>
        <p:spPr>
          <a:xfrm>
            <a:off x="225344" y="690314"/>
            <a:ext cx="7417845" cy="4502973"/>
          </a:xfrm>
          <a:prstGeom prst="rect">
            <a:avLst/>
          </a:prstGeom>
          <a:noFill/>
          <a:ln>
            <a:noFill/>
          </a:ln>
        </p:spPr>
      </p:pic>
      <p:sp>
        <p:nvSpPr>
          <p:cNvPr id="713" name="Google Shape;713;p74"/>
          <p:cNvSpPr txBox="1"/>
          <p:nvPr/>
        </p:nvSpPr>
        <p:spPr>
          <a:xfrm>
            <a:off x="7490800" y="2558025"/>
            <a:ext cx="140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ckwell"/>
                <a:ea typeface="Rockwell"/>
                <a:cs typeface="Rockwell"/>
                <a:sym typeface="Rockwell"/>
              </a:rPr>
              <a:t>Molarity: </a:t>
            </a:r>
            <a:endParaRPr sz="2000">
              <a:latin typeface="Rockwell"/>
              <a:ea typeface="Rockwell"/>
              <a:cs typeface="Rockwell"/>
              <a:sym typeface="Rockwell"/>
            </a:endParaRPr>
          </a:p>
          <a:p>
            <a:pPr indent="0" lvl="0" marL="0" rtl="0" algn="l">
              <a:spcBef>
                <a:spcPts val="0"/>
              </a:spcBef>
              <a:spcAft>
                <a:spcPts val="0"/>
              </a:spcAft>
              <a:buNone/>
            </a:pPr>
            <a:r>
              <a:rPr lang="en-US" sz="2000">
                <a:latin typeface="Rockwell"/>
                <a:ea typeface="Rockwell"/>
                <a:cs typeface="Rockwell"/>
                <a:sym typeface="Rockwell"/>
              </a:rPr>
              <a:t>M = mol/L</a:t>
            </a:r>
            <a:endParaRPr sz="2000">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5"/>
          <p:cNvSpPr txBox="1"/>
          <p:nvPr>
            <p:ph type="title"/>
          </p:nvPr>
        </p:nvSpPr>
        <p:spPr>
          <a:xfrm>
            <a:off x="498474" y="1792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3.8 Dissolving/Dissociation: Solute and Solvent</a:t>
            </a:r>
            <a:endParaRPr/>
          </a:p>
        </p:txBody>
      </p:sp>
      <p:sp>
        <p:nvSpPr>
          <p:cNvPr id="719" name="Google Shape;719;p75"/>
          <p:cNvSpPr txBox="1"/>
          <p:nvPr>
            <p:ph idx="2" type="body"/>
          </p:nvPr>
        </p:nvSpPr>
        <p:spPr>
          <a:xfrm>
            <a:off x="4870224" y="1985963"/>
            <a:ext cx="4031806" cy="42963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350"/>
              <a:buChar char="■"/>
            </a:pPr>
            <a:r>
              <a:rPr lang="en-US"/>
              <a:t>When drawing solute ions:</a:t>
            </a:r>
            <a:endParaRPr/>
          </a:p>
          <a:p>
            <a:pPr indent="-342900" lvl="0" marL="342900" rtl="0" algn="l">
              <a:lnSpc>
                <a:spcPct val="100000"/>
              </a:lnSpc>
              <a:spcBef>
                <a:spcPts val="2000"/>
              </a:spcBef>
              <a:spcAft>
                <a:spcPts val="0"/>
              </a:spcAft>
              <a:buSzPts val="1350"/>
              <a:buAutoNum type="arabicPeriod"/>
            </a:pPr>
            <a:r>
              <a:rPr lang="en-US"/>
              <a:t>pay attention to size (Na</a:t>
            </a:r>
            <a:r>
              <a:rPr baseline="30000" lang="en-US"/>
              <a:t>+</a:t>
            </a:r>
            <a:r>
              <a:rPr lang="en-US"/>
              <a:t> is smaller than Cl</a:t>
            </a:r>
            <a:r>
              <a:rPr baseline="30000" lang="en-US"/>
              <a:t>-</a:t>
            </a:r>
            <a:r>
              <a:rPr lang="en-US"/>
              <a:t>)</a:t>
            </a:r>
            <a:endParaRPr/>
          </a:p>
          <a:p>
            <a:pPr indent="-342900" lvl="0" marL="342900" rtl="0" algn="l">
              <a:lnSpc>
                <a:spcPct val="100000"/>
              </a:lnSpc>
              <a:spcBef>
                <a:spcPts val="2000"/>
              </a:spcBef>
              <a:spcAft>
                <a:spcPts val="0"/>
              </a:spcAft>
              <a:buSzPts val="1350"/>
              <a:buAutoNum type="arabicPeriod"/>
            </a:pPr>
            <a:r>
              <a:rPr lang="en-US"/>
              <a:t>Draw charges on ion, but not on water</a:t>
            </a:r>
            <a:endParaRPr/>
          </a:p>
          <a:p>
            <a:pPr indent="-342900" lvl="0" marL="342900" rtl="0" algn="l">
              <a:lnSpc>
                <a:spcPct val="100000"/>
              </a:lnSpc>
              <a:spcBef>
                <a:spcPts val="2000"/>
              </a:spcBef>
              <a:spcAft>
                <a:spcPts val="0"/>
              </a:spcAft>
              <a:buSzPts val="1350"/>
              <a:buAutoNum type="arabicPeriod"/>
            </a:pPr>
            <a:r>
              <a:rPr lang="en-US"/>
              <a:t>draw at least 3 water molecules around each</a:t>
            </a:r>
            <a:endParaRPr/>
          </a:p>
          <a:p>
            <a:pPr indent="-342900" lvl="0" marL="342900" rtl="0" algn="l">
              <a:lnSpc>
                <a:spcPct val="100000"/>
              </a:lnSpc>
              <a:spcBef>
                <a:spcPts val="2000"/>
              </a:spcBef>
              <a:spcAft>
                <a:spcPts val="0"/>
              </a:spcAft>
              <a:buSzPts val="1350"/>
              <a:buAutoNum type="arabicPeriod"/>
            </a:pPr>
            <a:r>
              <a:rPr lang="en-US"/>
              <a:t> the negative dipole (oxygen side) points toward cation and the </a:t>
            </a:r>
            <a:r>
              <a:rPr lang="en-US"/>
              <a:t>positive</a:t>
            </a:r>
            <a:r>
              <a:rPr lang="en-US"/>
              <a:t> dipoles (H side) points towards the anion</a:t>
            </a:r>
            <a:endParaRPr/>
          </a:p>
        </p:txBody>
      </p:sp>
      <p:sp>
        <p:nvSpPr>
          <p:cNvPr id="720" name="Google Shape;720;p75"/>
          <p:cNvSpPr/>
          <p:nvPr/>
        </p:nvSpPr>
        <p:spPr>
          <a:xfrm>
            <a:off x="376638" y="1313123"/>
            <a:ext cx="7558960" cy="77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solutesolvent.jpg" id="721" name="Google Shape;721;p75"/>
          <p:cNvPicPr preferRelativeResize="0"/>
          <p:nvPr>
            <p:ph idx="1" type="body"/>
          </p:nvPr>
        </p:nvPicPr>
        <p:blipFill rotWithShape="1">
          <a:blip r:embed="rId3">
            <a:alphaModFix/>
          </a:blip>
          <a:srcRect b="-19604" l="0" r="0" t="-19604"/>
          <a:stretch/>
        </p:blipFill>
        <p:spPr>
          <a:xfrm>
            <a:off x="196850" y="1600200"/>
            <a:ext cx="4587066" cy="46815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76"/>
          <p:cNvSpPr txBox="1"/>
          <p:nvPr>
            <p:ph type="title"/>
          </p:nvPr>
        </p:nvSpPr>
        <p:spPr>
          <a:xfrm>
            <a:off x="498475" y="163255"/>
            <a:ext cx="7556400" cy="67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3.9 Chromatography</a:t>
            </a:r>
            <a:endParaRPr/>
          </a:p>
        </p:txBody>
      </p:sp>
      <p:sp>
        <p:nvSpPr>
          <p:cNvPr id="727" name="Google Shape;727;p76"/>
          <p:cNvSpPr txBox="1"/>
          <p:nvPr/>
        </p:nvSpPr>
        <p:spPr>
          <a:xfrm>
            <a:off x="5534875" y="163250"/>
            <a:ext cx="252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Rockwell"/>
                <a:ea typeface="Rockwell"/>
                <a:cs typeface="Rockwell"/>
                <a:sym typeface="Rockwell"/>
              </a:rPr>
              <a:t>Components of a liquid cannot be separated by filtration. They are separated based on IMFs!</a:t>
            </a:r>
            <a:endParaRPr>
              <a:latin typeface="Rockwell"/>
              <a:ea typeface="Rockwell"/>
              <a:cs typeface="Rockwell"/>
              <a:sym typeface="Rockwell"/>
            </a:endParaRPr>
          </a:p>
        </p:txBody>
      </p:sp>
      <p:sp>
        <p:nvSpPr>
          <p:cNvPr id="728" name="Google Shape;728;p76"/>
          <p:cNvSpPr txBox="1"/>
          <p:nvPr/>
        </p:nvSpPr>
        <p:spPr>
          <a:xfrm>
            <a:off x="119975" y="4760475"/>
            <a:ext cx="603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ckwell"/>
                <a:ea typeface="Rockwell"/>
                <a:cs typeface="Rockwell"/>
                <a:sym typeface="Rockwell"/>
              </a:rPr>
              <a:t>Chromatography (paper, thin-layer, and column) separates chemical species by taking advantage of the differential strength of intermolecular interactions between and among the components of the solution (the mobile phase) and with the surface components of the stationary phase.</a:t>
            </a:r>
            <a:endParaRPr>
              <a:latin typeface="Rockwell"/>
              <a:ea typeface="Rockwell"/>
              <a:cs typeface="Rockwell"/>
              <a:sym typeface="Rockwell"/>
            </a:endParaRPr>
          </a:p>
        </p:txBody>
      </p:sp>
      <p:pic>
        <p:nvPicPr>
          <p:cNvPr id="729" name="Google Shape;729;p76"/>
          <p:cNvPicPr preferRelativeResize="0"/>
          <p:nvPr/>
        </p:nvPicPr>
        <p:blipFill rotWithShape="1">
          <a:blip r:embed="rId3">
            <a:alphaModFix/>
          </a:blip>
          <a:srcRect b="0" l="0" r="30497" t="0"/>
          <a:stretch/>
        </p:blipFill>
        <p:spPr>
          <a:xfrm>
            <a:off x="0" y="1209950"/>
            <a:ext cx="6154501" cy="3561451"/>
          </a:xfrm>
          <a:prstGeom prst="rect">
            <a:avLst/>
          </a:prstGeom>
          <a:noFill/>
          <a:ln>
            <a:noFill/>
          </a:ln>
        </p:spPr>
      </p:pic>
      <p:pic>
        <p:nvPicPr>
          <p:cNvPr id="730" name="Google Shape;730;p76"/>
          <p:cNvPicPr preferRelativeResize="0"/>
          <p:nvPr/>
        </p:nvPicPr>
        <p:blipFill rotWithShape="1">
          <a:blip r:embed="rId3">
            <a:alphaModFix/>
          </a:blip>
          <a:srcRect b="8792" l="72694" r="0" t="0"/>
          <a:stretch/>
        </p:blipFill>
        <p:spPr>
          <a:xfrm>
            <a:off x="6154500" y="2039325"/>
            <a:ext cx="2996300" cy="40253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7"/>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Rockwell"/>
              <a:buNone/>
            </a:pPr>
            <a:r>
              <a:rPr lang="en-US">
                <a:solidFill>
                  <a:srgbClr val="00B0F0"/>
                </a:solidFill>
              </a:rPr>
              <a:t>3.9 </a:t>
            </a:r>
            <a:r>
              <a:rPr lang="en-US">
                <a:solidFill>
                  <a:srgbClr val="00B0F0"/>
                </a:solidFill>
              </a:rPr>
              <a:t>Chromatography</a:t>
            </a:r>
            <a:endParaRPr>
              <a:solidFill>
                <a:srgbClr val="00B0F0"/>
              </a:solidFill>
            </a:endParaRPr>
          </a:p>
        </p:txBody>
      </p:sp>
      <p:pic>
        <p:nvPicPr>
          <p:cNvPr descr="http://4.bp.blogspot.com/-AUAIUsg1hPA/Td6OGmD8hXI/AAAAAAAACQw/74lwLwTsvOU/s1600/Chromatography-2.jpg" id="736" name="Google Shape;736;p77"/>
          <p:cNvPicPr preferRelativeResize="0"/>
          <p:nvPr/>
        </p:nvPicPr>
        <p:blipFill rotWithShape="1">
          <a:blip r:embed="rId3">
            <a:alphaModFix/>
          </a:blip>
          <a:srcRect b="0" l="0" r="0" t="0"/>
          <a:stretch/>
        </p:blipFill>
        <p:spPr>
          <a:xfrm>
            <a:off x="0" y="779576"/>
            <a:ext cx="4547286" cy="3160365"/>
          </a:xfrm>
          <a:prstGeom prst="rect">
            <a:avLst/>
          </a:prstGeom>
          <a:noFill/>
          <a:ln>
            <a:noFill/>
          </a:ln>
        </p:spPr>
      </p:pic>
      <p:pic>
        <p:nvPicPr>
          <p:cNvPr id="737" name="Google Shape;737;p77">
            <a:hlinkClick r:id="rId4"/>
          </p:cNvPr>
          <p:cNvPicPr preferRelativeResize="0"/>
          <p:nvPr/>
        </p:nvPicPr>
        <p:blipFill rotWithShape="1">
          <a:blip r:embed="rId5">
            <a:alphaModFix/>
          </a:blip>
          <a:srcRect b="6033" l="13093" r="23563" t="13383"/>
          <a:stretch/>
        </p:blipFill>
        <p:spPr>
          <a:xfrm>
            <a:off x="5060051" y="189998"/>
            <a:ext cx="3056681" cy="2186187"/>
          </a:xfrm>
          <a:prstGeom prst="rect">
            <a:avLst/>
          </a:prstGeom>
          <a:noFill/>
          <a:ln>
            <a:noFill/>
          </a:ln>
        </p:spPr>
      </p:pic>
      <p:pic>
        <p:nvPicPr>
          <p:cNvPr descr="Column Chromatography&#10;Column chromatography: technique that uses an adsorbent packed in a&#10;glass column, and a solvent that..." id="738" name="Google Shape;738;p77"/>
          <p:cNvPicPr preferRelativeResize="0"/>
          <p:nvPr/>
        </p:nvPicPr>
        <p:blipFill rotWithShape="1">
          <a:blip r:embed="rId6">
            <a:alphaModFix/>
          </a:blip>
          <a:srcRect b="10560" l="7764" r="7815" t="6929"/>
          <a:stretch/>
        </p:blipFill>
        <p:spPr>
          <a:xfrm>
            <a:off x="4696413" y="2497704"/>
            <a:ext cx="4337220" cy="3275911"/>
          </a:xfrm>
          <a:prstGeom prst="rect">
            <a:avLst/>
          </a:prstGeom>
          <a:noFill/>
          <a:ln>
            <a:noFill/>
          </a:ln>
        </p:spPr>
      </p:pic>
      <p:sp>
        <p:nvSpPr>
          <p:cNvPr id="739" name="Google Shape;739;p77"/>
          <p:cNvSpPr/>
          <p:nvPr/>
        </p:nvSpPr>
        <p:spPr>
          <a:xfrm>
            <a:off x="3193583" y="3669271"/>
            <a:ext cx="2035200" cy="1265400"/>
          </a:xfrm>
          <a:prstGeom prst="rightArrow">
            <a:avLst>
              <a:gd fmla="val 50000" name="adj1"/>
              <a:gd fmla="val 50000" name="adj2"/>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Rockwell"/>
                <a:ea typeface="Rockwell"/>
                <a:cs typeface="Rockwell"/>
                <a:sym typeface="Rockwell"/>
              </a:rPr>
              <a:t>Advantage: We can collect and use the fractions </a:t>
            </a:r>
            <a:endParaRPr b="0" i="0" sz="1500" u="none" cap="none" strike="noStrike">
              <a:solidFill>
                <a:schemeClr val="lt1"/>
              </a:solidFill>
              <a:latin typeface="Rockwell"/>
              <a:ea typeface="Rockwell"/>
              <a:cs typeface="Rockwell"/>
              <a:sym typeface="Rockwell"/>
            </a:endParaRPr>
          </a:p>
        </p:txBody>
      </p:sp>
      <p:sp>
        <p:nvSpPr>
          <p:cNvPr id="740" name="Google Shape;740;p77"/>
          <p:cNvSpPr txBox="1"/>
          <p:nvPr>
            <p:ph idx="1" type="body"/>
          </p:nvPr>
        </p:nvSpPr>
        <p:spPr>
          <a:xfrm>
            <a:off x="88300" y="3724601"/>
            <a:ext cx="3567900" cy="23649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SzPts val="1110"/>
              <a:buChar char="■"/>
            </a:pPr>
            <a:r>
              <a:rPr lang="en-US" sz="1480"/>
              <a:t>Main Error:</a:t>
            </a:r>
            <a:endParaRPr/>
          </a:p>
          <a:p>
            <a:pPr indent="-228600" lvl="1" marL="457200" rtl="0" algn="l">
              <a:lnSpc>
                <a:spcPct val="80000"/>
              </a:lnSpc>
              <a:spcBef>
                <a:spcPts val="600"/>
              </a:spcBef>
              <a:spcAft>
                <a:spcPts val="0"/>
              </a:spcAft>
              <a:buSzPts val="1110"/>
              <a:buChar char="■"/>
            </a:pPr>
            <a:r>
              <a:rPr lang="en-US" sz="1480"/>
              <a:t>Incomplete Separation</a:t>
            </a:r>
            <a:endParaRPr/>
          </a:p>
          <a:p>
            <a:pPr indent="-228600" lvl="0" marL="228600" rtl="0" algn="l">
              <a:lnSpc>
                <a:spcPct val="80000"/>
              </a:lnSpc>
              <a:spcBef>
                <a:spcPts val="2000"/>
              </a:spcBef>
              <a:spcAft>
                <a:spcPts val="0"/>
              </a:spcAft>
              <a:buSzPts val="1110"/>
              <a:buChar char="■"/>
            </a:pPr>
            <a:r>
              <a:rPr lang="en-US" sz="1480"/>
              <a:t>Can be caused by:</a:t>
            </a:r>
            <a:endParaRPr/>
          </a:p>
          <a:p>
            <a:pPr indent="-228600" lvl="1" marL="457200" rtl="0" algn="l">
              <a:lnSpc>
                <a:spcPct val="80000"/>
              </a:lnSpc>
              <a:spcBef>
                <a:spcPts val="600"/>
              </a:spcBef>
              <a:spcAft>
                <a:spcPts val="0"/>
              </a:spcAft>
              <a:buSzPts val="1110"/>
              <a:buChar char="■"/>
            </a:pPr>
            <a:r>
              <a:rPr lang="en-US" sz="1480"/>
              <a:t>Inconsistent spotting</a:t>
            </a:r>
            <a:endParaRPr/>
          </a:p>
          <a:p>
            <a:pPr indent="-228600" lvl="1" marL="457200" rtl="0" algn="l">
              <a:lnSpc>
                <a:spcPct val="80000"/>
              </a:lnSpc>
              <a:spcBef>
                <a:spcPts val="600"/>
              </a:spcBef>
              <a:spcAft>
                <a:spcPts val="0"/>
              </a:spcAft>
              <a:buSzPts val="1110"/>
              <a:buChar char="■"/>
            </a:pPr>
            <a:r>
              <a:rPr lang="en-US" sz="1480"/>
              <a:t>Overloading</a:t>
            </a:r>
            <a:endParaRPr/>
          </a:p>
          <a:p>
            <a:pPr indent="-228600" lvl="1" marL="457200" rtl="0" algn="l">
              <a:lnSpc>
                <a:spcPct val="80000"/>
              </a:lnSpc>
              <a:spcBef>
                <a:spcPts val="600"/>
              </a:spcBef>
              <a:spcAft>
                <a:spcPts val="0"/>
              </a:spcAft>
              <a:buSzPts val="1110"/>
              <a:buChar char="■"/>
            </a:pPr>
            <a:r>
              <a:rPr lang="en-US" sz="1480"/>
              <a:t>Improper packing (column)</a:t>
            </a:r>
            <a:endParaRPr/>
          </a:p>
          <a:p>
            <a:pPr indent="-228600" lvl="1" marL="457200" rtl="0" algn="l">
              <a:lnSpc>
                <a:spcPct val="80000"/>
              </a:lnSpc>
              <a:spcBef>
                <a:spcPts val="600"/>
              </a:spcBef>
              <a:spcAft>
                <a:spcPts val="0"/>
              </a:spcAft>
              <a:buSzPts val="1110"/>
              <a:buChar char="■"/>
            </a:pPr>
            <a:r>
              <a:rPr lang="en-US" sz="1480"/>
              <a:t>Poor solvent choice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0" st="0"/>
                                            </p:txEl>
                                          </p:spTgt>
                                        </p:tgtEl>
                                        <p:attrNameLst>
                                          <p:attrName>style.visibility</p:attrName>
                                        </p:attrNameLst>
                                      </p:cBhvr>
                                      <p:to>
                                        <p:strVal val="visible"/>
                                      </p:to>
                                    </p:set>
                                    <p:animEffect filter="fade" transition="in">
                                      <p:cBhvr>
                                        <p:cTn dur="500"/>
                                        <p:tgtEl>
                                          <p:spTgt spid="7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1" st="1"/>
                                            </p:txEl>
                                          </p:spTgt>
                                        </p:tgtEl>
                                        <p:attrNameLst>
                                          <p:attrName>style.visibility</p:attrName>
                                        </p:attrNameLst>
                                      </p:cBhvr>
                                      <p:to>
                                        <p:strVal val="visible"/>
                                      </p:to>
                                    </p:set>
                                    <p:animEffect filter="fade" transition="in">
                                      <p:cBhvr>
                                        <p:cTn dur="500"/>
                                        <p:tgtEl>
                                          <p:spTgt spid="7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2" st="2"/>
                                            </p:txEl>
                                          </p:spTgt>
                                        </p:tgtEl>
                                        <p:attrNameLst>
                                          <p:attrName>style.visibility</p:attrName>
                                        </p:attrNameLst>
                                      </p:cBhvr>
                                      <p:to>
                                        <p:strVal val="visible"/>
                                      </p:to>
                                    </p:set>
                                    <p:animEffect filter="fade" transition="in">
                                      <p:cBhvr>
                                        <p:cTn dur="500"/>
                                        <p:tgtEl>
                                          <p:spTgt spid="7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3" st="3"/>
                                            </p:txEl>
                                          </p:spTgt>
                                        </p:tgtEl>
                                        <p:attrNameLst>
                                          <p:attrName>style.visibility</p:attrName>
                                        </p:attrNameLst>
                                      </p:cBhvr>
                                      <p:to>
                                        <p:strVal val="visible"/>
                                      </p:to>
                                    </p:set>
                                    <p:animEffect filter="fade" transition="in">
                                      <p:cBhvr>
                                        <p:cTn dur="500"/>
                                        <p:tgtEl>
                                          <p:spTgt spid="7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4" st="4"/>
                                            </p:txEl>
                                          </p:spTgt>
                                        </p:tgtEl>
                                        <p:attrNameLst>
                                          <p:attrName>style.visibility</p:attrName>
                                        </p:attrNameLst>
                                      </p:cBhvr>
                                      <p:to>
                                        <p:strVal val="visible"/>
                                      </p:to>
                                    </p:set>
                                    <p:animEffect filter="fade" transition="in">
                                      <p:cBhvr>
                                        <p:cTn dur="500"/>
                                        <p:tgtEl>
                                          <p:spTgt spid="7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5" st="5"/>
                                            </p:txEl>
                                          </p:spTgt>
                                        </p:tgtEl>
                                        <p:attrNameLst>
                                          <p:attrName>style.visibility</p:attrName>
                                        </p:attrNameLst>
                                      </p:cBhvr>
                                      <p:to>
                                        <p:strVal val="visible"/>
                                      </p:to>
                                    </p:set>
                                    <p:animEffect filter="fade" transition="in">
                                      <p:cBhvr>
                                        <p:cTn dur="500"/>
                                        <p:tgtEl>
                                          <p:spTgt spid="7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xEl>
                                              <p:pRg end="6" st="6"/>
                                            </p:txEl>
                                          </p:spTgt>
                                        </p:tgtEl>
                                        <p:attrNameLst>
                                          <p:attrName>style.visibility</p:attrName>
                                        </p:attrNameLst>
                                      </p:cBhvr>
                                      <p:to>
                                        <p:strVal val="visible"/>
                                      </p:to>
                                    </p:set>
                                    <p:animEffect filter="fade" transition="in">
                                      <p:cBhvr>
                                        <p:cTn dur="500"/>
                                        <p:tgtEl>
                                          <p:spTgt spid="7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8"/>
          <p:cNvSpPr txBox="1"/>
          <p:nvPr>
            <p:ph idx="2" type="body"/>
          </p:nvPr>
        </p:nvSpPr>
        <p:spPr>
          <a:xfrm>
            <a:off x="125" y="4768700"/>
            <a:ext cx="9144000" cy="1445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350"/>
              <a:buChar char="■"/>
            </a:pPr>
            <a:r>
              <a:rPr lang="en-US"/>
              <a:t>Distillation separates chemical species by taking advantage of the strength of intermolecular interactions between and among the components and the effects these interactions have on the vapor pressures of the components in the mixture.</a:t>
            </a:r>
            <a:endParaRPr/>
          </a:p>
          <a:p>
            <a:pPr indent="-228600" lvl="0" marL="228600" rtl="0" algn="l">
              <a:lnSpc>
                <a:spcPct val="100000"/>
              </a:lnSpc>
              <a:spcBef>
                <a:spcPts val="0"/>
              </a:spcBef>
              <a:spcAft>
                <a:spcPts val="0"/>
              </a:spcAft>
              <a:buSzPts val="1350"/>
              <a:buChar char="■"/>
            </a:pPr>
            <a:r>
              <a:rPr lang="en-US"/>
              <a:t>In the diagram above, ethanol has lower IMF’s and a resulting lower boiling point than water, so it can be heated, vaporized and condensed easily.</a:t>
            </a:r>
            <a:endParaRPr/>
          </a:p>
          <a:p>
            <a:pPr indent="-228600" lvl="0" marL="228600" rtl="0" algn="l">
              <a:lnSpc>
                <a:spcPct val="100000"/>
              </a:lnSpc>
              <a:spcBef>
                <a:spcPts val="0"/>
              </a:spcBef>
              <a:spcAft>
                <a:spcPts val="0"/>
              </a:spcAft>
              <a:buSzPts val="1350"/>
              <a:buChar char="■"/>
            </a:pPr>
            <a:r>
              <a:rPr lang="en-US"/>
              <a:t>Ethanol hydrogen bonds as water does and is polar, but part of the ethanol has only weaker LDF’s because it’s nonpolar resulting in a lower boiling point</a:t>
            </a:r>
            <a:endParaRPr/>
          </a:p>
        </p:txBody>
      </p:sp>
      <p:sp>
        <p:nvSpPr>
          <p:cNvPr id="746" name="Google Shape;746;p78"/>
          <p:cNvSpPr txBox="1"/>
          <p:nvPr>
            <p:ph type="title"/>
          </p:nvPr>
        </p:nvSpPr>
        <p:spPr>
          <a:xfrm>
            <a:off x="498475" y="190000"/>
            <a:ext cx="76338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500"/>
              <a:t>3.9 Distillation to Separate Solutions</a:t>
            </a:r>
            <a:endParaRPr sz="3500"/>
          </a:p>
        </p:txBody>
      </p:sp>
      <p:pic>
        <p:nvPicPr>
          <p:cNvPr id="747" name="Google Shape;747;p78"/>
          <p:cNvPicPr preferRelativeResize="0"/>
          <p:nvPr/>
        </p:nvPicPr>
        <p:blipFill>
          <a:blip r:embed="rId3">
            <a:alphaModFix/>
          </a:blip>
          <a:stretch>
            <a:fillRect/>
          </a:stretch>
        </p:blipFill>
        <p:spPr>
          <a:xfrm>
            <a:off x="6003290" y="1293625"/>
            <a:ext cx="2912011" cy="3322676"/>
          </a:xfrm>
          <a:prstGeom prst="rect">
            <a:avLst/>
          </a:prstGeom>
          <a:noFill/>
          <a:ln>
            <a:noFill/>
          </a:ln>
        </p:spPr>
      </p:pic>
      <p:pic>
        <p:nvPicPr>
          <p:cNvPr id="748" name="Google Shape;748;p78"/>
          <p:cNvPicPr preferRelativeResize="0"/>
          <p:nvPr/>
        </p:nvPicPr>
        <p:blipFill>
          <a:blip r:embed="rId4">
            <a:alphaModFix/>
          </a:blip>
          <a:stretch>
            <a:fillRect/>
          </a:stretch>
        </p:blipFill>
        <p:spPr>
          <a:xfrm>
            <a:off x="76200" y="1077400"/>
            <a:ext cx="5909355" cy="33226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9"/>
          <p:cNvSpPr txBox="1"/>
          <p:nvPr>
            <p:ph type="title"/>
          </p:nvPr>
        </p:nvSpPr>
        <p:spPr>
          <a:xfrm>
            <a:off x="498474" y="189998"/>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3.10 Coulomb’s Law and Solubility</a:t>
            </a:r>
            <a:endParaRPr/>
          </a:p>
        </p:txBody>
      </p:sp>
      <p:sp>
        <p:nvSpPr>
          <p:cNvPr id="754" name="Google Shape;754;p79"/>
          <p:cNvSpPr txBox="1"/>
          <p:nvPr>
            <p:ph idx="1" type="body"/>
          </p:nvPr>
        </p:nvSpPr>
        <p:spPr>
          <a:xfrm>
            <a:off x="3100" y="966127"/>
            <a:ext cx="8190900" cy="3806400"/>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1249"/>
              <a:buChar char="■"/>
            </a:pPr>
            <a:r>
              <a:rPr lang="en-US" sz="1665"/>
              <a:t>Ionic compounds can dissolve in polar liquids like water because the ions are attracted to either the positive or negative part of the molecule.</a:t>
            </a:r>
            <a:endParaRPr/>
          </a:p>
          <a:p>
            <a:pPr indent="-307911" lvl="1" marL="914400" rtl="0" algn="l">
              <a:lnSpc>
                <a:spcPct val="80000"/>
              </a:lnSpc>
              <a:spcBef>
                <a:spcPts val="0"/>
              </a:spcBef>
              <a:spcAft>
                <a:spcPts val="0"/>
              </a:spcAft>
              <a:buSzPts val="1249"/>
              <a:buChar char="■"/>
            </a:pPr>
            <a:r>
              <a:rPr lang="en-US" sz="1665"/>
              <a:t>There is a sort of tug-of-war involved with species dissolved in water. The water pulls individual ions away from the solid. The solid is pulling individual ions back out of the water. There exists an equilibrium based on how strongly the water attracts the ions, versus how strong the ionic solid attracts the ions.</a:t>
            </a:r>
            <a:endParaRPr/>
          </a:p>
          <a:p>
            <a:pPr indent="-307911" lvl="1" marL="914400" rtl="0" algn="l">
              <a:lnSpc>
                <a:spcPct val="80000"/>
              </a:lnSpc>
              <a:spcBef>
                <a:spcPts val="0"/>
              </a:spcBef>
              <a:spcAft>
                <a:spcPts val="0"/>
              </a:spcAft>
              <a:buSzPts val="1249"/>
              <a:buChar char="■"/>
            </a:pPr>
            <a:r>
              <a:rPr lang="en-US" sz="1665"/>
              <a:t>We can predict the degree of solubility in water for different ionic compounds using Coulomb's law. The smaller the ions, the closer together they are, and the harder it is for the water molecules to pull the ions away from each other (lattice energy!). The greater the charge of the ions, the harder it is for the water to pull them away as well.</a:t>
            </a:r>
            <a:endParaRPr sz="1665"/>
          </a:p>
          <a:p>
            <a:pPr indent="-255016" lvl="0" marL="228600" rtl="0" algn="l">
              <a:lnSpc>
                <a:spcPct val="80000"/>
              </a:lnSpc>
              <a:spcBef>
                <a:spcPts val="2000"/>
              </a:spcBef>
              <a:spcAft>
                <a:spcPts val="0"/>
              </a:spcAft>
              <a:buSzPts val="1665"/>
              <a:buChar char="■"/>
            </a:pPr>
            <a:r>
              <a:rPr b="1" i="1" lang="en-US" sz="1665"/>
              <a:t>Substances with similar intermolecular interactions tend to be </a:t>
            </a:r>
            <a:r>
              <a:rPr b="1" i="1" lang="en-US" sz="1665"/>
              <a:t>miscible</a:t>
            </a:r>
            <a:r>
              <a:rPr b="1" i="1" lang="en-US" sz="1665"/>
              <a:t> or soluble in one another.  </a:t>
            </a:r>
            <a:endParaRPr b="1" i="1" sz="1665"/>
          </a:p>
        </p:txBody>
      </p:sp>
      <p:pic>
        <p:nvPicPr>
          <p:cNvPr id="755" name="Google Shape;755;p79"/>
          <p:cNvPicPr preferRelativeResize="0"/>
          <p:nvPr/>
        </p:nvPicPr>
        <p:blipFill>
          <a:blip r:embed="rId3">
            <a:alphaModFix/>
          </a:blip>
          <a:stretch>
            <a:fillRect/>
          </a:stretch>
        </p:blipFill>
        <p:spPr>
          <a:xfrm>
            <a:off x="1725538" y="4282920"/>
            <a:ext cx="5692925" cy="20879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80"/>
          <p:cNvSpPr txBox="1"/>
          <p:nvPr>
            <p:ph type="title"/>
          </p:nvPr>
        </p:nvSpPr>
        <p:spPr>
          <a:xfrm>
            <a:off x="498475" y="190000"/>
            <a:ext cx="7633800" cy="132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800"/>
              <a:buFont typeface="Rokkitt"/>
              <a:buNone/>
            </a:pPr>
            <a:r>
              <a:rPr lang="en-US" sz="3200"/>
              <a:t>3.11 </a:t>
            </a:r>
            <a:r>
              <a:rPr lang="en-US" sz="3200"/>
              <a:t>Spectroscopy - determines the structure and concentration in a mixture</a:t>
            </a:r>
            <a:endParaRPr/>
          </a:p>
        </p:txBody>
      </p:sp>
      <p:sp>
        <p:nvSpPr>
          <p:cNvPr id="761" name="Google Shape;761;p80"/>
          <p:cNvSpPr txBox="1"/>
          <p:nvPr>
            <p:ph idx="1" type="body"/>
          </p:nvPr>
        </p:nvSpPr>
        <p:spPr>
          <a:xfrm>
            <a:off x="51675" y="3538700"/>
            <a:ext cx="6390000" cy="90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350"/>
              <a:buFont typeface="Noto Sans Symbols"/>
              <a:buNone/>
            </a:pPr>
            <a:r>
              <a:rPr b="1" lang="en-US" sz="2400"/>
              <a:t>IR Radiation</a:t>
            </a:r>
            <a:r>
              <a:rPr lang="en-US"/>
              <a:t> - detects different types of bonds by analyzing molecular vibrations</a:t>
            </a:r>
            <a:endParaRPr/>
          </a:p>
        </p:txBody>
      </p:sp>
      <p:sp>
        <p:nvSpPr>
          <p:cNvPr id="762" name="Google Shape;762;p80"/>
          <p:cNvSpPr txBox="1"/>
          <p:nvPr>
            <p:ph idx="4294967295" type="body"/>
          </p:nvPr>
        </p:nvSpPr>
        <p:spPr>
          <a:xfrm>
            <a:off x="-65400" y="4527075"/>
            <a:ext cx="4817100" cy="191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350"/>
              <a:buFont typeface="Noto Sans Symbols"/>
              <a:buNone/>
            </a:pPr>
            <a:r>
              <a:rPr b="1" lang="en-US" sz="2400"/>
              <a:t>UV-Vis or X-Ray Radiation</a:t>
            </a:r>
            <a:r>
              <a:rPr lang="en-US"/>
              <a:t> </a:t>
            </a:r>
            <a:endParaRPr/>
          </a:p>
          <a:p>
            <a:pPr indent="-228600" lvl="0" marL="457200" marR="0" rtl="0" algn="l">
              <a:lnSpc>
                <a:spcPct val="100000"/>
              </a:lnSpc>
              <a:spcBef>
                <a:spcPts val="0"/>
              </a:spcBef>
              <a:spcAft>
                <a:spcPts val="0"/>
              </a:spcAft>
              <a:buSzPts val="1388"/>
              <a:buChar char="■"/>
            </a:pPr>
            <a:r>
              <a:rPr lang="en-US" sz="1850"/>
              <a:t>Photoelectron Spectroscopy(PES)</a:t>
            </a:r>
            <a:endParaRPr sz="1850"/>
          </a:p>
          <a:p>
            <a:pPr indent="-228600" lvl="0" marL="457200" marR="0" rtl="0" algn="l">
              <a:lnSpc>
                <a:spcPct val="100000"/>
              </a:lnSpc>
              <a:spcBef>
                <a:spcPts val="0"/>
              </a:spcBef>
              <a:spcAft>
                <a:spcPts val="0"/>
              </a:spcAft>
              <a:buSzPts val="1388"/>
              <a:buChar char="■"/>
            </a:pPr>
            <a:r>
              <a:rPr lang="en-US" sz="1850"/>
              <a:t>Causes electron transitions</a:t>
            </a:r>
            <a:endParaRPr/>
          </a:p>
          <a:p>
            <a:pPr indent="-228600" lvl="0" marL="457200" marR="0" rtl="0" algn="l">
              <a:lnSpc>
                <a:spcPct val="100000"/>
              </a:lnSpc>
              <a:spcBef>
                <a:spcPts val="0"/>
              </a:spcBef>
              <a:spcAft>
                <a:spcPts val="0"/>
              </a:spcAft>
              <a:buSzPts val="1388"/>
              <a:buChar char="■"/>
            </a:pPr>
            <a:r>
              <a:rPr lang="en-US" sz="1850"/>
              <a:t> Transitions  provides info on electron configurations</a:t>
            </a:r>
            <a:endParaRPr sz="1850"/>
          </a:p>
        </p:txBody>
      </p:sp>
      <p:pic>
        <p:nvPicPr>
          <p:cNvPr id="763" name="Google Shape;763;p80"/>
          <p:cNvPicPr preferRelativeResize="0"/>
          <p:nvPr/>
        </p:nvPicPr>
        <p:blipFill rotWithShape="1">
          <a:blip r:embed="rId3">
            <a:alphaModFix/>
          </a:blip>
          <a:srcRect b="0" l="0" r="0" t="0"/>
          <a:stretch/>
        </p:blipFill>
        <p:spPr>
          <a:xfrm>
            <a:off x="5936825" y="2151462"/>
            <a:ext cx="3130975" cy="1268013"/>
          </a:xfrm>
          <a:prstGeom prst="rect">
            <a:avLst/>
          </a:prstGeom>
          <a:noFill/>
          <a:ln>
            <a:noFill/>
          </a:ln>
        </p:spPr>
      </p:pic>
      <p:sp>
        <p:nvSpPr>
          <p:cNvPr id="764" name="Google Shape;764;p80"/>
          <p:cNvSpPr txBox="1"/>
          <p:nvPr>
            <p:ph idx="1" type="body"/>
          </p:nvPr>
        </p:nvSpPr>
        <p:spPr>
          <a:xfrm>
            <a:off x="51675" y="2395700"/>
            <a:ext cx="5961300" cy="9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350"/>
              <a:buFont typeface="Noto Sans Symbols"/>
              <a:buNone/>
            </a:pPr>
            <a:r>
              <a:rPr b="1" lang="en-US" sz="2400"/>
              <a:t>Microwave</a:t>
            </a:r>
            <a:r>
              <a:rPr b="1" lang="en-US" sz="2400"/>
              <a:t> Radiation</a:t>
            </a:r>
            <a:r>
              <a:rPr lang="en-US"/>
              <a:t> - associated with transitions in </a:t>
            </a:r>
            <a:r>
              <a:rPr lang="en-US"/>
              <a:t>molecular</a:t>
            </a:r>
            <a:r>
              <a:rPr lang="en-US"/>
              <a:t> rotational levels (bond rotation)</a:t>
            </a:r>
            <a:endParaRPr/>
          </a:p>
        </p:txBody>
      </p:sp>
      <p:pic>
        <p:nvPicPr>
          <p:cNvPr id="765" name="Google Shape;765;p80"/>
          <p:cNvPicPr preferRelativeResize="0"/>
          <p:nvPr/>
        </p:nvPicPr>
        <p:blipFill rotWithShape="1">
          <a:blip r:embed="rId4">
            <a:alphaModFix/>
          </a:blip>
          <a:srcRect b="7527" l="0" r="0" t="0"/>
          <a:stretch/>
        </p:blipFill>
        <p:spPr>
          <a:xfrm>
            <a:off x="4751700" y="3997250"/>
            <a:ext cx="3708500" cy="2771450"/>
          </a:xfrm>
          <a:prstGeom prst="rect">
            <a:avLst/>
          </a:prstGeom>
          <a:noFill/>
          <a:ln>
            <a:noFill/>
          </a:ln>
        </p:spPr>
      </p:pic>
      <p:sp>
        <p:nvSpPr>
          <p:cNvPr id="766" name="Google Shape;766;p80"/>
          <p:cNvSpPr txBox="1"/>
          <p:nvPr/>
        </p:nvSpPr>
        <p:spPr>
          <a:xfrm>
            <a:off x="125025" y="1294200"/>
            <a:ext cx="8007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accent1"/>
              </a:buClr>
              <a:buSzPts val="1350"/>
              <a:buFont typeface="Noto Sans Symbols"/>
              <a:buNone/>
            </a:pPr>
            <a:r>
              <a:rPr lang="en-US" sz="1800">
                <a:solidFill>
                  <a:srgbClr val="595959"/>
                </a:solidFill>
                <a:latin typeface="Rockwell"/>
                <a:ea typeface="Rockwell"/>
                <a:cs typeface="Rockwell"/>
                <a:sym typeface="Rockwell"/>
              </a:rPr>
              <a:t>Differences in absorption or emission of photons in different spectral regions are related to different types of molecular motion or electronic transition: </a:t>
            </a:r>
            <a:endParaRPr>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81"/>
          <p:cNvSpPr txBox="1"/>
          <p:nvPr>
            <p:ph type="title"/>
          </p:nvPr>
        </p:nvSpPr>
        <p:spPr>
          <a:xfrm>
            <a:off x="498475" y="255498"/>
            <a:ext cx="7556400" cy="675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3.12 Photoelectric Effect</a:t>
            </a:r>
            <a:endParaRPr/>
          </a:p>
        </p:txBody>
      </p:sp>
      <p:sp>
        <p:nvSpPr>
          <p:cNvPr id="773" name="Google Shape;773;p81"/>
          <p:cNvSpPr txBox="1"/>
          <p:nvPr>
            <p:ph idx="1" type="body"/>
          </p:nvPr>
        </p:nvSpPr>
        <p:spPr>
          <a:xfrm>
            <a:off x="0" y="1071575"/>
            <a:ext cx="9144000" cy="3186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When a </a:t>
            </a:r>
            <a:r>
              <a:rPr lang="en-US"/>
              <a:t>photon</a:t>
            </a:r>
            <a:r>
              <a:rPr lang="en-US"/>
              <a:t> is absorbed (or emitted) by an atom or </a:t>
            </a:r>
            <a:r>
              <a:rPr lang="en-US"/>
              <a:t>molecule</a:t>
            </a:r>
            <a:r>
              <a:rPr lang="en-US"/>
              <a:t>, the energy</a:t>
            </a:r>
            <a:endParaRPr/>
          </a:p>
          <a:p>
            <a:pPr indent="0" lvl="0" marL="0" rtl="0" algn="l">
              <a:spcBef>
                <a:spcPts val="0"/>
              </a:spcBef>
              <a:spcAft>
                <a:spcPts val="0"/>
              </a:spcAft>
              <a:buNone/>
            </a:pPr>
            <a:r>
              <a:rPr lang="en-US"/>
              <a:t> of </a:t>
            </a:r>
            <a:r>
              <a:rPr lang="en-US"/>
              <a:t>the</a:t>
            </a:r>
            <a:r>
              <a:rPr lang="en-US"/>
              <a:t> species is increased (or decreased) by an amount equal to the photon.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wavelength of the electromagnetic wave is related to its frequency and the speed of light: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energy of a photon is related to the frequency of the electromagnetic wave through Planck’s equation: </a:t>
            </a:r>
            <a:endParaRPr/>
          </a:p>
        </p:txBody>
      </p:sp>
      <p:pic>
        <p:nvPicPr>
          <p:cNvPr id="774" name="Google Shape;774;p81"/>
          <p:cNvPicPr preferRelativeResize="0"/>
          <p:nvPr/>
        </p:nvPicPr>
        <p:blipFill rotWithShape="1">
          <a:blip r:embed="rId3">
            <a:alphaModFix/>
          </a:blip>
          <a:srcRect b="9403" l="0" r="6629" t="13962"/>
          <a:stretch/>
        </p:blipFill>
        <p:spPr>
          <a:xfrm>
            <a:off x="3257588" y="2269650"/>
            <a:ext cx="1045424" cy="438150"/>
          </a:xfrm>
          <a:prstGeom prst="rect">
            <a:avLst/>
          </a:prstGeom>
          <a:noFill/>
          <a:ln>
            <a:noFill/>
          </a:ln>
        </p:spPr>
      </p:pic>
      <p:pic>
        <p:nvPicPr>
          <p:cNvPr id="775" name="Google Shape;775;p81"/>
          <p:cNvPicPr preferRelativeResize="0"/>
          <p:nvPr/>
        </p:nvPicPr>
        <p:blipFill rotWithShape="1">
          <a:blip r:embed="rId4">
            <a:alphaModFix/>
          </a:blip>
          <a:srcRect b="20458" l="10004" r="21755" t="0"/>
          <a:stretch/>
        </p:blipFill>
        <p:spPr>
          <a:xfrm>
            <a:off x="3240938" y="3124200"/>
            <a:ext cx="1078704" cy="438150"/>
          </a:xfrm>
          <a:prstGeom prst="rect">
            <a:avLst/>
          </a:prstGeom>
          <a:noFill/>
          <a:ln>
            <a:noFill/>
          </a:ln>
        </p:spPr>
      </p:pic>
      <p:pic>
        <p:nvPicPr>
          <p:cNvPr id="776" name="Google Shape;776;p81"/>
          <p:cNvPicPr preferRelativeResize="0"/>
          <p:nvPr/>
        </p:nvPicPr>
        <p:blipFill>
          <a:blip r:embed="rId5">
            <a:alphaModFix/>
          </a:blip>
          <a:stretch>
            <a:fillRect/>
          </a:stretch>
        </p:blipFill>
        <p:spPr>
          <a:xfrm>
            <a:off x="1066960" y="3671700"/>
            <a:ext cx="6840192" cy="318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pic>
        <p:nvPicPr>
          <p:cNvPr id="781" name="Google Shape;781;p82"/>
          <p:cNvPicPr preferRelativeResize="0"/>
          <p:nvPr/>
        </p:nvPicPr>
        <p:blipFill rotWithShape="1">
          <a:blip r:embed="rId3">
            <a:alphaModFix/>
          </a:blip>
          <a:srcRect b="0" l="0" r="0" t="0"/>
          <a:stretch/>
        </p:blipFill>
        <p:spPr>
          <a:xfrm>
            <a:off x="174836" y="2338585"/>
            <a:ext cx="4301241" cy="3920939"/>
          </a:xfrm>
          <a:prstGeom prst="rect">
            <a:avLst/>
          </a:prstGeom>
          <a:noFill/>
          <a:ln>
            <a:noFill/>
          </a:ln>
        </p:spPr>
      </p:pic>
      <p:pic>
        <p:nvPicPr>
          <p:cNvPr id="782" name="Google Shape;782;p82"/>
          <p:cNvPicPr preferRelativeResize="0"/>
          <p:nvPr/>
        </p:nvPicPr>
        <p:blipFill rotWithShape="1">
          <a:blip r:embed="rId4">
            <a:alphaModFix/>
          </a:blip>
          <a:srcRect b="0" l="0" r="0" t="0"/>
          <a:stretch/>
        </p:blipFill>
        <p:spPr>
          <a:xfrm>
            <a:off x="4653195" y="2042745"/>
            <a:ext cx="4379949" cy="2176203"/>
          </a:xfrm>
          <a:prstGeom prst="rect">
            <a:avLst/>
          </a:prstGeom>
          <a:noFill/>
          <a:ln>
            <a:noFill/>
          </a:ln>
        </p:spPr>
      </p:pic>
      <p:sp>
        <p:nvSpPr>
          <p:cNvPr id="783" name="Google Shape;783;p82"/>
          <p:cNvSpPr txBox="1"/>
          <p:nvPr>
            <p:ph type="title"/>
          </p:nvPr>
        </p:nvSpPr>
        <p:spPr>
          <a:xfrm>
            <a:off x="498474" y="-21395"/>
            <a:ext cx="7556400" cy="11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00"/>
              <a:buFont typeface="Rokkitt"/>
              <a:buNone/>
            </a:pPr>
            <a:r>
              <a:rPr lang="en-US" sz="3400"/>
              <a:t>3.13 Beer-Lambert Law: used to measure the concentration of </a:t>
            </a:r>
            <a:r>
              <a:rPr b="1" i="1" lang="en-US" sz="3400"/>
              <a:t>colored</a:t>
            </a:r>
            <a:r>
              <a:rPr lang="en-US" sz="3400"/>
              <a:t> solutions</a:t>
            </a:r>
            <a:endParaRPr sz="3400"/>
          </a:p>
        </p:txBody>
      </p:sp>
      <p:sp>
        <p:nvSpPr>
          <p:cNvPr id="784" name="Google Shape;784;p82"/>
          <p:cNvSpPr txBox="1"/>
          <p:nvPr>
            <p:ph idx="2" type="body"/>
          </p:nvPr>
        </p:nvSpPr>
        <p:spPr>
          <a:xfrm>
            <a:off x="4933278" y="2290763"/>
            <a:ext cx="3987900" cy="4140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0" lvl="0" marL="0" marR="0" rtl="0" algn="ctr">
              <a:lnSpc>
                <a:spcPct val="100000"/>
              </a:lnSpc>
              <a:spcBef>
                <a:spcPts val="0"/>
              </a:spcBef>
              <a:spcAft>
                <a:spcPts val="0"/>
              </a:spcAft>
              <a:buClr>
                <a:schemeClr val="accent1"/>
              </a:buClr>
              <a:buSzPts val="1350"/>
              <a:buFont typeface="Noto Sans Symbols"/>
              <a:buNone/>
            </a:pPr>
            <a:r>
              <a:rPr b="1" lang="en-US" sz="3600"/>
              <a:t>A = abc</a:t>
            </a:r>
            <a:endParaRPr b="1" sz="3600"/>
          </a:p>
          <a:p>
            <a:pPr indent="-228600" lvl="0" marL="228600" marR="0" rtl="0" algn="l">
              <a:lnSpc>
                <a:spcPct val="100000"/>
              </a:lnSpc>
              <a:spcBef>
                <a:spcPts val="0"/>
              </a:spcBef>
              <a:spcAft>
                <a:spcPts val="0"/>
              </a:spcAft>
              <a:buClr>
                <a:schemeClr val="accent1"/>
              </a:buClr>
              <a:buSzPts val="1350"/>
              <a:buFont typeface="Noto Sans Symbols"/>
              <a:buNone/>
            </a:pPr>
            <a:r>
              <a:rPr lang="en-US"/>
              <a:t>A = absorbance</a:t>
            </a:r>
            <a:endParaRPr/>
          </a:p>
          <a:p>
            <a:pPr indent="-228600" lvl="0" marL="228600" marR="0" rtl="0" algn="l">
              <a:lnSpc>
                <a:spcPct val="100000"/>
              </a:lnSpc>
              <a:spcBef>
                <a:spcPts val="0"/>
              </a:spcBef>
              <a:spcAft>
                <a:spcPts val="0"/>
              </a:spcAft>
              <a:buClr>
                <a:schemeClr val="accent1"/>
              </a:buClr>
              <a:buSzPts val="1350"/>
              <a:buFont typeface="Noto Sans Symbols"/>
              <a:buNone/>
            </a:pPr>
            <a:r>
              <a:rPr lang="en-US"/>
              <a:t>a = molar absorptivity (constant for material being tested)</a:t>
            </a:r>
            <a:endParaRPr/>
          </a:p>
          <a:p>
            <a:pPr indent="-228600" lvl="0" marL="228600" marR="0" rtl="0" algn="l">
              <a:lnSpc>
                <a:spcPct val="100000"/>
              </a:lnSpc>
              <a:spcBef>
                <a:spcPts val="0"/>
              </a:spcBef>
              <a:spcAft>
                <a:spcPts val="0"/>
              </a:spcAft>
              <a:buClr>
                <a:schemeClr val="accent1"/>
              </a:buClr>
              <a:buSzPts val="1350"/>
              <a:buFont typeface="Noto Sans Symbols"/>
              <a:buNone/>
            </a:pPr>
            <a:r>
              <a:rPr lang="en-US"/>
              <a:t>b = path length (cuvette = 1 cm)</a:t>
            </a:r>
            <a:endParaRPr/>
          </a:p>
          <a:p>
            <a:pPr indent="-228600" lvl="0" marL="228600" marR="0" rtl="0" algn="l">
              <a:lnSpc>
                <a:spcPct val="100000"/>
              </a:lnSpc>
              <a:spcBef>
                <a:spcPts val="0"/>
              </a:spcBef>
              <a:spcAft>
                <a:spcPts val="0"/>
              </a:spcAft>
              <a:buClr>
                <a:schemeClr val="accent1"/>
              </a:buClr>
              <a:buSzPts val="1350"/>
              <a:buFont typeface="Noto Sans Symbols"/>
              <a:buNone/>
            </a:pPr>
            <a:r>
              <a:rPr lang="en-US"/>
              <a:t>c = concentration</a:t>
            </a:r>
            <a:endParaRPr/>
          </a:p>
          <a:p>
            <a:pPr indent="-228600" lvl="0" marL="457200" marR="0" rtl="0" algn="l">
              <a:lnSpc>
                <a:spcPct val="100000"/>
              </a:lnSpc>
              <a:spcBef>
                <a:spcPts val="0"/>
              </a:spcBef>
              <a:spcAft>
                <a:spcPts val="0"/>
              </a:spcAft>
              <a:buSzPts val="1350"/>
              <a:buChar char="■"/>
            </a:pPr>
            <a:r>
              <a:rPr lang="en-US"/>
              <a:t>Taken at fixed wavelength</a:t>
            </a:r>
            <a:endParaRPr/>
          </a:p>
        </p:txBody>
      </p:sp>
      <p:sp>
        <p:nvSpPr>
          <p:cNvPr id="785" name="Google Shape;785;p82"/>
          <p:cNvSpPr txBox="1"/>
          <p:nvPr/>
        </p:nvSpPr>
        <p:spPr>
          <a:xfrm>
            <a:off x="174825" y="1509350"/>
            <a:ext cx="8033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ckwell"/>
                <a:ea typeface="Rockwell"/>
                <a:cs typeface="Rockwell"/>
                <a:sym typeface="Rockwell"/>
              </a:rPr>
              <a:t>Relates absorption of light by a solution to three variables. In most experiments, the path length and wavelength of light are held constant. In such cases, the absorbance is proportional to the concentration of absorbing molecules or ions. </a:t>
            </a:r>
            <a:endParaRPr>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7"/>
          <p:cNvSpPr txBox="1"/>
          <p:nvPr>
            <p:ph type="title"/>
          </p:nvPr>
        </p:nvSpPr>
        <p:spPr>
          <a:xfrm>
            <a:off x="498474" y="2554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Quick Review - Polarity of Molecules</a:t>
            </a:r>
            <a:endParaRPr/>
          </a:p>
        </p:txBody>
      </p:sp>
      <p:pic>
        <p:nvPicPr>
          <p:cNvPr id="531" name="Google Shape;531;p57"/>
          <p:cNvPicPr preferRelativeResize="0"/>
          <p:nvPr/>
        </p:nvPicPr>
        <p:blipFill rotWithShape="1">
          <a:blip r:embed="rId3">
            <a:alphaModFix/>
          </a:blip>
          <a:srcRect b="66648" l="0" r="0" t="17526"/>
          <a:stretch/>
        </p:blipFill>
        <p:spPr>
          <a:xfrm>
            <a:off x="140150" y="1947150"/>
            <a:ext cx="8523473" cy="783799"/>
          </a:xfrm>
          <a:prstGeom prst="rect">
            <a:avLst/>
          </a:prstGeom>
          <a:noFill/>
          <a:ln>
            <a:noFill/>
          </a:ln>
        </p:spPr>
      </p:pic>
      <p:pic>
        <p:nvPicPr>
          <p:cNvPr id="532" name="Google Shape;532;p57"/>
          <p:cNvPicPr preferRelativeResize="0"/>
          <p:nvPr/>
        </p:nvPicPr>
        <p:blipFill rotWithShape="1">
          <a:blip r:embed="rId3">
            <a:alphaModFix/>
          </a:blip>
          <a:srcRect b="43762" l="36082" r="31588" t="35221"/>
          <a:stretch/>
        </p:blipFill>
        <p:spPr>
          <a:xfrm>
            <a:off x="3343276" y="2730950"/>
            <a:ext cx="2755449" cy="1040950"/>
          </a:xfrm>
          <a:prstGeom prst="rect">
            <a:avLst/>
          </a:prstGeom>
          <a:noFill/>
          <a:ln>
            <a:noFill/>
          </a:ln>
        </p:spPr>
      </p:pic>
      <p:pic>
        <p:nvPicPr>
          <p:cNvPr id="533" name="Google Shape;533;p57"/>
          <p:cNvPicPr preferRelativeResize="0"/>
          <p:nvPr/>
        </p:nvPicPr>
        <p:blipFill rotWithShape="1">
          <a:blip r:embed="rId3">
            <a:alphaModFix/>
          </a:blip>
          <a:srcRect b="27305" l="0" r="0" t="56869"/>
          <a:stretch/>
        </p:blipFill>
        <p:spPr>
          <a:xfrm>
            <a:off x="140150" y="3771900"/>
            <a:ext cx="8523473" cy="783799"/>
          </a:xfrm>
          <a:prstGeom prst="rect">
            <a:avLst/>
          </a:prstGeom>
          <a:noFill/>
          <a:ln>
            <a:noFill/>
          </a:ln>
        </p:spPr>
      </p:pic>
      <p:pic>
        <p:nvPicPr>
          <p:cNvPr id="534" name="Google Shape;534;p57"/>
          <p:cNvPicPr preferRelativeResize="0"/>
          <p:nvPr/>
        </p:nvPicPr>
        <p:blipFill rotWithShape="1">
          <a:blip r:embed="rId3">
            <a:alphaModFix/>
          </a:blip>
          <a:srcRect b="0" l="37388" r="18500" t="73571"/>
          <a:stretch/>
        </p:blipFill>
        <p:spPr>
          <a:xfrm>
            <a:off x="2841175" y="4555700"/>
            <a:ext cx="3759651" cy="1308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8"/>
          <p:cNvSpPr txBox="1"/>
          <p:nvPr>
            <p:ph type="title"/>
          </p:nvPr>
        </p:nvSpPr>
        <p:spPr>
          <a:xfrm>
            <a:off x="574675" y="255500"/>
            <a:ext cx="6125700" cy="67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Rockwell"/>
              <a:buNone/>
            </a:pPr>
            <a:r>
              <a:rPr lang="en-US"/>
              <a:t>3.1 Intermolecular Forces</a:t>
            </a:r>
            <a:endParaRPr/>
          </a:p>
        </p:txBody>
      </p:sp>
      <p:sp>
        <p:nvSpPr>
          <p:cNvPr id="540" name="Google Shape;540;p58"/>
          <p:cNvSpPr txBox="1"/>
          <p:nvPr>
            <p:ph idx="1" type="body"/>
          </p:nvPr>
        </p:nvSpPr>
        <p:spPr>
          <a:xfrm>
            <a:off x="-18450" y="919200"/>
            <a:ext cx="9144000" cy="48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50"/>
              <a:buNone/>
            </a:pPr>
            <a:r>
              <a:rPr lang="en-US" sz="1400">
                <a:solidFill>
                  <a:schemeClr val="dk1"/>
                </a:solidFill>
                <a:latin typeface="Arial"/>
                <a:ea typeface="Arial"/>
                <a:cs typeface="Arial"/>
                <a:sym typeface="Arial"/>
              </a:rPr>
              <a:t>The </a:t>
            </a:r>
            <a:r>
              <a:rPr b="1" i="1" lang="en-US" sz="1400">
                <a:solidFill>
                  <a:schemeClr val="dk1"/>
                </a:solidFill>
                <a:latin typeface="Arial"/>
                <a:ea typeface="Arial"/>
                <a:cs typeface="Arial"/>
                <a:sym typeface="Arial"/>
              </a:rPr>
              <a:t>Stronger the IMF </a:t>
            </a:r>
            <a:r>
              <a:rPr lang="en-US" sz="1400">
                <a:solidFill>
                  <a:schemeClr val="dk1"/>
                </a:solidFill>
                <a:latin typeface="Arial"/>
                <a:ea typeface="Arial"/>
                <a:cs typeface="Arial"/>
                <a:sym typeface="Arial"/>
              </a:rPr>
              <a:t>the more energy required to break it, the </a:t>
            </a:r>
            <a:r>
              <a:rPr b="1" i="1" lang="en-US" sz="1400">
                <a:solidFill>
                  <a:schemeClr val="dk1"/>
                </a:solidFill>
                <a:latin typeface="Arial"/>
                <a:ea typeface="Arial"/>
                <a:cs typeface="Arial"/>
                <a:sym typeface="Arial"/>
              </a:rPr>
              <a:t>Higher the Boiling Point, </a:t>
            </a:r>
            <a:endParaRPr b="1" i="1"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050"/>
              <a:buNone/>
            </a:pPr>
            <a:r>
              <a:rPr lang="en-US" sz="1400">
                <a:solidFill>
                  <a:schemeClr val="dk1"/>
                </a:solidFill>
                <a:latin typeface="Arial"/>
                <a:ea typeface="Arial"/>
                <a:cs typeface="Arial"/>
                <a:sym typeface="Arial"/>
              </a:rPr>
              <a:t>the </a:t>
            </a:r>
            <a:r>
              <a:rPr b="1" i="1" lang="en-US" sz="1400">
                <a:solidFill>
                  <a:schemeClr val="dk1"/>
                </a:solidFill>
                <a:latin typeface="Arial"/>
                <a:ea typeface="Arial"/>
                <a:cs typeface="Arial"/>
                <a:sym typeface="Arial"/>
              </a:rPr>
              <a:t>Lower the Vapor Pressure</a:t>
            </a:r>
            <a:r>
              <a:rPr lang="en-US" sz="1400">
                <a:solidFill>
                  <a:schemeClr val="dk1"/>
                </a:solidFill>
                <a:latin typeface="Arial"/>
                <a:ea typeface="Arial"/>
                <a:cs typeface="Arial"/>
                <a:sym typeface="Arial"/>
              </a:rPr>
              <a:t>.</a:t>
            </a:r>
            <a:endParaRPr/>
          </a:p>
          <a:p>
            <a:pPr indent="0" lvl="0" marL="0" rtl="0" algn="l">
              <a:lnSpc>
                <a:spcPct val="100000"/>
              </a:lnSpc>
              <a:spcBef>
                <a:spcPts val="600"/>
              </a:spcBef>
              <a:spcAft>
                <a:spcPts val="0"/>
              </a:spcAft>
              <a:buSzPts val="900"/>
              <a:buNone/>
            </a:pPr>
            <a:r>
              <a:rPr b="1" i="1" lang="en-US" sz="1200">
                <a:solidFill>
                  <a:schemeClr val="dk1"/>
                </a:solidFill>
                <a:latin typeface="Arial"/>
                <a:ea typeface="Arial"/>
                <a:cs typeface="Arial"/>
                <a:sym typeface="Arial"/>
              </a:rPr>
              <a:t>Intermolecular Forces Listed from weakest to strongest. </a:t>
            </a:r>
            <a:r>
              <a:rPr lang="en-US" sz="1200">
                <a:solidFill>
                  <a:schemeClr val="dk1"/>
                </a:solidFill>
                <a:latin typeface="Arial"/>
                <a:ea typeface="Arial"/>
                <a:cs typeface="Arial"/>
                <a:sym typeface="Arial"/>
              </a:rPr>
              <a:t>Thus the boiling points and vapor pressure of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900"/>
              <a:buNone/>
            </a:pPr>
            <a:r>
              <a:rPr lang="en-US" sz="1200">
                <a:solidFill>
                  <a:schemeClr val="dk1"/>
                </a:solidFill>
                <a:latin typeface="Arial"/>
                <a:ea typeface="Arial"/>
                <a:cs typeface="Arial"/>
                <a:sym typeface="Arial"/>
              </a:rPr>
              <a:t>molecular substances can be ordered based on IMF strength:</a:t>
            </a:r>
            <a:endParaRPr/>
          </a:p>
          <a:p>
            <a:pPr indent="-342900" lvl="0" marL="1085850" rtl="0" algn="l">
              <a:lnSpc>
                <a:spcPct val="100000"/>
              </a:lnSpc>
              <a:spcBef>
                <a:spcPts val="600"/>
              </a:spcBef>
              <a:spcAft>
                <a:spcPts val="0"/>
              </a:spcAft>
              <a:buSzPts val="900"/>
              <a:buAutoNum type="arabicPeriod"/>
            </a:pPr>
            <a:r>
              <a:rPr b="1" lang="en-US" sz="1200">
                <a:solidFill>
                  <a:schemeClr val="dk1"/>
                </a:solidFill>
                <a:latin typeface="Arial"/>
                <a:ea typeface="Arial"/>
                <a:cs typeface="Arial"/>
                <a:sym typeface="Arial"/>
              </a:rPr>
              <a:t>London </a:t>
            </a:r>
            <a:r>
              <a:rPr b="1" lang="en-US" sz="1200">
                <a:solidFill>
                  <a:schemeClr val="dk1"/>
                </a:solidFill>
                <a:latin typeface="Arial"/>
                <a:ea typeface="Arial"/>
                <a:cs typeface="Arial"/>
                <a:sym typeface="Arial"/>
              </a:rPr>
              <a:t>Dispersion forces (Induced Dipole-Induced Dipole): </a:t>
            </a:r>
            <a:r>
              <a:rPr lang="en-US" sz="1200">
                <a:solidFill>
                  <a:schemeClr val="dk1"/>
                </a:solidFill>
                <a:latin typeface="Arial"/>
                <a:ea typeface="Arial"/>
                <a:cs typeface="Arial"/>
                <a:sym typeface="Arial"/>
              </a:rPr>
              <a:t>Caused by distortion of electron cloud (</a:t>
            </a:r>
            <a:r>
              <a:rPr lang="en-US" sz="1200">
                <a:solidFill>
                  <a:schemeClr val="dk1"/>
                </a:solidFill>
                <a:latin typeface="Arial"/>
                <a:ea typeface="Arial"/>
                <a:cs typeface="Arial"/>
                <a:sym typeface="Arial"/>
              </a:rPr>
              <a:t>temporary</a:t>
            </a:r>
            <a:r>
              <a:rPr lang="en-US" sz="1200">
                <a:solidFill>
                  <a:schemeClr val="dk1"/>
                </a:solidFill>
                <a:latin typeface="Arial"/>
                <a:ea typeface="Arial"/>
                <a:cs typeface="Arial"/>
                <a:sym typeface="Arial"/>
              </a:rPr>
              <a:t> dipoles). Dispersion forces increase with increasing contact area and increasing polarizability. The larger the electron cloud, and the more surface area, the more polarizable the cloud, the stronger the dispersion force. Polarizability is enhanced by pi bonding. </a:t>
            </a:r>
            <a:r>
              <a:rPr b="1" i="1" lang="en-US" sz="1200">
                <a:solidFill>
                  <a:schemeClr val="dk1"/>
                </a:solidFill>
                <a:latin typeface="Arial"/>
                <a:ea typeface="Arial"/>
                <a:cs typeface="Arial"/>
                <a:sym typeface="Arial"/>
              </a:rPr>
              <a:t>Thus the boiling point trend in halogens is I</a:t>
            </a:r>
            <a:r>
              <a:rPr b="1" baseline="-25000" i="1" lang="en-US" sz="1200">
                <a:solidFill>
                  <a:schemeClr val="dk1"/>
                </a:solidFill>
                <a:latin typeface="Arial"/>
                <a:ea typeface="Arial"/>
                <a:cs typeface="Arial"/>
                <a:sym typeface="Arial"/>
              </a:rPr>
              <a:t>2</a:t>
            </a:r>
            <a:r>
              <a:rPr b="1" i="1" lang="en-US" sz="1200">
                <a:solidFill>
                  <a:schemeClr val="dk1"/>
                </a:solidFill>
                <a:latin typeface="Arial"/>
                <a:ea typeface="Arial"/>
                <a:cs typeface="Arial"/>
                <a:sym typeface="Arial"/>
              </a:rPr>
              <a:t> &gt;Br</a:t>
            </a:r>
            <a:r>
              <a:rPr b="1" baseline="-25000" i="1" lang="en-US" sz="1200">
                <a:solidFill>
                  <a:schemeClr val="dk1"/>
                </a:solidFill>
                <a:latin typeface="Arial"/>
                <a:ea typeface="Arial"/>
                <a:cs typeface="Arial"/>
                <a:sym typeface="Arial"/>
              </a:rPr>
              <a:t>2</a:t>
            </a:r>
            <a:r>
              <a:rPr b="1" i="1" lang="en-US" sz="1200">
                <a:solidFill>
                  <a:schemeClr val="dk1"/>
                </a:solidFill>
                <a:latin typeface="Arial"/>
                <a:ea typeface="Arial"/>
                <a:cs typeface="Arial"/>
                <a:sym typeface="Arial"/>
              </a:rPr>
              <a:t>&gt;Cl</a:t>
            </a:r>
            <a:r>
              <a:rPr b="1" baseline="-25000" i="1" lang="en-US" sz="1200">
                <a:solidFill>
                  <a:schemeClr val="dk1"/>
                </a:solidFill>
                <a:latin typeface="Arial"/>
                <a:ea typeface="Arial"/>
                <a:cs typeface="Arial"/>
                <a:sym typeface="Arial"/>
              </a:rPr>
              <a:t>2</a:t>
            </a:r>
            <a:r>
              <a:rPr b="1" i="1" lang="en-US" sz="1200">
                <a:solidFill>
                  <a:schemeClr val="dk1"/>
                </a:solidFill>
                <a:latin typeface="Arial"/>
                <a:ea typeface="Arial"/>
                <a:cs typeface="Arial"/>
                <a:sym typeface="Arial"/>
              </a:rPr>
              <a:t>&gt;</a:t>
            </a:r>
            <a:r>
              <a:rPr b="1" baseline="-25000" i="1" lang="en-US" sz="1200">
                <a:solidFill>
                  <a:schemeClr val="dk1"/>
                </a:solidFill>
                <a:latin typeface="Arial"/>
                <a:ea typeface="Arial"/>
                <a:cs typeface="Arial"/>
                <a:sym typeface="Arial"/>
              </a:rPr>
              <a:t> </a:t>
            </a:r>
            <a:r>
              <a:rPr b="1" i="1" lang="en-US" sz="1200">
                <a:solidFill>
                  <a:schemeClr val="dk1"/>
                </a:solidFill>
                <a:latin typeface="Arial"/>
                <a:ea typeface="Arial"/>
                <a:cs typeface="Arial"/>
                <a:sym typeface="Arial"/>
              </a:rPr>
              <a:t>F</a:t>
            </a:r>
            <a:r>
              <a:rPr b="1" baseline="-25000" i="1" lang="en-US" sz="1200">
                <a:solidFill>
                  <a:schemeClr val="dk1"/>
                </a:solidFill>
                <a:latin typeface="Arial"/>
                <a:ea typeface="Arial"/>
                <a:cs typeface="Arial"/>
                <a:sym typeface="Arial"/>
              </a:rPr>
              <a:t>2 </a:t>
            </a:r>
            <a:r>
              <a:rPr b="1" i="1" lang="en-US" sz="1200">
                <a:solidFill>
                  <a:schemeClr val="dk1"/>
                </a:solidFill>
                <a:latin typeface="Arial"/>
                <a:ea typeface="Arial"/>
                <a:cs typeface="Arial"/>
                <a:sym typeface="Arial"/>
              </a:rPr>
              <a:t>. All substances have dispersion forces, as all electron clouds distort. </a:t>
            </a:r>
            <a:r>
              <a:rPr lang="en-US" sz="1200">
                <a:solidFill>
                  <a:schemeClr val="dk1"/>
                </a:solidFill>
                <a:latin typeface="Arial"/>
                <a:ea typeface="Arial"/>
                <a:cs typeface="Arial"/>
                <a:sym typeface="Arial"/>
              </a:rPr>
              <a:t>Nonpolar molecules and atoms have only dispersion forces, as they have no permanent dipoles. </a:t>
            </a:r>
            <a:r>
              <a:rPr lang="en-US" sz="1200">
                <a:solidFill>
                  <a:srgbClr val="000000"/>
                </a:solidFill>
                <a:latin typeface="Arial"/>
                <a:ea typeface="Arial"/>
                <a:cs typeface="Arial"/>
                <a:sym typeface="Arial"/>
              </a:rPr>
              <a:t>Remember with increased number of ELECTRONS a particle becomes more polarizable, not with increased mass! London dispersion forces are often the strongest net intermolecular force between large molecules.</a:t>
            </a:r>
            <a:endParaRPr sz="1200">
              <a:solidFill>
                <a:srgbClr val="000000"/>
              </a:solidFill>
              <a:latin typeface="Arial"/>
              <a:ea typeface="Arial"/>
              <a:cs typeface="Arial"/>
              <a:sym typeface="Arial"/>
            </a:endParaRPr>
          </a:p>
          <a:p>
            <a:pPr indent="-342900" lvl="0" marL="1085850" rtl="0" algn="l">
              <a:lnSpc>
                <a:spcPct val="100000"/>
              </a:lnSpc>
              <a:spcBef>
                <a:spcPts val="600"/>
              </a:spcBef>
              <a:spcAft>
                <a:spcPts val="0"/>
              </a:spcAft>
              <a:buSzPts val="900"/>
              <a:buAutoNum type="arabicPeriod"/>
            </a:pPr>
            <a:r>
              <a:rPr b="1" lang="en-US" sz="1200">
                <a:solidFill>
                  <a:schemeClr val="dk1"/>
                </a:solidFill>
                <a:latin typeface="Arial"/>
                <a:ea typeface="Arial"/>
                <a:cs typeface="Arial"/>
                <a:sym typeface="Arial"/>
              </a:rPr>
              <a:t>Dipole- Induced Dipole</a:t>
            </a:r>
            <a:r>
              <a:rPr lang="en-US" sz="1200">
                <a:solidFill>
                  <a:schemeClr val="dk1"/>
                </a:solidFill>
                <a:latin typeface="Arial"/>
                <a:ea typeface="Arial"/>
                <a:cs typeface="Arial"/>
                <a:sym typeface="Arial"/>
              </a:rPr>
              <a:t>: Present between a polar molecule (HCl) and a nonpolar molecule. (Cl</a:t>
            </a:r>
            <a:r>
              <a:rPr baseline="-25000" lang="en-US" sz="1200">
                <a:solidFill>
                  <a:schemeClr val="dk1"/>
                </a:solidFill>
                <a:latin typeface="Arial"/>
                <a:ea typeface="Arial"/>
                <a:cs typeface="Arial"/>
                <a:sym typeface="Arial"/>
              </a:rPr>
              <a:t>2</a:t>
            </a:r>
            <a:r>
              <a:rPr lang="en-US" sz="1200">
                <a:solidFill>
                  <a:schemeClr val="dk1"/>
                </a:solidFill>
                <a:latin typeface="Arial"/>
                <a:ea typeface="Arial"/>
                <a:cs typeface="Arial"/>
                <a:sym typeface="Arial"/>
              </a:rPr>
              <a:t>) The nonpolar molecule’s cloud distorts when affected by a dipole. The strength of these forces increases with the magnitude of the dipole of the polar molecule and the with the polarizability of the nonpolar molecule. </a:t>
            </a:r>
            <a:endParaRPr/>
          </a:p>
          <a:p>
            <a:pPr indent="-342900" lvl="0" marL="1085850" rtl="0" algn="l">
              <a:lnSpc>
                <a:spcPct val="100000"/>
              </a:lnSpc>
              <a:spcBef>
                <a:spcPts val="600"/>
              </a:spcBef>
              <a:spcAft>
                <a:spcPts val="0"/>
              </a:spcAft>
              <a:buSzPts val="900"/>
              <a:buAutoNum type="arabicPeriod"/>
            </a:pPr>
            <a:r>
              <a:rPr b="1" lang="en-US" sz="1200">
                <a:solidFill>
                  <a:schemeClr val="dk1"/>
                </a:solidFill>
                <a:latin typeface="Arial"/>
                <a:ea typeface="Arial"/>
                <a:cs typeface="Arial"/>
                <a:sym typeface="Arial"/>
              </a:rPr>
              <a:t>Dipole-Dipole:</a:t>
            </a:r>
            <a:r>
              <a:rPr lang="en-US" sz="1200">
                <a:solidFill>
                  <a:schemeClr val="dk1"/>
                </a:solidFill>
                <a:latin typeface="Arial"/>
                <a:ea typeface="Arial"/>
                <a:cs typeface="Arial"/>
                <a:sym typeface="Arial"/>
              </a:rPr>
              <a:t> Present between 2 polar molecules. (HCl-HCl). Strength depends on magnitudes of dipoles and orientation </a:t>
            </a:r>
            <a:endParaRPr sz="1200">
              <a:solidFill>
                <a:schemeClr val="dk1"/>
              </a:solidFill>
              <a:latin typeface="Arial"/>
              <a:ea typeface="Arial"/>
              <a:cs typeface="Arial"/>
              <a:sym typeface="Arial"/>
            </a:endParaRPr>
          </a:p>
          <a:p>
            <a:pPr indent="-361950" lvl="0" marL="1085850" rtl="0" algn="l">
              <a:lnSpc>
                <a:spcPct val="100000"/>
              </a:lnSpc>
              <a:spcBef>
                <a:spcPts val="600"/>
              </a:spcBef>
              <a:spcAft>
                <a:spcPts val="0"/>
              </a:spcAft>
              <a:buClr>
                <a:schemeClr val="dk1"/>
              </a:buClr>
              <a:buSzPts val="1200"/>
              <a:buFont typeface="Arial"/>
              <a:buAutoNum type="arabicPeriod"/>
            </a:pPr>
            <a:r>
              <a:rPr b="1" lang="en-US" sz="1200">
                <a:solidFill>
                  <a:schemeClr val="dk1"/>
                </a:solidFill>
                <a:latin typeface="Arial"/>
                <a:ea typeface="Arial"/>
                <a:cs typeface="Arial"/>
                <a:sym typeface="Arial"/>
              </a:rPr>
              <a:t>Ion-dipole forces</a:t>
            </a:r>
            <a:r>
              <a:rPr lang="en-US" sz="1200">
                <a:solidFill>
                  <a:schemeClr val="dk1"/>
                </a:solidFill>
                <a:latin typeface="Arial"/>
                <a:ea typeface="Arial"/>
                <a:cs typeface="Arial"/>
                <a:sym typeface="Arial"/>
              </a:rPr>
              <a:t>: Present between ions and polar molecules (like Na+ and H</a:t>
            </a:r>
            <a:r>
              <a:rPr baseline="-25000" lang="en-US" sz="1200">
                <a:solidFill>
                  <a:schemeClr val="dk1"/>
                </a:solidFill>
                <a:latin typeface="Arial"/>
                <a:ea typeface="Arial"/>
                <a:cs typeface="Arial"/>
                <a:sym typeface="Arial"/>
              </a:rPr>
              <a:t>2</a:t>
            </a:r>
            <a:r>
              <a:rPr lang="en-US" sz="1200">
                <a:solidFill>
                  <a:schemeClr val="dk1"/>
                </a:solidFill>
                <a:latin typeface="Arial"/>
                <a:ea typeface="Arial"/>
                <a:cs typeface="Arial"/>
                <a:sym typeface="Arial"/>
              </a:rPr>
              <a:t>O). The higher the charge of the ion, the stronger the ion-dipole forces!</a:t>
            </a:r>
            <a:endParaRPr sz="1200">
              <a:solidFill>
                <a:schemeClr val="dk1"/>
              </a:solidFill>
              <a:latin typeface="Arial"/>
              <a:ea typeface="Arial"/>
              <a:cs typeface="Arial"/>
              <a:sym typeface="Arial"/>
            </a:endParaRPr>
          </a:p>
          <a:p>
            <a:pPr indent="-342900" lvl="0" marL="1085850" rtl="0" algn="l">
              <a:lnSpc>
                <a:spcPct val="100000"/>
              </a:lnSpc>
              <a:spcBef>
                <a:spcPts val="600"/>
              </a:spcBef>
              <a:spcAft>
                <a:spcPts val="0"/>
              </a:spcAft>
              <a:buSzPts val="900"/>
              <a:buAutoNum type="arabicPeriod"/>
            </a:pPr>
            <a:r>
              <a:rPr b="1" lang="en-US" sz="1200">
                <a:solidFill>
                  <a:schemeClr val="dk1"/>
                </a:solidFill>
                <a:latin typeface="Arial"/>
                <a:ea typeface="Arial"/>
                <a:cs typeface="Arial"/>
                <a:sym typeface="Arial"/>
              </a:rPr>
              <a:t>Hydrogen Bond</a:t>
            </a:r>
            <a:r>
              <a:rPr lang="en-US" sz="1200">
                <a:solidFill>
                  <a:schemeClr val="dk1"/>
                </a:solidFill>
                <a:latin typeface="Arial"/>
                <a:ea typeface="Arial"/>
                <a:cs typeface="Arial"/>
                <a:sym typeface="Arial"/>
              </a:rPr>
              <a:t>: An extreme case of Dipole – Dipole. Occurs between molecules containing a H covalently  bonded to F,O, or N. The </a:t>
            </a:r>
            <a:r>
              <a:rPr b="1" i="1" lang="en-US" sz="1200">
                <a:solidFill>
                  <a:schemeClr val="dk1"/>
                </a:solidFill>
                <a:latin typeface="Arial"/>
                <a:ea typeface="Arial"/>
                <a:cs typeface="Arial"/>
                <a:sym typeface="Arial"/>
              </a:rPr>
              <a:t>“bond” </a:t>
            </a:r>
            <a:r>
              <a:rPr lang="en-US" sz="1200">
                <a:solidFill>
                  <a:schemeClr val="dk1"/>
                </a:solidFill>
                <a:latin typeface="Arial"/>
                <a:ea typeface="Arial"/>
                <a:cs typeface="Arial"/>
                <a:sym typeface="Arial"/>
              </a:rPr>
              <a:t>occurs between the lone pair of F, O, or N, and the H which is attached to one of those elements.</a:t>
            </a:r>
            <a:endParaRPr/>
          </a:p>
          <a:p>
            <a:pPr indent="-276225" lvl="0" marL="342900" rtl="0" algn="l">
              <a:lnSpc>
                <a:spcPct val="100000"/>
              </a:lnSpc>
              <a:spcBef>
                <a:spcPts val="2000"/>
              </a:spcBef>
              <a:spcAft>
                <a:spcPts val="0"/>
              </a:spcAft>
              <a:buSzPts val="1050"/>
              <a:buNone/>
            </a:pPr>
            <a:r>
              <a:t/>
            </a:r>
            <a:endParaRPr sz="1400">
              <a:latin typeface="Arial"/>
              <a:ea typeface="Arial"/>
              <a:cs typeface="Arial"/>
              <a:sym typeface="Arial"/>
            </a:endParaRPr>
          </a:p>
          <a:p>
            <a:pPr indent="-276225" lvl="0" marL="342900" rtl="0" algn="l">
              <a:lnSpc>
                <a:spcPct val="100000"/>
              </a:lnSpc>
              <a:spcBef>
                <a:spcPts val="2000"/>
              </a:spcBef>
              <a:spcAft>
                <a:spcPts val="0"/>
              </a:spcAft>
              <a:buSzPts val="1050"/>
              <a:buNone/>
            </a:pPr>
            <a:r>
              <a:t/>
            </a:r>
            <a:endParaRPr sz="1400">
              <a:latin typeface="Arial"/>
              <a:ea typeface="Arial"/>
              <a:cs typeface="Arial"/>
              <a:sym typeface="Arial"/>
            </a:endParaRPr>
          </a:p>
          <a:p>
            <a:pPr indent="0" lvl="0" marL="0" rtl="0" algn="l">
              <a:lnSpc>
                <a:spcPct val="100000"/>
              </a:lnSpc>
              <a:spcBef>
                <a:spcPts val="2000"/>
              </a:spcBef>
              <a:spcAft>
                <a:spcPts val="0"/>
              </a:spcAft>
              <a:buSzPts val="1050"/>
              <a:buNone/>
            </a:pPr>
            <a:r>
              <a:t/>
            </a:r>
            <a:endParaRPr sz="1400">
              <a:latin typeface="Arial"/>
              <a:ea typeface="Arial"/>
              <a:cs typeface="Arial"/>
              <a:sym typeface="Arial"/>
            </a:endParaRPr>
          </a:p>
          <a:p>
            <a:pPr indent="0" lvl="0" marL="0" rtl="0" algn="l">
              <a:lnSpc>
                <a:spcPct val="100000"/>
              </a:lnSpc>
              <a:spcBef>
                <a:spcPts val="2000"/>
              </a:spcBef>
              <a:spcAft>
                <a:spcPts val="0"/>
              </a:spcAft>
              <a:buSzPts val="1050"/>
              <a:buNone/>
            </a:pPr>
            <a:r>
              <a:t/>
            </a:r>
            <a:endParaRPr sz="1400">
              <a:latin typeface="Arial"/>
              <a:ea typeface="Arial"/>
              <a:cs typeface="Arial"/>
              <a:sym typeface="Arial"/>
            </a:endParaRPr>
          </a:p>
        </p:txBody>
      </p:sp>
      <p:pic>
        <p:nvPicPr>
          <p:cNvPr id="541" name="Google Shape;541;p58"/>
          <p:cNvPicPr preferRelativeResize="0"/>
          <p:nvPr/>
        </p:nvPicPr>
        <p:blipFill rotWithShape="1">
          <a:blip r:embed="rId3">
            <a:alphaModFix/>
          </a:blip>
          <a:srcRect b="0" l="0" r="0" t="0"/>
          <a:stretch/>
        </p:blipFill>
        <p:spPr>
          <a:xfrm>
            <a:off x="1718167" y="5600769"/>
            <a:ext cx="2175317" cy="756226"/>
          </a:xfrm>
          <a:prstGeom prst="rect">
            <a:avLst/>
          </a:prstGeom>
          <a:noFill/>
          <a:ln>
            <a:noFill/>
          </a:ln>
        </p:spPr>
      </p:pic>
      <p:pic>
        <p:nvPicPr>
          <p:cNvPr id="542" name="Google Shape;542;p58"/>
          <p:cNvPicPr preferRelativeResize="0"/>
          <p:nvPr/>
        </p:nvPicPr>
        <p:blipFill rotWithShape="1">
          <a:blip r:embed="rId4">
            <a:alphaModFix/>
          </a:blip>
          <a:srcRect b="0" l="0" r="0" t="0"/>
          <a:stretch/>
        </p:blipFill>
        <p:spPr>
          <a:xfrm>
            <a:off x="7077866" y="5492054"/>
            <a:ext cx="1371224" cy="1281952"/>
          </a:xfrm>
          <a:prstGeom prst="rect">
            <a:avLst/>
          </a:prstGeom>
          <a:noFill/>
          <a:ln>
            <a:noFill/>
          </a:ln>
        </p:spPr>
      </p:pic>
      <p:pic>
        <p:nvPicPr>
          <p:cNvPr id="543" name="Google Shape;543;p58"/>
          <p:cNvPicPr preferRelativeResize="0"/>
          <p:nvPr/>
        </p:nvPicPr>
        <p:blipFill rotWithShape="1">
          <a:blip r:embed="rId5">
            <a:alphaModFix/>
          </a:blip>
          <a:srcRect b="0" l="0" r="0" t="0"/>
          <a:stretch/>
        </p:blipFill>
        <p:spPr>
          <a:xfrm>
            <a:off x="4514757" y="5423562"/>
            <a:ext cx="1585484" cy="1298031"/>
          </a:xfrm>
          <a:prstGeom prst="rect">
            <a:avLst/>
          </a:prstGeom>
          <a:noFill/>
          <a:ln>
            <a:noFill/>
          </a:ln>
        </p:spPr>
      </p:pic>
      <p:sp>
        <p:nvSpPr>
          <p:cNvPr id="544" name="Google Shape;544;p58"/>
          <p:cNvSpPr/>
          <p:nvPr/>
        </p:nvSpPr>
        <p:spPr>
          <a:xfrm>
            <a:off x="47875" y="2118925"/>
            <a:ext cx="1164600" cy="672300"/>
          </a:xfrm>
          <a:prstGeom prst="homePlate">
            <a:avLst>
              <a:gd fmla="val 50000" name="adj"/>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Rockwell"/>
                <a:ea typeface="Rockwell"/>
                <a:cs typeface="Rockwell"/>
                <a:sym typeface="Rockwell"/>
              </a:rPr>
              <a:t>Weaker IMF, Lower Boiling, Higher Vapor Pressure</a:t>
            </a:r>
            <a:endParaRPr b="0" i="0" sz="900" u="none" cap="none" strike="noStrike">
              <a:solidFill>
                <a:schemeClr val="lt1"/>
              </a:solidFill>
              <a:latin typeface="Rockwell"/>
              <a:ea typeface="Rockwell"/>
              <a:cs typeface="Rockwell"/>
              <a:sym typeface="Rockwell"/>
            </a:endParaRPr>
          </a:p>
        </p:txBody>
      </p:sp>
      <p:sp>
        <p:nvSpPr>
          <p:cNvPr id="545" name="Google Shape;545;p58"/>
          <p:cNvSpPr/>
          <p:nvPr/>
        </p:nvSpPr>
        <p:spPr>
          <a:xfrm>
            <a:off x="47875" y="4655050"/>
            <a:ext cx="1164600" cy="756300"/>
          </a:xfrm>
          <a:prstGeom prst="homePlate">
            <a:avLst>
              <a:gd fmla="val 50000" name="adj"/>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Rockwell"/>
                <a:ea typeface="Rockwell"/>
                <a:cs typeface="Rockwell"/>
                <a:sym typeface="Rockwell"/>
              </a:rPr>
              <a:t>Stronger IMF, Higher Boiling, Lower Vapor Pressure</a:t>
            </a:r>
            <a:endParaRPr b="0" i="0" sz="900" u="none" cap="none" strike="noStrike">
              <a:solidFill>
                <a:schemeClr val="lt1"/>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descr="dna.jpg" id="550" name="Google Shape;550;p59"/>
          <p:cNvPicPr preferRelativeResize="0"/>
          <p:nvPr/>
        </p:nvPicPr>
        <p:blipFill rotWithShape="1">
          <a:blip r:embed="rId3">
            <a:alphaModFix/>
          </a:blip>
          <a:srcRect b="0" l="0" r="0" t="0"/>
          <a:stretch/>
        </p:blipFill>
        <p:spPr>
          <a:xfrm>
            <a:off x="4528382" y="2672963"/>
            <a:ext cx="4548774" cy="4015748"/>
          </a:xfrm>
          <a:prstGeom prst="rect">
            <a:avLst/>
          </a:prstGeom>
          <a:noFill/>
          <a:ln>
            <a:noFill/>
          </a:ln>
        </p:spPr>
      </p:pic>
      <p:sp>
        <p:nvSpPr>
          <p:cNvPr id="551" name="Google Shape;551;p59"/>
          <p:cNvSpPr txBox="1"/>
          <p:nvPr>
            <p:ph type="title"/>
          </p:nvPr>
        </p:nvSpPr>
        <p:spPr>
          <a:xfrm>
            <a:off x="498475" y="142147"/>
            <a:ext cx="7556400" cy="77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Hydrogen Bonding</a:t>
            </a:r>
            <a:endParaRPr/>
          </a:p>
        </p:txBody>
      </p:sp>
      <p:sp>
        <p:nvSpPr>
          <p:cNvPr id="552" name="Google Shape;552;p59"/>
          <p:cNvSpPr txBox="1"/>
          <p:nvPr>
            <p:ph idx="1" type="body"/>
          </p:nvPr>
        </p:nvSpPr>
        <p:spPr>
          <a:xfrm>
            <a:off x="0" y="972176"/>
            <a:ext cx="8190900" cy="2078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350"/>
              <a:buChar char="■"/>
            </a:pPr>
            <a:r>
              <a:rPr lang="en-US"/>
              <a:t>Hydrogen bonding is seen in the following molecules: water, DNA, ammonia, HF, and alcohols. H-bonding is an attraction or force not a true intramolecular bond. </a:t>
            </a:r>
            <a:endParaRPr/>
          </a:p>
          <a:p>
            <a:pPr indent="-228600" lvl="0" marL="228600" rtl="0" algn="l">
              <a:lnSpc>
                <a:spcPct val="100000"/>
              </a:lnSpc>
              <a:spcBef>
                <a:spcPts val="2000"/>
              </a:spcBef>
              <a:spcAft>
                <a:spcPts val="0"/>
              </a:spcAft>
              <a:buSzPts val="1350"/>
              <a:buChar char="■"/>
            </a:pPr>
            <a:r>
              <a:rPr lang="en-US"/>
              <a:t>Hydrogen bonds are like a sandwich with N, O, and/or F as the bread. H will be in a intramolecular (same molecule) bond with one N, O, and/or F and have an intermolecular attraction (different molecule) with the other.</a:t>
            </a:r>
            <a:endParaRPr/>
          </a:p>
        </p:txBody>
      </p:sp>
      <p:pic>
        <p:nvPicPr>
          <p:cNvPr descr="hbond.jpg" id="553" name="Google Shape;553;p59"/>
          <p:cNvPicPr preferRelativeResize="0"/>
          <p:nvPr/>
        </p:nvPicPr>
        <p:blipFill rotWithShape="1">
          <a:blip r:embed="rId4">
            <a:alphaModFix/>
          </a:blip>
          <a:srcRect b="0" l="0" r="0" t="0"/>
          <a:stretch/>
        </p:blipFill>
        <p:spPr>
          <a:xfrm>
            <a:off x="0" y="2854469"/>
            <a:ext cx="4228039" cy="1975070"/>
          </a:xfrm>
          <a:prstGeom prst="rect">
            <a:avLst/>
          </a:prstGeom>
          <a:noFill/>
          <a:ln>
            <a:noFill/>
          </a:ln>
        </p:spPr>
      </p:pic>
      <p:sp>
        <p:nvSpPr>
          <p:cNvPr id="554" name="Google Shape;554;p59"/>
          <p:cNvSpPr/>
          <p:nvPr/>
        </p:nvSpPr>
        <p:spPr>
          <a:xfrm>
            <a:off x="498485" y="4801368"/>
            <a:ext cx="4216800" cy="1880700"/>
          </a:xfrm>
          <a:prstGeom prst="wedgeEllipseCallout">
            <a:avLst>
              <a:gd fmla="val 65161" name="adj1"/>
              <a:gd fmla="val -35914" name="adj2"/>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Rockwell"/>
                <a:ea typeface="Rockwell"/>
                <a:cs typeface="Rockwell"/>
                <a:sym typeface="Rockwell"/>
              </a:rPr>
              <a:t>Remember this tip: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Rockwell"/>
                <a:ea typeface="Rockwell"/>
                <a:cs typeface="Rockwell"/>
                <a:sym typeface="Rockwell"/>
              </a:rPr>
              <a:t> hydrogen bonds just wanna have </a:t>
            </a:r>
            <a:r>
              <a:rPr b="0" i="0" lang="en-US" sz="2200" u="sng" cap="none" strike="noStrike">
                <a:solidFill>
                  <a:schemeClr val="lt1"/>
                </a:solidFill>
                <a:latin typeface="Rockwell"/>
                <a:ea typeface="Rockwell"/>
                <a:cs typeface="Rockwell"/>
                <a:sym typeface="Rockwell"/>
              </a:rPr>
              <a:t>FON</a:t>
            </a:r>
            <a:r>
              <a:rPr b="0" i="0" lang="en-US" sz="2200" u="none" cap="none" strike="noStrike">
                <a:solidFill>
                  <a:schemeClr val="lt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555" name="Google Shape;555;p59"/>
          <p:cNvSpPr/>
          <p:nvPr/>
        </p:nvSpPr>
        <p:spPr>
          <a:xfrm>
            <a:off x="2601563" y="3771472"/>
            <a:ext cx="456300" cy="345300"/>
          </a:xfrm>
          <a:prstGeom prst="bentUpArrow">
            <a:avLst>
              <a:gd fmla="val 25000" name="adj1"/>
              <a:gd fmla="val 25000" name="adj2"/>
              <a:gd fmla="val 25000"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9" name="Shape 559"/>
        <p:cNvGrpSpPr/>
        <p:nvPr/>
      </p:nvGrpSpPr>
      <p:grpSpPr>
        <a:xfrm>
          <a:off x="0" y="0"/>
          <a:ext cx="0" cy="0"/>
          <a:chOff x="0" y="0"/>
          <a:chExt cx="0" cy="0"/>
        </a:xfrm>
      </p:grpSpPr>
      <p:pic>
        <p:nvPicPr>
          <p:cNvPr id="560" name="Google Shape;560;p60"/>
          <p:cNvPicPr preferRelativeResize="0"/>
          <p:nvPr/>
        </p:nvPicPr>
        <p:blipFill rotWithShape="1">
          <a:blip r:embed="rId3">
            <a:alphaModFix/>
          </a:blip>
          <a:srcRect b="0" l="0" r="0" t="0"/>
          <a:stretch/>
        </p:blipFill>
        <p:spPr>
          <a:xfrm>
            <a:off x="3532164" y="1947163"/>
            <a:ext cx="5701742" cy="3141337"/>
          </a:xfrm>
          <a:prstGeom prst="rect">
            <a:avLst/>
          </a:prstGeom>
          <a:noFill/>
          <a:ln>
            <a:noFill/>
          </a:ln>
        </p:spPr>
      </p:pic>
      <p:pic>
        <p:nvPicPr>
          <p:cNvPr id="561" name="Google Shape;561;p60"/>
          <p:cNvPicPr preferRelativeResize="0"/>
          <p:nvPr>
            <p:ph idx="1" type="body"/>
          </p:nvPr>
        </p:nvPicPr>
        <p:blipFill rotWithShape="1">
          <a:blip r:embed="rId4">
            <a:alphaModFix/>
          </a:blip>
          <a:srcRect b="0" l="0" r="0" t="0"/>
          <a:stretch/>
        </p:blipFill>
        <p:spPr>
          <a:xfrm>
            <a:off x="27235" y="18924"/>
            <a:ext cx="2667000" cy="1686000"/>
          </a:xfrm>
          <a:prstGeom prst="rect">
            <a:avLst/>
          </a:prstGeom>
          <a:noFill/>
          <a:ln>
            <a:noFill/>
          </a:ln>
        </p:spPr>
      </p:pic>
      <p:sp>
        <p:nvSpPr>
          <p:cNvPr id="562" name="Google Shape;562;p60"/>
          <p:cNvSpPr txBox="1"/>
          <p:nvPr>
            <p:ph type="title"/>
          </p:nvPr>
        </p:nvSpPr>
        <p:spPr>
          <a:xfrm>
            <a:off x="2694225" y="484100"/>
            <a:ext cx="53607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Properties &amp; IMFs</a:t>
            </a:r>
            <a:endParaRPr/>
          </a:p>
        </p:txBody>
      </p:sp>
      <p:sp>
        <p:nvSpPr>
          <p:cNvPr id="563" name="Google Shape;563;p60"/>
          <p:cNvSpPr txBox="1"/>
          <p:nvPr>
            <p:ph idx="2" type="body"/>
          </p:nvPr>
        </p:nvSpPr>
        <p:spPr>
          <a:xfrm>
            <a:off x="3604437" y="1985963"/>
            <a:ext cx="4791900" cy="414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350"/>
              <a:buNone/>
            </a:pPr>
            <a:r>
              <a:t/>
            </a:r>
            <a:endParaRPr/>
          </a:p>
          <a:p>
            <a:pPr indent="0" lvl="0" marL="0" rtl="0" algn="l">
              <a:lnSpc>
                <a:spcPct val="100000"/>
              </a:lnSpc>
              <a:spcBef>
                <a:spcPts val="2000"/>
              </a:spcBef>
              <a:spcAft>
                <a:spcPts val="0"/>
              </a:spcAft>
              <a:buSzPts val="1350"/>
              <a:buNone/>
            </a:pPr>
            <a:r>
              <a:t/>
            </a:r>
            <a:endParaRPr/>
          </a:p>
          <a:p>
            <a:pPr indent="0" lvl="0" marL="0" rtl="0" algn="l">
              <a:lnSpc>
                <a:spcPct val="100000"/>
              </a:lnSpc>
              <a:spcBef>
                <a:spcPts val="2000"/>
              </a:spcBef>
              <a:spcAft>
                <a:spcPts val="0"/>
              </a:spcAft>
              <a:buSzPts val="1350"/>
              <a:buNone/>
            </a:pPr>
            <a:r>
              <a:t/>
            </a:r>
            <a:endParaRPr/>
          </a:p>
          <a:p>
            <a:pPr indent="-142875" lvl="0" marL="228600" rtl="0" algn="l">
              <a:lnSpc>
                <a:spcPct val="100000"/>
              </a:lnSpc>
              <a:spcBef>
                <a:spcPts val="2000"/>
              </a:spcBef>
              <a:spcAft>
                <a:spcPts val="0"/>
              </a:spcAft>
              <a:buSzPts val="1350"/>
              <a:buNone/>
            </a:pPr>
            <a:r>
              <a:t/>
            </a:r>
            <a:endParaRPr/>
          </a:p>
          <a:p>
            <a:pPr indent="-142875" lvl="0" marL="228600" rtl="0" algn="l">
              <a:lnSpc>
                <a:spcPct val="100000"/>
              </a:lnSpc>
              <a:spcBef>
                <a:spcPts val="2000"/>
              </a:spcBef>
              <a:spcAft>
                <a:spcPts val="0"/>
              </a:spcAft>
              <a:buSzPts val="1350"/>
              <a:buNone/>
            </a:pPr>
            <a:r>
              <a:t/>
            </a:r>
            <a:endParaRPr/>
          </a:p>
          <a:p>
            <a:pPr indent="-142875" lvl="0" marL="228600" rtl="0" algn="l">
              <a:lnSpc>
                <a:spcPct val="100000"/>
              </a:lnSpc>
              <a:spcBef>
                <a:spcPts val="2000"/>
              </a:spcBef>
              <a:spcAft>
                <a:spcPts val="0"/>
              </a:spcAft>
              <a:buSzPts val="1350"/>
              <a:buNone/>
            </a:pPr>
            <a:r>
              <a:t/>
            </a:r>
            <a:endParaRPr/>
          </a:p>
          <a:p>
            <a:pPr indent="0" lvl="0" marL="0" rtl="0" algn="l">
              <a:lnSpc>
                <a:spcPct val="100000"/>
              </a:lnSpc>
              <a:spcBef>
                <a:spcPts val="2000"/>
              </a:spcBef>
              <a:spcAft>
                <a:spcPts val="0"/>
              </a:spcAft>
              <a:buSzPts val="1350"/>
              <a:buNone/>
            </a:pPr>
            <a:r>
              <a:t/>
            </a:r>
            <a:endParaRPr/>
          </a:p>
          <a:p>
            <a:pPr indent="0" lvl="0" marL="0" rtl="0" algn="l">
              <a:lnSpc>
                <a:spcPct val="100000"/>
              </a:lnSpc>
              <a:spcBef>
                <a:spcPts val="2000"/>
              </a:spcBef>
              <a:spcAft>
                <a:spcPts val="0"/>
              </a:spcAft>
              <a:buSzPts val="1350"/>
              <a:buNone/>
            </a:pPr>
            <a:r>
              <a:t/>
            </a:r>
            <a:endParaRPr/>
          </a:p>
        </p:txBody>
      </p:sp>
      <p:sp>
        <p:nvSpPr>
          <p:cNvPr id="564" name="Google Shape;564;p60"/>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565" name="Google Shape;565;p60"/>
          <p:cNvSpPr txBox="1"/>
          <p:nvPr/>
        </p:nvSpPr>
        <p:spPr>
          <a:xfrm>
            <a:off x="50666" y="886172"/>
            <a:ext cx="30828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0050"/>
                </a:solidFill>
                <a:latin typeface="Rockwell"/>
                <a:ea typeface="Rockwell"/>
                <a:cs typeface="Rockwell"/>
                <a:sym typeface="Rockwell"/>
              </a:rPr>
              <a:t>Interstates- Between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0050"/>
                </a:solidFill>
                <a:latin typeface="Rockwell"/>
                <a:ea typeface="Rockwell"/>
                <a:cs typeface="Rockwell"/>
                <a:sym typeface="Rockwell"/>
              </a:rPr>
              <a:t>IMF- Between Molecules</a:t>
            </a:r>
            <a:endParaRPr b="1" i="0" sz="1400" u="none" cap="none" strike="noStrike">
              <a:solidFill>
                <a:srgbClr val="380050"/>
              </a:solidFill>
              <a:latin typeface="Rockwell"/>
              <a:ea typeface="Rockwell"/>
              <a:cs typeface="Rockwell"/>
              <a:sym typeface="Rockwell"/>
            </a:endParaRPr>
          </a:p>
        </p:txBody>
      </p:sp>
      <p:sp>
        <p:nvSpPr>
          <p:cNvPr id="566" name="Google Shape;566;p60"/>
          <p:cNvSpPr txBox="1"/>
          <p:nvPr/>
        </p:nvSpPr>
        <p:spPr>
          <a:xfrm>
            <a:off x="48434" y="1906052"/>
            <a:ext cx="3855300" cy="190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Chemical vs. Physical Changes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ckwell"/>
                <a:ea typeface="Rockwell"/>
                <a:cs typeface="Rockwell"/>
                <a:sym typeface="Rockwell"/>
              </a:rPr>
              <a:t>A </a:t>
            </a:r>
            <a:r>
              <a:rPr b="1" i="0" lang="en-US" sz="1400" u="none" cap="none" strike="noStrike">
                <a:solidFill>
                  <a:schemeClr val="dk1"/>
                </a:solidFill>
                <a:latin typeface="Rockwell"/>
                <a:ea typeface="Rockwell"/>
                <a:cs typeface="Rockwell"/>
                <a:sym typeface="Rockwell"/>
              </a:rPr>
              <a:t>physical change </a:t>
            </a:r>
            <a:r>
              <a:rPr b="0" i="0" lang="en-US" sz="1400" u="none" cap="none" strike="noStrike">
                <a:solidFill>
                  <a:schemeClr val="dk1"/>
                </a:solidFill>
                <a:latin typeface="Rockwell"/>
                <a:ea typeface="Rockwell"/>
                <a:cs typeface="Rockwell"/>
                <a:sym typeface="Rockwell"/>
              </a:rPr>
              <a:t>doesn’t produce a new substance.  Phase changes are the most common.  It involves IMF changes.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ckwell"/>
                <a:ea typeface="Rockwell"/>
                <a:cs typeface="Rockwell"/>
                <a:sym typeface="Rockwell"/>
              </a:rPr>
              <a:t>A </a:t>
            </a:r>
            <a:r>
              <a:rPr b="1" i="0" lang="en-US" sz="1400" u="none" cap="none" strike="noStrike">
                <a:solidFill>
                  <a:schemeClr val="dk1"/>
                </a:solidFill>
                <a:latin typeface="Rockwell"/>
                <a:ea typeface="Rockwell"/>
                <a:cs typeface="Rockwell"/>
                <a:sym typeface="Rockwell"/>
              </a:rPr>
              <a:t>chemical change </a:t>
            </a:r>
            <a:r>
              <a:rPr b="0" i="0" lang="en-US" sz="1400" u="none" cap="none" strike="noStrike">
                <a:solidFill>
                  <a:schemeClr val="dk1"/>
                </a:solidFill>
                <a:latin typeface="Rockwell"/>
                <a:ea typeface="Rockwell"/>
                <a:cs typeface="Rockwell"/>
                <a:sym typeface="Rockwell"/>
              </a:rPr>
              <a:t>produces new substances.  Bonds are broken and new bonds are formed!  The Intra-molecular forces are changed</a:t>
            </a:r>
            <a:r>
              <a:rPr b="0" i="0" lang="en-US" sz="1600" u="none" cap="none" strike="noStrike">
                <a:solidFill>
                  <a:schemeClr val="dk1"/>
                </a:solidFill>
                <a:latin typeface="Rockwell"/>
                <a:ea typeface="Rockwell"/>
                <a:cs typeface="Rockwell"/>
                <a:sym typeface="Rockwell"/>
              </a:rPr>
              <a:t>.</a:t>
            </a:r>
            <a:endParaRPr b="0" i="0" sz="1600" u="none" cap="none" strike="noStrike">
              <a:solidFill>
                <a:schemeClr val="dk1"/>
              </a:solidFill>
              <a:latin typeface="Rockwell"/>
              <a:ea typeface="Rockwell"/>
              <a:cs typeface="Rockwell"/>
              <a:sym typeface="Rockwell"/>
            </a:endParaRPr>
          </a:p>
        </p:txBody>
      </p:sp>
      <p:pic>
        <p:nvPicPr>
          <p:cNvPr id="567" name="Google Shape;567;p60"/>
          <p:cNvPicPr preferRelativeResize="0"/>
          <p:nvPr/>
        </p:nvPicPr>
        <p:blipFill rotWithShape="1">
          <a:blip r:embed="rId5">
            <a:alphaModFix/>
          </a:blip>
          <a:srcRect b="0" l="0" r="0" t="0"/>
          <a:stretch/>
        </p:blipFill>
        <p:spPr>
          <a:xfrm>
            <a:off x="722560" y="4076394"/>
            <a:ext cx="1971675" cy="1181100"/>
          </a:xfrm>
          <a:prstGeom prst="rect">
            <a:avLst/>
          </a:prstGeom>
          <a:noFill/>
          <a:ln>
            <a:noFill/>
          </a:ln>
        </p:spPr>
      </p:pic>
      <p:sp>
        <p:nvSpPr>
          <p:cNvPr id="568" name="Google Shape;568;p60"/>
          <p:cNvSpPr txBox="1"/>
          <p:nvPr/>
        </p:nvSpPr>
        <p:spPr>
          <a:xfrm>
            <a:off x="190900" y="5127300"/>
            <a:ext cx="9042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Strong IMF= High BP, High MP, High viscosity, high surface tension, low vapor pressure!</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Rockwell"/>
                <a:ea typeface="Rockwell"/>
                <a:cs typeface="Rockwell"/>
                <a:sym typeface="Rockwell"/>
              </a:rPr>
              <a:t>REMEMBER: Intermolecular forces are broken during a phase change!! </a:t>
            </a:r>
            <a:endParaRPr sz="1800">
              <a:solidFill>
                <a:schemeClr val="dk1"/>
              </a:solidFill>
              <a:latin typeface="Rockwell"/>
              <a:ea typeface="Rockwell"/>
              <a:cs typeface="Rockwell"/>
              <a:sym typeface="Rockwell"/>
            </a:endParaRPr>
          </a:p>
        </p:txBody>
      </p:sp>
      <p:pic>
        <p:nvPicPr>
          <p:cNvPr id="569" name="Google Shape;569;p60"/>
          <p:cNvPicPr preferRelativeResize="0"/>
          <p:nvPr/>
        </p:nvPicPr>
        <p:blipFill rotWithShape="1">
          <a:blip r:embed="rId6">
            <a:alphaModFix/>
          </a:blip>
          <a:srcRect b="0" l="0" r="0" t="0"/>
          <a:stretch/>
        </p:blipFill>
        <p:spPr>
          <a:xfrm>
            <a:off x="27235" y="1798564"/>
            <a:ext cx="9270786" cy="3429804"/>
          </a:xfrm>
          <a:prstGeom prst="rect">
            <a:avLst/>
          </a:prstGeom>
          <a:noFill/>
          <a:ln>
            <a:noFill/>
          </a:ln>
        </p:spPr>
      </p:pic>
      <p:pic>
        <p:nvPicPr>
          <p:cNvPr id="570" name="Google Shape;570;p60"/>
          <p:cNvPicPr preferRelativeResize="0"/>
          <p:nvPr/>
        </p:nvPicPr>
        <p:blipFill rotWithShape="1">
          <a:blip r:embed="rId7">
            <a:alphaModFix/>
          </a:blip>
          <a:srcRect b="0" l="0" r="0" t="0"/>
          <a:stretch/>
        </p:blipFill>
        <p:spPr>
          <a:xfrm>
            <a:off x="37716" y="-114695"/>
            <a:ext cx="2619375" cy="199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1"/>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a:t>
            </a:r>
            <a:r>
              <a:rPr lang="en-US"/>
              <a:t>Ionic Substances and their Properties</a:t>
            </a:r>
            <a:endParaRPr/>
          </a:p>
        </p:txBody>
      </p:sp>
      <p:sp>
        <p:nvSpPr>
          <p:cNvPr id="576" name="Google Shape;576;p61"/>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Picture" id="577" name="Google Shape;577;p61"/>
          <p:cNvPicPr preferRelativeResize="0"/>
          <p:nvPr/>
        </p:nvPicPr>
        <p:blipFill rotWithShape="1">
          <a:blip r:embed="rId3">
            <a:alphaModFix/>
          </a:blip>
          <a:srcRect b="0" l="0" r="0" t="0"/>
          <a:stretch/>
        </p:blipFill>
        <p:spPr>
          <a:xfrm>
            <a:off x="3214720" y="2819828"/>
            <a:ext cx="5229033" cy="2948286"/>
          </a:xfrm>
          <a:prstGeom prst="rect">
            <a:avLst/>
          </a:prstGeom>
          <a:noFill/>
          <a:ln cap="flat" cmpd="sng" w="28575">
            <a:solidFill>
              <a:schemeClr val="dk1"/>
            </a:solidFill>
            <a:prstDash val="solid"/>
            <a:round/>
            <a:headEnd len="sm" w="sm" type="none"/>
            <a:tailEnd len="sm" w="sm" type="none"/>
          </a:ln>
        </p:spPr>
      </p:pic>
      <p:pic>
        <p:nvPicPr>
          <p:cNvPr descr="Picture" id="578" name="Google Shape;578;p61"/>
          <p:cNvPicPr preferRelativeResize="0"/>
          <p:nvPr/>
        </p:nvPicPr>
        <p:blipFill rotWithShape="1">
          <a:blip r:embed="rId4">
            <a:alphaModFix/>
          </a:blip>
          <a:srcRect b="0" l="0" r="0" t="0"/>
          <a:stretch/>
        </p:blipFill>
        <p:spPr>
          <a:xfrm>
            <a:off x="422274" y="1838533"/>
            <a:ext cx="2381250" cy="2409826"/>
          </a:xfrm>
          <a:prstGeom prst="rect">
            <a:avLst/>
          </a:prstGeom>
          <a:noFill/>
          <a:ln>
            <a:noFill/>
          </a:ln>
        </p:spPr>
      </p:pic>
      <p:sp>
        <p:nvSpPr>
          <p:cNvPr id="579" name="Google Shape;579;p61"/>
          <p:cNvSpPr txBox="1"/>
          <p:nvPr/>
        </p:nvSpPr>
        <p:spPr>
          <a:xfrm>
            <a:off x="3138520" y="1345096"/>
            <a:ext cx="47970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Ionic compounds are brittle. As the crystal structure is struck, the ions become displaced. The displaced ions will repel like charges and fracture. </a:t>
            </a:r>
            <a:endParaRPr b="0" i="0" sz="1800" u="none" cap="none" strike="noStrike">
              <a:solidFill>
                <a:schemeClr val="dk1"/>
              </a:solidFill>
              <a:latin typeface="Rockwell"/>
              <a:ea typeface="Rockwell"/>
              <a:cs typeface="Rockwell"/>
              <a:sym typeface="Rockwell"/>
            </a:endParaRPr>
          </a:p>
        </p:txBody>
      </p:sp>
      <p:sp>
        <p:nvSpPr>
          <p:cNvPr id="580" name="Google Shape;580;p61"/>
          <p:cNvSpPr txBox="1"/>
          <p:nvPr/>
        </p:nvSpPr>
        <p:spPr>
          <a:xfrm>
            <a:off x="181125" y="4579025"/>
            <a:ext cx="28257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Rockwell"/>
                <a:ea typeface="Rockwell"/>
                <a:cs typeface="Rockwell"/>
                <a:sym typeface="Rockwell"/>
              </a:rPr>
              <a:t>Ionic compounds DO NOT conduct as solids, but DO conduct as liquids or aqueous (when ions are mobile)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2"/>
          <p:cNvSpPr txBox="1"/>
          <p:nvPr>
            <p:ph type="title"/>
          </p:nvPr>
        </p:nvSpPr>
        <p:spPr>
          <a:xfrm>
            <a:off x="498475" y="163255"/>
            <a:ext cx="7556400" cy="67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a:t>
            </a:r>
            <a:r>
              <a:rPr lang="en-US"/>
              <a:t>Covalent Network Solids</a:t>
            </a:r>
            <a:endParaRPr/>
          </a:p>
        </p:txBody>
      </p:sp>
      <p:sp>
        <p:nvSpPr>
          <p:cNvPr id="586" name="Google Shape;586;p62"/>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http://www.philosophyib.com/3/images/slides/gvsd.jpg" id="587" name="Google Shape;587;p62"/>
          <p:cNvPicPr preferRelativeResize="0"/>
          <p:nvPr/>
        </p:nvPicPr>
        <p:blipFill rotWithShape="1">
          <a:blip r:embed="rId3">
            <a:alphaModFix/>
          </a:blip>
          <a:srcRect b="0" l="0" r="0" t="0"/>
          <a:stretch/>
        </p:blipFill>
        <p:spPr>
          <a:xfrm>
            <a:off x="159679" y="1386255"/>
            <a:ext cx="5372100" cy="4762500"/>
          </a:xfrm>
          <a:prstGeom prst="rect">
            <a:avLst/>
          </a:prstGeom>
          <a:noFill/>
          <a:ln cap="flat" cmpd="sng" w="38100">
            <a:solidFill>
              <a:schemeClr val="accent1"/>
            </a:solidFill>
            <a:prstDash val="solid"/>
            <a:round/>
            <a:headEnd len="sm" w="sm" type="none"/>
            <a:tailEnd len="sm" w="sm" type="none"/>
          </a:ln>
        </p:spPr>
      </p:pic>
      <p:sp>
        <p:nvSpPr>
          <p:cNvPr id="588" name="Google Shape;588;p62"/>
          <p:cNvSpPr txBox="1"/>
          <p:nvPr/>
        </p:nvSpPr>
        <p:spPr>
          <a:xfrm>
            <a:off x="5735910" y="833855"/>
            <a:ext cx="2187000" cy="5355300"/>
          </a:xfrm>
          <a:prstGeom prst="rect">
            <a:avLst/>
          </a:prstGeom>
          <a:solidFill>
            <a:schemeClr val="accent4"/>
          </a:solidFill>
          <a:ln cap="flat" cmpd="sng" w="25400">
            <a:solidFill>
              <a:srgbClr val="6F6F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Rockwell"/>
                <a:ea typeface="Rockwell"/>
                <a:cs typeface="Rockwell"/>
                <a:sym typeface="Rockwell"/>
              </a:rPr>
              <a:t>Graphite are sheets of carbon atoms bonded together and stacked on top of one another. The interactions between sheets is weak, much like the substance itself.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Rockwell"/>
                <a:ea typeface="Rockwell"/>
                <a:cs typeface="Rockwell"/>
                <a:sym typeface="Rockwell"/>
              </a:rPr>
              <a:t>Diamond’s carbon atoms are more connected in a three dimensional structure, adding strength to the network.</a:t>
            </a:r>
            <a:endParaRPr b="0" i="0" sz="1800" u="none" cap="none" strike="noStrike">
              <a:solidFill>
                <a:schemeClr val="lt1"/>
              </a:solidFill>
              <a:latin typeface="Rockwell"/>
              <a:ea typeface="Rockwell"/>
              <a:cs typeface="Rockwell"/>
              <a:sym typeface="Rockwell"/>
            </a:endParaRPr>
          </a:p>
        </p:txBody>
      </p:sp>
      <p:sp>
        <p:nvSpPr>
          <p:cNvPr id="589" name="Google Shape;589;p62"/>
          <p:cNvSpPr txBox="1"/>
          <p:nvPr/>
        </p:nvSpPr>
        <p:spPr>
          <a:xfrm>
            <a:off x="342900" y="845000"/>
            <a:ext cx="505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Rockwell"/>
                <a:ea typeface="Rockwell"/>
                <a:cs typeface="Rockwell"/>
                <a:sym typeface="Rockwell"/>
              </a:rPr>
              <a:t>Covalent network solids: only C or Si! </a:t>
            </a:r>
            <a:endParaRPr sz="1800">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3"/>
          <p:cNvSpPr/>
          <p:nvPr/>
        </p:nvSpPr>
        <p:spPr>
          <a:xfrm>
            <a:off x="4288762" y="1033670"/>
            <a:ext cx="3831600" cy="4815000"/>
          </a:xfrm>
          <a:prstGeom prst="rect">
            <a:avLst/>
          </a:prstGeom>
          <a:gradFill>
            <a:gsLst>
              <a:gs pos="0">
                <a:schemeClr val="dk1"/>
              </a:gs>
              <a:gs pos="100000">
                <a:srgbClr val="949494"/>
              </a:gs>
            </a:gsLst>
            <a:lin ang="5400012" scaled="0"/>
          </a:gradFill>
          <a:ln cap="flat" cmpd="sng" w="12700">
            <a:solidFill>
              <a:schemeClr val="dk1"/>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Rockwell"/>
                <a:ea typeface="Rockwell"/>
                <a:cs typeface="Rockwell"/>
                <a:sym typeface="Rockwell"/>
              </a:rPr>
              <a:t>Iodine (I</a:t>
            </a:r>
            <a:r>
              <a:rPr b="1" baseline="-25000" i="0" lang="en-US" sz="1800" u="none" cap="none" strike="noStrike">
                <a:solidFill>
                  <a:schemeClr val="lt1"/>
                </a:solidFill>
                <a:latin typeface="Rockwell"/>
                <a:ea typeface="Rockwell"/>
                <a:cs typeface="Rockwell"/>
                <a:sym typeface="Rockwell"/>
              </a:rPr>
              <a:t>2</a:t>
            </a:r>
            <a:r>
              <a:rPr b="1" i="0" lang="en-US" sz="1800" u="none" cap="none" strike="noStrike">
                <a:solidFill>
                  <a:schemeClr val="lt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95" name="Google Shape;595;p63"/>
          <p:cNvSpPr/>
          <p:nvPr/>
        </p:nvSpPr>
        <p:spPr>
          <a:xfrm>
            <a:off x="304800" y="1033670"/>
            <a:ext cx="3831600" cy="4815000"/>
          </a:xfrm>
          <a:prstGeom prst="rect">
            <a:avLst/>
          </a:prstGeom>
          <a:gradFill>
            <a:gsLst>
              <a:gs pos="0">
                <a:schemeClr val="dk1"/>
              </a:gs>
              <a:gs pos="100000">
                <a:srgbClr val="949494"/>
              </a:gs>
            </a:gsLst>
            <a:lin ang="5400012" scaled="0"/>
          </a:gradFill>
          <a:ln cap="flat" cmpd="sng" w="12700">
            <a:solidFill>
              <a:schemeClr val="dk1"/>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Rockwell"/>
                <a:ea typeface="Rockwell"/>
                <a:cs typeface="Rockwell"/>
                <a:sym typeface="Rockwell"/>
              </a:rPr>
              <a:t>Water (H</a:t>
            </a:r>
            <a:r>
              <a:rPr b="1" baseline="-25000" i="0" lang="en-US" sz="1800" u="none" cap="none" strike="noStrike">
                <a:solidFill>
                  <a:schemeClr val="lt1"/>
                </a:solidFill>
                <a:latin typeface="Rockwell"/>
                <a:ea typeface="Rockwell"/>
                <a:cs typeface="Rockwell"/>
                <a:sym typeface="Rockwell"/>
              </a:rPr>
              <a:t>2</a:t>
            </a:r>
            <a:r>
              <a:rPr b="1" i="0" lang="en-US" sz="1800" u="none" cap="none" strike="noStrike">
                <a:solidFill>
                  <a:schemeClr val="lt1"/>
                </a:solidFill>
                <a:latin typeface="Rockwell"/>
                <a:ea typeface="Rockwell"/>
                <a:cs typeface="Rockwell"/>
                <a:sym typeface="Rockwell"/>
              </a:rPr>
              <a:t>O)</a:t>
            </a:r>
            <a:endParaRPr b="1"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96" name="Google Shape;596;p63"/>
          <p:cNvSpPr txBox="1"/>
          <p:nvPr>
            <p:ph type="title"/>
          </p:nvPr>
        </p:nvSpPr>
        <p:spPr>
          <a:xfrm>
            <a:off x="498475" y="132201"/>
            <a:ext cx="7556400" cy="75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3.2 Molecular Solids</a:t>
            </a:r>
            <a:endParaRPr/>
          </a:p>
        </p:txBody>
      </p:sp>
      <p:pic>
        <p:nvPicPr>
          <p:cNvPr descr="http://www.chemguide.co.uk/atoms/structures/ice.GIF" id="597" name="Google Shape;597;p63"/>
          <p:cNvPicPr preferRelativeResize="0"/>
          <p:nvPr/>
        </p:nvPicPr>
        <p:blipFill rotWithShape="1">
          <a:blip r:embed="rId3">
            <a:alphaModFix/>
          </a:blip>
          <a:srcRect b="0" l="0" r="0" t="0"/>
          <a:stretch/>
        </p:blipFill>
        <p:spPr>
          <a:xfrm>
            <a:off x="421109" y="3353510"/>
            <a:ext cx="3458089" cy="2253427"/>
          </a:xfrm>
          <a:prstGeom prst="rect">
            <a:avLst/>
          </a:prstGeom>
          <a:noFill/>
          <a:ln>
            <a:noFill/>
          </a:ln>
        </p:spPr>
      </p:pic>
      <p:pic>
        <p:nvPicPr>
          <p:cNvPr descr="http://www.chemguide.co.uk/atoms/structures/i2.GIF" id="598" name="Google Shape;598;p63"/>
          <p:cNvPicPr preferRelativeResize="0"/>
          <p:nvPr/>
        </p:nvPicPr>
        <p:blipFill rotWithShape="1">
          <a:blip r:embed="rId4">
            <a:alphaModFix/>
          </a:blip>
          <a:srcRect b="0" l="0" r="0" t="0"/>
          <a:stretch/>
        </p:blipFill>
        <p:spPr>
          <a:xfrm>
            <a:off x="5294383" y="1712243"/>
            <a:ext cx="1820317" cy="1686033"/>
          </a:xfrm>
          <a:prstGeom prst="rect">
            <a:avLst/>
          </a:prstGeom>
          <a:noFill/>
          <a:ln>
            <a:noFill/>
          </a:ln>
        </p:spPr>
      </p:pic>
      <p:pic>
        <p:nvPicPr>
          <p:cNvPr id="599" name="Google Shape;599;p63"/>
          <p:cNvPicPr preferRelativeResize="0"/>
          <p:nvPr/>
        </p:nvPicPr>
        <p:blipFill rotWithShape="1">
          <a:blip r:embed="rId5">
            <a:alphaModFix/>
          </a:blip>
          <a:srcRect b="0" l="0" r="0" t="0"/>
          <a:stretch/>
        </p:blipFill>
        <p:spPr>
          <a:xfrm>
            <a:off x="4409080" y="4272612"/>
            <a:ext cx="3590925" cy="1438275"/>
          </a:xfrm>
          <a:prstGeom prst="rect">
            <a:avLst/>
          </a:prstGeom>
          <a:noFill/>
          <a:ln>
            <a:noFill/>
          </a:ln>
        </p:spPr>
      </p:pic>
      <p:sp>
        <p:nvSpPr>
          <p:cNvPr id="600" name="Google Shape;600;p63"/>
          <p:cNvSpPr txBox="1"/>
          <p:nvPr/>
        </p:nvSpPr>
        <p:spPr>
          <a:xfrm>
            <a:off x="4409080" y="3515315"/>
            <a:ext cx="34626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500">
                <a:solidFill>
                  <a:schemeClr val="lt1"/>
                </a:solidFill>
                <a:latin typeface="Rockwell"/>
                <a:ea typeface="Rockwell"/>
                <a:cs typeface="Rockwell"/>
                <a:sym typeface="Rockwell"/>
              </a:rPr>
              <a:t>Nonpolar</a:t>
            </a:r>
            <a:r>
              <a:rPr b="0" i="0" lang="en-US" sz="1500" u="none" cap="none" strike="noStrike">
                <a:solidFill>
                  <a:schemeClr val="lt1"/>
                </a:solidFill>
                <a:latin typeface="Rockwell"/>
                <a:ea typeface="Rockwell"/>
                <a:cs typeface="Rockwell"/>
                <a:sym typeface="Rockwell"/>
              </a:rPr>
              <a:t> Covalent compounds align according to LDF’s as a solid. </a:t>
            </a:r>
            <a:endParaRPr b="0" i="0" sz="1500" u="none" cap="none" strike="noStrike">
              <a:solidFill>
                <a:schemeClr val="lt1"/>
              </a:solidFill>
              <a:latin typeface="Rockwell"/>
              <a:ea typeface="Rockwell"/>
              <a:cs typeface="Rockwell"/>
              <a:sym typeface="Rockwell"/>
            </a:endParaRPr>
          </a:p>
        </p:txBody>
      </p:sp>
      <p:sp>
        <p:nvSpPr>
          <p:cNvPr id="601" name="Google Shape;601;p63"/>
          <p:cNvSpPr txBox="1"/>
          <p:nvPr/>
        </p:nvSpPr>
        <p:spPr>
          <a:xfrm>
            <a:off x="304800" y="2146853"/>
            <a:ext cx="3831600" cy="75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500" u="none" cap="none" strike="noStrike">
                <a:solidFill>
                  <a:schemeClr val="lt1"/>
                </a:solidFill>
                <a:latin typeface="Rockwell"/>
                <a:ea typeface="Rockwell"/>
                <a:cs typeface="Rockwell"/>
                <a:sym typeface="Rockwell"/>
              </a:rPr>
              <a:t>Polar Covalent compounds align according to very strong dipole-dipole interactions. </a:t>
            </a:r>
            <a:endParaRPr b="0" i="0" sz="1500" u="none" cap="none" strike="noStrike">
              <a:solidFill>
                <a:schemeClr val="lt1"/>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