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81800" cy="9296400"/>
  <p:embeddedFontLst>
    <p:embeddedFont>
      <p:font typeface="Playfair Display"/>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bold.fntdata"/><Relationship Id="rId30" Type="http://schemas.openxmlformats.org/officeDocument/2006/relationships/font" Target="fonts/PlayfairDisplay-regular.fntdata"/><Relationship Id="rId11" Type="http://schemas.openxmlformats.org/officeDocument/2006/relationships/slide" Target="slides/slide6.xml"/><Relationship Id="rId33" Type="http://schemas.openxmlformats.org/officeDocument/2006/relationships/font" Target="fonts/PlayfairDisplay-boldItalic.fntdata"/><Relationship Id="rId10" Type="http://schemas.openxmlformats.org/officeDocument/2006/relationships/slide" Target="slides/slide5.xml"/><Relationship Id="rId32" Type="http://schemas.openxmlformats.org/officeDocument/2006/relationships/font" Target="fonts/PlayfairDisplay-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2119" cy="464820"/>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98102" y="0"/>
            <a:ext cx="2982119" cy="464820"/>
          </a:xfrm>
          <a:prstGeom prst="rect">
            <a:avLst/>
          </a:prstGeom>
          <a:noFill/>
          <a:ln>
            <a:noFill/>
          </a:ln>
        </p:spPr>
        <p:txBody>
          <a:bodyPr anchorCtr="0" anchor="t" bIns="46200" lIns="92425" spcFirstLastPara="1" rIns="92425" wrap="square" tIns="462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2982119" cy="464820"/>
          </a:xfrm>
          <a:prstGeom prst="rect">
            <a:avLst/>
          </a:prstGeom>
          <a:noFill/>
          <a:ln>
            <a:noFill/>
          </a:ln>
        </p:spPr>
        <p:txBody>
          <a:bodyPr anchorCtr="0" anchor="b"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724b250972_0_1206: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16" name="Google Shape;316;g724b250972_0_1206: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d48279be24_0_1: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88" name="Google Shape;388;gd48279be24_0_1: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d48279be24_0_18: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96" name="Google Shape;396;gd48279be24_0_18: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724b250972_0_1282: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03" name="Google Shape;403;g724b250972_0_1282: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724b252115_0_219: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10" name="Google Shape;410;g724b252115_0_219: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d48279be24_0_42: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25" name="Google Shape;425;gd48279be24_0_42: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d48279be24_0_66: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33" name="Google Shape;433;gd48279be24_0_66: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724b250972_0_4139: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40" name="Google Shape;440;g724b250972_0_4139: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d48279be24_0_55: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d48279be24_0_55: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450" name="Google Shape;450;gd48279be24_0_55: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d48279be24_0_77: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d48279be24_0_77: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459" name="Google Shape;459;gd48279be24_0_77: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724b250972_0_1212: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724b250972_0_1212:notes"/>
          <p:cNvSpPr txBox="1"/>
          <p:nvPr>
            <p:ph idx="1" type="body"/>
          </p:nvPr>
        </p:nvSpPr>
        <p:spPr>
          <a:xfrm>
            <a:off x="688180" y="4415790"/>
            <a:ext cx="5505300" cy="4183500"/>
          </a:xfrm>
          <a:prstGeom prst="rect">
            <a:avLst/>
          </a:prstGeom>
          <a:noFill/>
          <a:ln>
            <a:noFill/>
          </a:ln>
        </p:spPr>
        <p:txBody>
          <a:bodyPr anchorCtr="0" anchor="t" bIns="46050" lIns="92150" spcFirstLastPara="1" rIns="92150" wrap="square" tIns="46050">
            <a:noAutofit/>
          </a:bodyPr>
          <a:lstStyle/>
          <a:p>
            <a:pPr indent="0" lvl="0" marL="0" rtl="0" algn="l">
              <a:lnSpc>
                <a:spcPct val="100000"/>
              </a:lnSpc>
              <a:spcBef>
                <a:spcPts val="0"/>
              </a:spcBef>
              <a:spcAft>
                <a:spcPts val="0"/>
              </a:spcAft>
              <a:buSzPts val="1400"/>
              <a:buNone/>
            </a:pPr>
            <a:r>
              <a:t/>
            </a:r>
            <a:endParaRPr/>
          </a:p>
        </p:txBody>
      </p:sp>
      <p:sp>
        <p:nvSpPr>
          <p:cNvPr id="468" name="Google Shape;468;g724b250972_0_1212:notes"/>
          <p:cNvSpPr txBox="1"/>
          <p:nvPr>
            <p:ph idx="12" type="sldNum"/>
          </p:nvPr>
        </p:nvSpPr>
        <p:spPr>
          <a:xfrm>
            <a:off x="3898094" y="8829967"/>
            <a:ext cx="2982000" cy="464700"/>
          </a:xfrm>
          <a:prstGeom prst="rect">
            <a:avLst/>
          </a:prstGeom>
          <a:noFill/>
          <a:ln>
            <a:noFill/>
          </a:ln>
        </p:spPr>
        <p:txBody>
          <a:bodyPr anchorCtr="0" anchor="b" bIns="46050" lIns="92150" spcFirstLastPara="1" rIns="92150" wrap="square" tIns="460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d48279be24_0_130: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d48279be24_0_130: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324" name="Google Shape;324;gd48279be24_0_130: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d48279be24_0_111: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d48279be24_0_111: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480" name="Google Shape;480;gd48279be24_0_111: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d48279be24_0_92: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d48279be24_0_92:notes"/>
          <p:cNvSpPr txBox="1"/>
          <p:nvPr>
            <p:ph idx="1" type="body"/>
          </p:nvPr>
        </p:nvSpPr>
        <p:spPr>
          <a:xfrm>
            <a:off x="688180" y="4415790"/>
            <a:ext cx="5505300" cy="4183500"/>
          </a:xfrm>
          <a:prstGeom prst="rect">
            <a:avLst/>
          </a:prstGeom>
          <a:noFill/>
          <a:ln>
            <a:noFill/>
          </a:ln>
        </p:spPr>
        <p:txBody>
          <a:bodyPr anchorCtr="0" anchor="t" bIns="46050" lIns="92150" spcFirstLastPara="1" rIns="92150" wrap="square" tIns="46050">
            <a:noAutofit/>
          </a:bodyPr>
          <a:lstStyle/>
          <a:p>
            <a:pPr indent="0" lvl="0" marL="0" rtl="0" algn="l">
              <a:lnSpc>
                <a:spcPct val="100000"/>
              </a:lnSpc>
              <a:spcBef>
                <a:spcPts val="0"/>
              </a:spcBef>
              <a:spcAft>
                <a:spcPts val="0"/>
              </a:spcAft>
              <a:buSzPts val="1400"/>
              <a:buNone/>
            </a:pPr>
            <a:r>
              <a:t/>
            </a:r>
            <a:endParaRPr/>
          </a:p>
        </p:txBody>
      </p:sp>
      <p:sp>
        <p:nvSpPr>
          <p:cNvPr id="487" name="Google Shape;487;gd48279be24_0_92:notes"/>
          <p:cNvSpPr txBox="1"/>
          <p:nvPr>
            <p:ph idx="12" type="sldNum"/>
          </p:nvPr>
        </p:nvSpPr>
        <p:spPr>
          <a:xfrm>
            <a:off x="3898094" y="8829967"/>
            <a:ext cx="2982000" cy="464700"/>
          </a:xfrm>
          <a:prstGeom prst="rect">
            <a:avLst/>
          </a:prstGeom>
          <a:noFill/>
          <a:ln>
            <a:noFill/>
          </a:ln>
        </p:spPr>
        <p:txBody>
          <a:bodyPr anchorCtr="0" anchor="b" bIns="46050" lIns="92150" spcFirstLastPara="1" rIns="92150" wrap="square" tIns="460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d48279be24_0_117: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d48279be24_0_117: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498" name="Google Shape;498;gd48279be24_0_117: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724b250972_0_4091: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724b250972_0_4091:notes"/>
          <p:cNvSpPr txBox="1"/>
          <p:nvPr>
            <p:ph idx="1" type="body"/>
          </p:nvPr>
        </p:nvSpPr>
        <p:spPr>
          <a:xfrm>
            <a:off x="688180" y="4415790"/>
            <a:ext cx="5505300" cy="4183500"/>
          </a:xfrm>
          <a:prstGeom prst="rect">
            <a:avLst/>
          </a:prstGeom>
          <a:noFill/>
          <a:ln>
            <a:noFill/>
          </a:ln>
        </p:spPr>
        <p:txBody>
          <a:bodyPr anchorCtr="0" anchor="t" bIns="46050" lIns="92150" spcFirstLastPara="1" rIns="92150" wrap="square" tIns="46050">
            <a:noAutofit/>
          </a:bodyPr>
          <a:lstStyle/>
          <a:p>
            <a:pPr indent="0" lvl="0" marL="0" rtl="0" algn="l">
              <a:lnSpc>
                <a:spcPct val="100000"/>
              </a:lnSpc>
              <a:spcBef>
                <a:spcPts val="0"/>
              </a:spcBef>
              <a:spcAft>
                <a:spcPts val="0"/>
              </a:spcAft>
              <a:buSzPts val="1400"/>
              <a:buNone/>
            </a:pPr>
            <a:r>
              <a:t/>
            </a:r>
            <a:endParaRPr/>
          </a:p>
        </p:txBody>
      </p:sp>
      <p:sp>
        <p:nvSpPr>
          <p:cNvPr id="508" name="Google Shape;508;g724b250972_0_4091:notes"/>
          <p:cNvSpPr txBox="1"/>
          <p:nvPr>
            <p:ph idx="12" type="sldNum"/>
          </p:nvPr>
        </p:nvSpPr>
        <p:spPr>
          <a:xfrm>
            <a:off x="3898094" y="8829967"/>
            <a:ext cx="2982000" cy="464700"/>
          </a:xfrm>
          <a:prstGeom prst="rect">
            <a:avLst/>
          </a:prstGeom>
          <a:noFill/>
          <a:ln>
            <a:noFill/>
          </a:ln>
        </p:spPr>
        <p:txBody>
          <a:bodyPr anchorCtr="0" anchor="b" bIns="46050" lIns="92150" spcFirstLastPara="1" rIns="92150" wrap="square" tIns="460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d48279be24_0_137: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d48279be24_0_137: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517" name="Google Shape;517;gd48279be24_0_137: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724b250972_0_4103: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30" name="Google Shape;330;g724b250972_0_4103: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d48279be24_0_26: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37" name="Google Shape;337;gd48279be24_0_26: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724b250972_0_3553: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43" name="Google Shape;343;g724b250972_0_3553: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d48279be24_0_32: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53" name="Google Shape;353;gd48279be24_0_32: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724b250972_0_4112: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65" name="Google Shape;365;g724b250972_0_4112: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724b250972_0_1273: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74" name="Google Shape;374;g724b250972_0_1273: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d48279be24_0_10: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81" name="Google Shape;381;gd48279be24_0_10: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 name="Shape 15"/>
        <p:cNvGrpSpPr/>
        <p:nvPr/>
      </p:nvGrpSpPr>
      <p:grpSpPr>
        <a:xfrm>
          <a:off x="0" y="0"/>
          <a:ext cx="0" cy="0"/>
          <a:chOff x="0" y="0"/>
          <a:chExt cx="0" cy="0"/>
        </a:xfrm>
      </p:grpSpPr>
      <p:sp>
        <p:nvSpPr>
          <p:cNvPr id="16" name="Google Shape;16;p2"/>
          <p:cNvSpPr/>
          <p:nvPr/>
        </p:nvSpPr>
        <p:spPr>
          <a:xfrm>
            <a:off x="8210550" y="282574"/>
            <a:ext cx="6420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7" name="Google Shape;17;p2"/>
          <p:cNvSpPr/>
          <p:nvPr/>
        </p:nvSpPr>
        <p:spPr>
          <a:xfrm>
            <a:off x="8068235" y="282574"/>
            <a:ext cx="915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8" name="Google Shape;18;p2"/>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9" name="Google Shape;19;p2"/>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 type="body"/>
          </p:nvPr>
        </p:nvSpPr>
        <p:spPr>
          <a:xfrm>
            <a:off x="498518" y="1985963"/>
            <a:ext cx="3657600" cy="41403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1" name="Google Shape;21;p2"/>
          <p:cNvSpPr txBox="1"/>
          <p:nvPr>
            <p:ph idx="2" type="body"/>
          </p:nvPr>
        </p:nvSpPr>
        <p:spPr>
          <a:xfrm>
            <a:off x="4399878" y="1985963"/>
            <a:ext cx="3657600" cy="41403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2" name="Google Shape;22;p2"/>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4 Content">
  <p:cSld name="3_4 Content">
    <p:spTree>
      <p:nvGrpSpPr>
        <p:cNvPr id="103" name="Shape 103"/>
        <p:cNvGrpSpPr/>
        <p:nvPr/>
      </p:nvGrpSpPr>
      <p:grpSpPr>
        <a:xfrm>
          <a:off x="0" y="0"/>
          <a:ext cx="0" cy="0"/>
          <a:chOff x="0" y="0"/>
          <a:chExt cx="0" cy="0"/>
        </a:xfrm>
      </p:grpSpPr>
      <p:sp>
        <p:nvSpPr>
          <p:cNvPr id="104" name="Google Shape;104;p11"/>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1"/>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1"/>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1"/>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11"/>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09" name="Google Shape;109;p11"/>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10" name="Google Shape;110;p11"/>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11" name="Google Shape;111;p11"/>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4 Content">
  <p:cSld name="4_4 Content">
    <p:spTree>
      <p:nvGrpSpPr>
        <p:cNvPr id="112" name="Shape 112"/>
        <p:cNvGrpSpPr/>
        <p:nvPr/>
      </p:nvGrpSpPr>
      <p:grpSpPr>
        <a:xfrm>
          <a:off x="0" y="0"/>
          <a:ext cx="0" cy="0"/>
          <a:chOff x="0" y="0"/>
          <a:chExt cx="0" cy="0"/>
        </a:xfrm>
      </p:grpSpPr>
      <p:sp>
        <p:nvSpPr>
          <p:cNvPr id="113" name="Google Shape;113;p12"/>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2"/>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2"/>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17" name="Google Shape;117;p12"/>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18" name="Google Shape;118;p12"/>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19" name="Google Shape;119;p12"/>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20" name="Google Shape;120;p12"/>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4 Content">
  <p:cSld name="5_4 Content">
    <p:spTree>
      <p:nvGrpSpPr>
        <p:cNvPr id="121" name="Shape 121"/>
        <p:cNvGrpSpPr/>
        <p:nvPr/>
      </p:nvGrpSpPr>
      <p:grpSpPr>
        <a:xfrm>
          <a:off x="0" y="0"/>
          <a:ext cx="0" cy="0"/>
          <a:chOff x="0" y="0"/>
          <a:chExt cx="0" cy="0"/>
        </a:xfrm>
      </p:grpSpPr>
      <p:sp>
        <p:nvSpPr>
          <p:cNvPr id="122" name="Google Shape;122;p13"/>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13"/>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27" name="Google Shape;127;p13"/>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28" name="Google Shape;128;p13"/>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29" name="Google Shape;129;p13"/>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4 Content">
  <p:cSld name="6_4 Content">
    <p:spTree>
      <p:nvGrpSpPr>
        <p:cNvPr id="130" name="Shape 130"/>
        <p:cNvGrpSpPr/>
        <p:nvPr/>
      </p:nvGrpSpPr>
      <p:grpSpPr>
        <a:xfrm>
          <a:off x="0" y="0"/>
          <a:ext cx="0" cy="0"/>
          <a:chOff x="0" y="0"/>
          <a:chExt cx="0" cy="0"/>
        </a:xfrm>
      </p:grpSpPr>
      <p:sp>
        <p:nvSpPr>
          <p:cNvPr id="131" name="Google Shape;131;p14"/>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4"/>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4"/>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4"/>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14"/>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36" name="Google Shape;136;p14"/>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37" name="Google Shape;137;p14"/>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38" name="Google Shape;138;p14"/>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4 Content">
  <p:cSld name="7_4 Content">
    <p:spTree>
      <p:nvGrpSpPr>
        <p:cNvPr id="139" name="Shape 139"/>
        <p:cNvGrpSpPr/>
        <p:nvPr/>
      </p:nvGrpSpPr>
      <p:grpSpPr>
        <a:xfrm>
          <a:off x="0" y="0"/>
          <a:ext cx="0" cy="0"/>
          <a:chOff x="0" y="0"/>
          <a:chExt cx="0" cy="0"/>
        </a:xfrm>
      </p:grpSpPr>
      <p:sp>
        <p:nvSpPr>
          <p:cNvPr id="140" name="Google Shape;140;p15"/>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5"/>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5"/>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5"/>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15"/>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45" name="Google Shape;145;p15"/>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46" name="Google Shape;146;p15"/>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47" name="Google Shape;147;p15"/>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4 Content">
  <p:cSld name="8_4 Content">
    <p:spTree>
      <p:nvGrpSpPr>
        <p:cNvPr id="148" name="Shape 148"/>
        <p:cNvGrpSpPr/>
        <p:nvPr/>
      </p:nvGrpSpPr>
      <p:grpSpPr>
        <a:xfrm>
          <a:off x="0" y="0"/>
          <a:ext cx="0" cy="0"/>
          <a:chOff x="0" y="0"/>
          <a:chExt cx="0" cy="0"/>
        </a:xfrm>
      </p:grpSpPr>
      <p:sp>
        <p:nvSpPr>
          <p:cNvPr id="149" name="Google Shape;149;p16"/>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6"/>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16"/>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16"/>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53" name="Google Shape;153;p16"/>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54" name="Google Shape;154;p16"/>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55" name="Google Shape;155;p16"/>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56" name="Google Shape;156;p16"/>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4 Content">
  <p:cSld name="9_4 Content">
    <p:spTree>
      <p:nvGrpSpPr>
        <p:cNvPr id="157" name="Shape 157"/>
        <p:cNvGrpSpPr/>
        <p:nvPr/>
      </p:nvGrpSpPr>
      <p:grpSpPr>
        <a:xfrm>
          <a:off x="0" y="0"/>
          <a:ext cx="0" cy="0"/>
          <a:chOff x="0" y="0"/>
          <a:chExt cx="0" cy="0"/>
        </a:xfrm>
      </p:grpSpPr>
      <p:sp>
        <p:nvSpPr>
          <p:cNvPr id="158" name="Google Shape;158;p17"/>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17"/>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17"/>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7"/>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p17"/>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63" name="Google Shape;163;p17"/>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64" name="Google Shape;164;p17"/>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65" name="Google Shape;165;p17"/>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4 Content">
  <p:cSld name="10_4 Content">
    <p:spTree>
      <p:nvGrpSpPr>
        <p:cNvPr id="166" name="Shape 166"/>
        <p:cNvGrpSpPr/>
        <p:nvPr/>
      </p:nvGrpSpPr>
      <p:grpSpPr>
        <a:xfrm>
          <a:off x="0" y="0"/>
          <a:ext cx="0" cy="0"/>
          <a:chOff x="0" y="0"/>
          <a:chExt cx="0" cy="0"/>
        </a:xfrm>
      </p:grpSpPr>
      <p:sp>
        <p:nvSpPr>
          <p:cNvPr id="167" name="Google Shape;167;p18"/>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18"/>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18"/>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18"/>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71" name="Google Shape;171;p18"/>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72" name="Google Shape;172;p18"/>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73" name="Google Shape;173;p18"/>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74" name="Google Shape;174;p18"/>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4 Content">
  <p:cSld name="11_4 Content">
    <p:spTree>
      <p:nvGrpSpPr>
        <p:cNvPr id="175" name="Shape 175"/>
        <p:cNvGrpSpPr/>
        <p:nvPr/>
      </p:nvGrpSpPr>
      <p:grpSpPr>
        <a:xfrm>
          <a:off x="0" y="0"/>
          <a:ext cx="0" cy="0"/>
          <a:chOff x="0" y="0"/>
          <a:chExt cx="0" cy="0"/>
        </a:xfrm>
      </p:grpSpPr>
      <p:sp>
        <p:nvSpPr>
          <p:cNvPr id="176" name="Google Shape;176;p19"/>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19"/>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19"/>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19"/>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80" name="Google Shape;180;p19"/>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81" name="Google Shape;181;p19"/>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82" name="Google Shape;182;p19"/>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83" name="Google Shape;183;p19"/>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4 Content">
  <p:cSld name="12_4 Content">
    <p:spTree>
      <p:nvGrpSpPr>
        <p:cNvPr id="184" name="Shape 184"/>
        <p:cNvGrpSpPr/>
        <p:nvPr/>
      </p:nvGrpSpPr>
      <p:grpSpPr>
        <a:xfrm>
          <a:off x="0" y="0"/>
          <a:ext cx="0" cy="0"/>
          <a:chOff x="0" y="0"/>
          <a:chExt cx="0" cy="0"/>
        </a:xfrm>
      </p:grpSpPr>
      <p:sp>
        <p:nvSpPr>
          <p:cNvPr id="185" name="Google Shape;185;p20"/>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20"/>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20"/>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20"/>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20"/>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90" name="Google Shape;190;p20"/>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91" name="Google Shape;191;p20"/>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92" name="Google Shape;192;p20"/>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3"/>
          <p:cNvSpPr/>
          <p:nvPr/>
        </p:nvSpPr>
        <p:spPr>
          <a:xfrm>
            <a:off x="8210550" y="282574"/>
            <a:ext cx="6420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7" name="Google Shape;27;p3"/>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 type="body"/>
          </p:nvPr>
        </p:nvSpPr>
        <p:spPr>
          <a:xfrm>
            <a:off x="498474" y="1981200"/>
            <a:ext cx="7556400" cy="41451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9" name="Google Shape;29;p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3"/>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8068235" y="282574"/>
            <a:ext cx="915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93" name="Shape 193"/>
        <p:cNvGrpSpPr/>
        <p:nvPr/>
      </p:nvGrpSpPr>
      <p:grpSpPr>
        <a:xfrm>
          <a:off x="0" y="0"/>
          <a:ext cx="0" cy="0"/>
          <a:chOff x="0" y="0"/>
          <a:chExt cx="0" cy="0"/>
        </a:xfrm>
      </p:grpSpPr>
      <p:sp>
        <p:nvSpPr>
          <p:cNvPr id="194" name="Google Shape;194;p21"/>
          <p:cNvSpPr txBox="1"/>
          <p:nvPr>
            <p:ph type="ctrTitle"/>
          </p:nvPr>
        </p:nvSpPr>
        <p:spPr>
          <a:xfrm>
            <a:off x="4800600" y="4624668"/>
            <a:ext cx="4038600" cy="93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21"/>
          <p:cNvSpPr txBox="1"/>
          <p:nvPr>
            <p:ph idx="1" type="subTitle"/>
          </p:nvPr>
        </p:nvSpPr>
        <p:spPr>
          <a:xfrm>
            <a:off x="4800600" y="5562599"/>
            <a:ext cx="4038600" cy="748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196" name="Google Shape;196;p21"/>
          <p:cNvSpPr txBox="1"/>
          <p:nvPr>
            <p:ph idx="10" type="dt"/>
          </p:nvPr>
        </p:nvSpPr>
        <p:spPr>
          <a:xfrm>
            <a:off x="4800600" y="6425640"/>
            <a:ext cx="12327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21"/>
          <p:cNvSpPr txBox="1"/>
          <p:nvPr>
            <p:ph idx="11" type="ftr"/>
          </p:nvPr>
        </p:nvSpPr>
        <p:spPr>
          <a:xfrm>
            <a:off x="6311153" y="6425640"/>
            <a:ext cx="26178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21"/>
          <p:cNvSpPr/>
          <p:nvPr/>
        </p:nvSpPr>
        <p:spPr>
          <a:xfrm>
            <a:off x="282575" y="228600"/>
            <a:ext cx="4235400" cy="418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99" name="Google Shape;199;p21"/>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00" name="Google Shape;200;p21"/>
          <p:cNvSpPr/>
          <p:nvPr/>
        </p:nvSpPr>
        <p:spPr>
          <a:xfrm>
            <a:off x="4624388" y="2377440"/>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01" name="Google Shape;201;p21"/>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02" name="Google Shape;202;p21"/>
          <p:cNvSpPr/>
          <p:nvPr/>
        </p:nvSpPr>
        <p:spPr>
          <a:xfrm>
            <a:off x="4624388" y="228600"/>
            <a:ext cx="2057400" cy="20391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03" name="Google Shape;203;p21"/>
          <p:cNvSpPr/>
          <p:nvPr/>
        </p:nvSpPr>
        <p:spPr>
          <a:xfrm>
            <a:off x="6802438" y="2377440"/>
            <a:ext cx="2057400" cy="2039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lt.">
  <p:cSld name="Title and Content, Alt.">
    <p:spTree>
      <p:nvGrpSpPr>
        <p:cNvPr id="204" name="Shape 204"/>
        <p:cNvGrpSpPr/>
        <p:nvPr/>
      </p:nvGrpSpPr>
      <p:grpSpPr>
        <a:xfrm>
          <a:off x="0" y="0"/>
          <a:ext cx="0" cy="0"/>
          <a:chOff x="0" y="0"/>
          <a:chExt cx="0" cy="0"/>
        </a:xfrm>
      </p:grpSpPr>
      <p:sp>
        <p:nvSpPr>
          <p:cNvPr id="205" name="Google Shape;205;p22"/>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06" name="Google Shape;206;p22"/>
          <p:cNvSpPr txBox="1"/>
          <p:nvPr>
            <p:ph type="title"/>
          </p:nvPr>
        </p:nvSpPr>
        <p:spPr>
          <a:xfrm>
            <a:off x="498474" y="134471"/>
            <a:ext cx="7556400" cy="9951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22"/>
          <p:cNvSpPr txBox="1"/>
          <p:nvPr>
            <p:ph idx="1" type="body"/>
          </p:nvPr>
        </p:nvSpPr>
        <p:spPr>
          <a:xfrm>
            <a:off x="498474" y="1981200"/>
            <a:ext cx="7556400" cy="41451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08" name="Google Shape;208;p22"/>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22"/>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2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11" name="Google Shape;211;p22"/>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12" name="Google Shape;212;p22"/>
          <p:cNvSpPr txBox="1"/>
          <p:nvPr>
            <p:ph idx="2" type="body"/>
          </p:nvPr>
        </p:nvSpPr>
        <p:spPr>
          <a:xfrm>
            <a:off x="498518" y="1129553"/>
            <a:ext cx="7559100" cy="7746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0"/>
              </a:spcBef>
              <a:spcAft>
                <a:spcPts val="0"/>
              </a:spcAft>
              <a:buSzPts val="1800"/>
              <a:buNone/>
              <a:defRPr b="0" i="0" sz="2400" u="none" cap="none" strike="noStrike">
                <a:solidFill>
                  <a:schemeClr val="accent3"/>
                </a:solidFill>
                <a:latin typeface="Rockwell"/>
                <a:ea typeface="Rockwell"/>
                <a:cs typeface="Rockwell"/>
                <a:sym typeface="Rockwe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2 Pictures">
  <p:cSld name="Title Slide with 2 Pictures">
    <p:spTree>
      <p:nvGrpSpPr>
        <p:cNvPr id="213" name="Shape 213"/>
        <p:cNvGrpSpPr/>
        <p:nvPr/>
      </p:nvGrpSpPr>
      <p:grpSpPr>
        <a:xfrm>
          <a:off x="0" y="0"/>
          <a:ext cx="0" cy="0"/>
          <a:chOff x="0" y="0"/>
          <a:chExt cx="0" cy="0"/>
        </a:xfrm>
      </p:grpSpPr>
      <p:sp>
        <p:nvSpPr>
          <p:cNvPr id="214" name="Google Shape;214;p23"/>
          <p:cNvSpPr txBox="1"/>
          <p:nvPr>
            <p:ph type="ctrTitle"/>
          </p:nvPr>
        </p:nvSpPr>
        <p:spPr>
          <a:xfrm>
            <a:off x="4800600" y="4624668"/>
            <a:ext cx="4038600" cy="93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23"/>
          <p:cNvSpPr txBox="1"/>
          <p:nvPr>
            <p:ph idx="1" type="subTitle"/>
          </p:nvPr>
        </p:nvSpPr>
        <p:spPr>
          <a:xfrm>
            <a:off x="4800600" y="5562599"/>
            <a:ext cx="4038600" cy="748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216" name="Google Shape;216;p23"/>
          <p:cNvSpPr txBox="1"/>
          <p:nvPr>
            <p:ph idx="10" type="dt"/>
          </p:nvPr>
        </p:nvSpPr>
        <p:spPr>
          <a:xfrm>
            <a:off x="4800600" y="6425640"/>
            <a:ext cx="12327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23"/>
          <p:cNvSpPr txBox="1"/>
          <p:nvPr>
            <p:ph idx="11" type="ftr"/>
          </p:nvPr>
        </p:nvSpPr>
        <p:spPr>
          <a:xfrm>
            <a:off x="6311153" y="6425640"/>
            <a:ext cx="26178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23"/>
          <p:cNvSpPr/>
          <p:nvPr/>
        </p:nvSpPr>
        <p:spPr>
          <a:xfrm>
            <a:off x="282575" y="228600"/>
            <a:ext cx="4235400" cy="418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19" name="Google Shape;219;p23"/>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20" name="Google Shape;220;p23"/>
          <p:cNvSpPr/>
          <p:nvPr/>
        </p:nvSpPr>
        <p:spPr>
          <a:xfrm>
            <a:off x="4624388" y="2377440"/>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21" name="Google Shape;221;p23"/>
          <p:cNvSpPr/>
          <p:nvPr>
            <p:ph idx="2" type="pic"/>
          </p:nvPr>
        </p:nvSpPr>
        <p:spPr>
          <a:xfrm>
            <a:off x="4624388"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22" name="Google Shape;222;p23"/>
          <p:cNvSpPr/>
          <p:nvPr>
            <p:ph idx="3" type="pic"/>
          </p:nvPr>
        </p:nvSpPr>
        <p:spPr>
          <a:xfrm>
            <a:off x="6802438" y="237744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23" name="Google Shape;223;p23"/>
          <p:cNvSpPr txBox="1"/>
          <p:nvPr>
            <p:ph idx="4" type="body"/>
          </p:nvPr>
        </p:nvSpPr>
        <p:spPr>
          <a:xfrm>
            <a:off x="857250" y="1779494"/>
            <a:ext cx="3086100" cy="2040900"/>
          </a:xfrm>
          <a:prstGeom prst="rect">
            <a:avLst/>
          </a:prstGeom>
          <a:noFill/>
          <a:ln>
            <a:noFill/>
          </a:ln>
        </p:spPr>
        <p:txBody>
          <a:bodyPr anchorCtr="0" anchor="t" bIns="45700" lIns="45700" spcFirstLastPara="1" rIns="45700" wrap="square" tIns="45700">
            <a:noAutofit/>
          </a:bodyPr>
          <a:lstStyle>
            <a:lvl1pPr indent="-228600" lvl="0" marL="457200" algn="ctr">
              <a:lnSpc>
                <a:spcPct val="100000"/>
              </a:lnSpc>
              <a:spcBef>
                <a:spcPts val="600"/>
              </a:spcBef>
              <a:spcAft>
                <a:spcPts val="0"/>
              </a:spcAft>
              <a:buSzPts val="3450"/>
              <a:buNone/>
              <a:defRPr sz="4600">
                <a:solidFill>
                  <a:schemeClr val="lt1"/>
                </a:solidFill>
              </a:defRPr>
            </a:lvl1pPr>
            <a:lvl2pPr indent="-285750" lvl="1" marL="914400" algn="l">
              <a:lnSpc>
                <a:spcPct val="100000"/>
              </a:lnSpc>
              <a:spcBef>
                <a:spcPts val="600"/>
              </a:spcBef>
              <a:spcAft>
                <a:spcPts val="0"/>
              </a:spcAft>
              <a:buSzPts val="900"/>
              <a:buChar char="■"/>
              <a:defRPr sz="1200"/>
            </a:lvl2pPr>
            <a:lvl3pPr indent="-276225" lvl="2" marL="1371600" algn="l">
              <a:lnSpc>
                <a:spcPct val="100000"/>
              </a:lnSpc>
              <a:spcBef>
                <a:spcPts val="600"/>
              </a:spcBef>
              <a:spcAft>
                <a:spcPts val="0"/>
              </a:spcAft>
              <a:buSzPts val="750"/>
              <a:buChar char="■"/>
              <a:defRPr sz="1000"/>
            </a:lvl3pPr>
            <a:lvl4pPr indent="-271462" lvl="3" marL="1828800" algn="l">
              <a:lnSpc>
                <a:spcPct val="100000"/>
              </a:lnSpc>
              <a:spcBef>
                <a:spcPts val="600"/>
              </a:spcBef>
              <a:spcAft>
                <a:spcPts val="0"/>
              </a:spcAft>
              <a:buSzPts val="675"/>
              <a:buChar char="■"/>
              <a:defRPr sz="900"/>
            </a:lvl4pPr>
            <a:lvl5pPr indent="-271462" lvl="4" marL="2286000" algn="l">
              <a:lnSpc>
                <a:spcPct val="100000"/>
              </a:lnSpc>
              <a:spcBef>
                <a:spcPts val="600"/>
              </a:spcBef>
              <a:spcAft>
                <a:spcPts val="0"/>
              </a:spcAft>
              <a:buSzPts val="675"/>
              <a:buChar char="■"/>
              <a:defRPr sz="900"/>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24" name="Google Shape;224;p23"/>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225" name="Shape 225"/>
        <p:cNvGrpSpPr/>
        <p:nvPr/>
      </p:nvGrpSpPr>
      <p:grpSpPr>
        <a:xfrm>
          <a:off x="0" y="0"/>
          <a:ext cx="0" cy="0"/>
          <a:chOff x="0" y="0"/>
          <a:chExt cx="0" cy="0"/>
        </a:xfrm>
      </p:grpSpPr>
      <p:sp>
        <p:nvSpPr>
          <p:cNvPr id="226" name="Google Shape;226;p24"/>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27" name="Google Shape;227;p24"/>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28" name="Google Shape;228;p24"/>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24"/>
          <p:cNvSpPr txBox="1"/>
          <p:nvPr>
            <p:ph idx="1" type="body"/>
          </p:nvPr>
        </p:nvSpPr>
        <p:spPr>
          <a:xfrm>
            <a:off x="4410075" y="1985963"/>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30" name="Google Shape;230;p24"/>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24"/>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24"/>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33" name="Google Shape;233;p24"/>
          <p:cNvSpPr txBox="1"/>
          <p:nvPr>
            <p:ph idx="2" type="body"/>
          </p:nvPr>
        </p:nvSpPr>
        <p:spPr>
          <a:xfrm>
            <a:off x="498518" y="1985963"/>
            <a:ext cx="3657600" cy="41403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34" name="Google Shape;234;p24"/>
          <p:cNvSpPr txBox="1"/>
          <p:nvPr>
            <p:ph idx="3" type="body"/>
          </p:nvPr>
        </p:nvSpPr>
        <p:spPr>
          <a:xfrm>
            <a:off x="4410075" y="4169664"/>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35" name="Shape 235"/>
        <p:cNvGrpSpPr/>
        <p:nvPr/>
      </p:nvGrpSpPr>
      <p:grpSpPr>
        <a:xfrm>
          <a:off x="0" y="0"/>
          <a:ext cx="0" cy="0"/>
          <a:chOff x="0" y="0"/>
          <a:chExt cx="0" cy="0"/>
        </a:xfrm>
      </p:grpSpPr>
      <p:sp>
        <p:nvSpPr>
          <p:cNvPr id="236" name="Google Shape;236;p25"/>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37" name="Google Shape;237;p25"/>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38" name="Google Shape;238;p25"/>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25"/>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25"/>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25"/>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2" name="Shape 242"/>
        <p:cNvGrpSpPr/>
        <p:nvPr/>
      </p:nvGrpSpPr>
      <p:grpSpPr>
        <a:xfrm>
          <a:off x="0" y="0"/>
          <a:ext cx="0" cy="0"/>
          <a:chOff x="0" y="0"/>
          <a:chExt cx="0" cy="0"/>
        </a:xfrm>
      </p:grpSpPr>
      <p:sp>
        <p:nvSpPr>
          <p:cNvPr id="243" name="Google Shape;243;p26"/>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44" name="Google Shape;244;p26"/>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26"/>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26"/>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7" name="Shape 247"/>
        <p:cNvGrpSpPr/>
        <p:nvPr/>
      </p:nvGrpSpPr>
      <p:grpSpPr>
        <a:xfrm>
          <a:off x="0" y="0"/>
          <a:ext cx="0" cy="0"/>
          <a:chOff x="0" y="0"/>
          <a:chExt cx="0" cy="0"/>
        </a:xfrm>
      </p:grpSpPr>
      <p:sp>
        <p:nvSpPr>
          <p:cNvPr id="248" name="Google Shape;248;p27"/>
          <p:cNvSpPr/>
          <p:nvPr/>
        </p:nvSpPr>
        <p:spPr>
          <a:xfrm>
            <a:off x="282575" y="228600"/>
            <a:ext cx="34512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49" name="Google Shape;249;p27"/>
          <p:cNvSpPr txBox="1"/>
          <p:nvPr>
            <p:ph type="title"/>
          </p:nvPr>
        </p:nvSpPr>
        <p:spPr>
          <a:xfrm>
            <a:off x="380555" y="2571750"/>
            <a:ext cx="32553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27"/>
          <p:cNvSpPr txBox="1"/>
          <p:nvPr>
            <p:ph idx="1" type="body"/>
          </p:nvPr>
        </p:nvSpPr>
        <p:spPr>
          <a:xfrm>
            <a:off x="4168775" y="273050"/>
            <a:ext cx="4597500" cy="58530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23850" lvl="5" marL="2743200" algn="l">
              <a:lnSpc>
                <a:spcPct val="100000"/>
              </a:lnSpc>
              <a:spcBef>
                <a:spcPts val="400"/>
              </a:spcBef>
              <a:spcAft>
                <a:spcPts val="0"/>
              </a:spcAft>
              <a:buSzPts val="1500"/>
              <a:buChar char="■"/>
              <a:defRPr sz="2000"/>
            </a:lvl6pPr>
            <a:lvl7pPr indent="-323850" lvl="6" marL="3200400" algn="l">
              <a:lnSpc>
                <a:spcPct val="100000"/>
              </a:lnSpc>
              <a:spcBef>
                <a:spcPts val="400"/>
              </a:spcBef>
              <a:spcAft>
                <a:spcPts val="0"/>
              </a:spcAft>
              <a:buSzPts val="1500"/>
              <a:buChar char="■"/>
              <a:defRPr sz="2000"/>
            </a:lvl7pPr>
            <a:lvl8pPr indent="-323850" lvl="7" marL="3657600" algn="l">
              <a:lnSpc>
                <a:spcPct val="100000"/>
              </a:lnSpc>
              <a:spcBef>
                <a:spcPts val="400"/>
              </a:spcBef>
              <a:spcAft>
                <a:spcPts val="0"/>
              </a:spcAft>
              <a:buSzPts val="1500"/>
              <a:buChar char="■"/>
              <a:defRPr sz="2000"/>
            </a:lvl8pPr>
            <a:lvl9pPr indent="-323850" lvl="8" marL="4114800" algn="l">
              <a:lnSpc>
                <a:spcPct val="100000"/>
              </a:lnSpc>
              <a:spcBef>
                <a:spcPts val="400"/>
              </a:spcBef>
              <a:spcAft>
                <a:spcPts val="0"/>
              </a:spcAft>
              <a:buSzPts val="1500"/>
              <a:buChar char="■"/>
              <a:defRPr sz="2000"/>
            </a:lvl9pPr>
          </a:lstStyle>
          <a:p/>
        </p:txBody>
      </p:sp>
      <p:sp>
        <p:nvSpPr>
          <p:cNvPr id="251" name="Google Shape;251;p27"/>
          <p:cNvSpPr txBox="1"/>
          <p:nvPr>
            <p:ph idx="2" type="body"/>
          </p:nvPr>
        </p:nvSpPr>
        <p:spPr>
          <a:xfrm>
            <a:off x="381093" y="3733800"/>
            <a:ext cx="3255300" cy="2392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52" name="Google Shape;252;p27"/>
          <p:cNvSpPr txBox="1"/>
          <p:nvPr>
            <p:ph idx="10" type="dt"/>
          </p:nvPr>
        </p:nvSpPr>
        <p:spPr>
          <a:xfrm>
            <a:off x="7391399" y="6423585"/>
            <a:ext cx="1537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27"/>
          <p:cNvSpPr txBox="1"/>
          <p:nvPr>
            <p:ph idx="11" type="ftr"/>
          </p:nvPr>
        </p:nvSpPr>
        <p:spPr>
          <a:xfrm>
            <a:off x="3859305" y="6423585"/>
            <a:ext cx="3316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27"/>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5" name="Shape 255"/>
        <p:cNvGrpSpPr/>
        <p:nvPr/>
      </p:nvGrpSpPr>
      <p:grpSpPr>
        <a:xfrm>
          <a:off x="0" y="0"/>
          <a:ext cx="0" cy="0"/>
          <a:chOff x="0" y="0"/>
          <a:chExt cx="0" cy="0"/>
        </a:xfrm>
      </p:grpSpPr>
      <p:sp>
        <p:nvSpPr>
          <p:cNvPr id="256" name="Google Shape;256;p28"/>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57" name="Google Shape;257;p28"/>
          <p:cNvSpPr txBox="1"/>
          <p:nvPr>
            <p:ph type="title"/>
          </p:nvPr>
        </p:nvSpPr>
        <p:spPr>
          <a:xfrm>
            <a:off x="4169404" y="3124200"/>
            <a:ext cx="3898200" cy="8715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28"/>
          <p:cNvSpPr/>
          <p:nvPr>
            <p:ph idx="2" type="pic"/>
          </p:nvPr>
        </p:nvSpPr>
        <p:spPr>
          <a:xfrm>
            <a:off x="277906" y="228600"/>
            <a:ext cx="3460800" cy="6345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259" name="Google Shape;259;p28"/>
          <p:cNvSpPr txBox="1"/>
          <p:nvPr>
            <p:ph idx="1" type="body"/>
          </p:nvPr>
        </p:nvSpPr>
        <p:spPr>
          <a:xfrm>
            <a:off x="4169404" y="3995737"/>
            <a:ext cx="3898200" cy="214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60" name="Google Shape;260;p28"/>
          <p:cNvSpPr txBox="1"/>
          <p:nvPr>
            <p:ph idx="10" type="dt"/>
          </p:nvPr>
        </p:nvSpPr>
        <p:spPr>
          <a:xfrm>
            <a:off x="7391399" y="6423585"/>
            <a:ext cx="1537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28"/>
          <p:cNvSpPr txBox="1"/>
          <p:nvPr>
            <p:ph idx="11" type="ftr"/>
          </p:nvPr>
        </p:nvSpPr>
        <p:spPr>
          <a:xfrm>
            <a:off x="4191000" y="6423585"/>
            <a:ext cx="3005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28"/>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63" name="Google Shape;263;p28"/>
          <p:cNvSpPr txBox="1"/>
          <p:nvPr/>
        </p:nvSpPr>
        <p:spPr>
          <a:xfrm>
            <a:off x="3990110" y="3370730"/>
            <a:ext cx="2205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264" name="Shape 264"/>
        <p:cNvGrpSpPr/>
        <p:nvPr/>
      </p:nvGrpSpPr>
      <p:grpSpPr>
        <a:xfrm>
          <a:off x="0" y="0"/>
          <a:ext cx="0" cy="0"/>
          <a:chOff x="0" y="0"/>
          <a:chExt cx="0" cy="0"/>
        </a:xfrm>
      </p:grpSpPr>
      <p:sp>
        <p:nvSpPr>
          <p:cNvPr id="265" name="Google Shape;265;p29"/>
          <p:cNvSpPr txBox="1"/>
          <p:nvPr>
            <p:ph type="title"/>
          </p:nvPr>
        </p:nvSpPr>
        <p:spPr>
          <a:xfrm>
            <a:off x="506505" y="4424082"/>
            <a:ext cx="6191100" cy="833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29"/>
          <p:cNvSpPr/>
          <p:nvPr>
            <p:ph idx="2" type="pic"/>
          </p:nvPr>
        </p:nvSpPr>
        <p:spPr>
          <a:xfrm>
            <a:off x="277905" y="228600"/>
            <a:ext cx="6378300" cy="41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267" name="Google Shape;267;p29"/>
          <p:cNvSpPr txBox="1"/>
          <p:nvPr>
            <p:ph idx="1" type="body"/>
          </p:nvPr>
        </p:nvSpPr>
        <p:spPr>
          <a:xfrm>
            <a:off x="506505" y="5257799"/>
            <a:ext cx="6191100" cy="885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68" name="Google Shape;268;p29"/>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29"/>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29"/>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71" name="Google Shape;271;p29"/>
          <p:cNvSpPr/>
          <p:nvPr/>
        </p:nvSpPr>
        <p:spPr>
          <a:xfrm>
            <a:off x="6802438" y="228600"/>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72" name="Google Shape;272;p29"/>
          <p:cNvSpPr/>
          <p:nvPr/>
        </p:nvSpPr>
        <p:spPr>
          <a:xfrm>
            <a:off x="6802438" y="2377440"/>
            <a:ext cx="2057400" cy="203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73" name="Google Shape;273;p29"/>
          <p:cNvSpPr txBox="1"/>
          <p:nvPr/>
        </p:nvSpPr>
        <p:spPr>
          <a:xfrm>
            <a:off x="327212" y="4632792"/>
            <a:ext cx="2205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p:cSld name="3 Pictures with Caption">
    <p:spTree>
      <p:nvGrpSpPr>
        <p:cNvPr id="274" name="Shape 274"/>
        <p:cNvGrpSpPr/>
        <p:nvPr/>
      </p:nvGrpSpPr>
      <p:grpSpPr>
        <a:xfrm>
          <a:off x="0" y="0"/>
          <a:ext cx="0" cy="0"/>
          <a:chOff x="0" y="0"/>
          <a:chExt cx="0" cy="0"/>
        </a:xfrm>
      </p:grpSpPr>
      <p:sp>
        <p:nvSpPr>
          <p:cNvPr id="275" name="Google Shape;275;p30"/>
          <p:cNvSpPr/>
          <p:nvPr/>
        </p:nvSpPr>
        <p:spPr>
          <a:xfrm>
            <a:off x="282575" y="228600"/>
            <a:ext cx="42354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76" name="Google Shape;276;p30"/>
          <p:cNvSpPr txBox="1"/>
          <p:nvPr>
            <p:ph type="title"/>
          </p:nvPr>
        </p:nvSpPr>
        <p:spPr>
          <a:xfrm>
            <a:off x="380554" y="2571750"/>
            <a:ext cx="40167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30"/>
          <p:cNvSpPr txBox="1"/>
          <p:nvPr>
            <p:ph idx="1" type="body"/>
          </p:nvPr>
        </p:nvSpPr>
        <p:spPr>
          <a:xfrm>
            <a:off x="381094" y="3733800"/>
            <a:ext cx="4015200" cy="2392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78" name="Google Shape;278;p30"/>
          <p:cNvSpPr txBox="1"/>
          <p:nvPr>
            <p:ph idx="10" type="dt"/>
          </p:nvPr>
        </p:nvSpPr>
        <p:spPr>
          <a:xfrm>
            <a:off x="3048000" y="6235607"/>
            <a:ext cx="1348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30"/>
          <p:cNvSpPr txBox="1"/>
          <p:nvPr>
            <p:ph idx="11" type="ftr"/>
          </p:nvPr>
        </p:nvSpPr>
        <p:spPr>
          <a:xfrm>
            <a:off x="381095" y="6235607"/>
            <a:ext cx="2590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30"/>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81" name="Google Shape;281;p30"/>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82" name="Google Shape;282;p30"/>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83" name="Google Shape;283;p30"/>
          <p:cNvSpPr/>
          <p:nvPr/>
        </p:nvSpPr>
        <p:spPr>
          <a:xfrm>
            <a:off x="4624388" y="4534726"/>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84" name="Google Shape;284;p30"/>
          <p:cNvSpPr/>
          <p:nvPr>
            <p:ph idx="2" type="pic"/>
          </p:nvPr>
        </p:nvSpPr>
        <p:spPr>
          <a:xfrm>
            <a:off x="4624388"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85" name="Google Shape;285;p30"/>
          <p:cNvSpPr/>
          <p:nvPr>
            <p:ph idx="3" type="pic"/>
          </p:nvPr>
        </p:nvSpPr>
        <p:spPr>
          <a:xfrm>
            <a:off x="4624388" y="2381663"/>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86" name="Google Shape;286;p30"/>
          <p:cNvSpPr/>
          <p:nvPr>
            <p:ph idx="4" type="pic"/>
          </p:nvPr>
        </p:nvSpPr>
        <p:spPr>
          <a:xfrm>
            <a:off x="6803136" y="2381662"/>
            <a:ext cx="2057400" cy="41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34" name="Shape 34"/>
        <p:cNvGrpSpPr/>
        <p:nvPr/>
      </p:nvGrpSpPr>
      <p:grpSpPr>
        <a:xfrm>
          <a:off x="0" y="0"/>
          <a:ext cx="0" cy="0"/>
          <a:chOff x="0" y="0"/>
          <a:chExt cx="0" cy="0"/>
        </a:xfrm>
      </p:grpSpPr>
      <p:sp>
        <p:nvSpPr>
          <p:cNvPr id="35" name="Google Shape;35;p4"/>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6" name="Google Shape;36;p4"/>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 type="body"/>
          </p:nvPr>
        </p:nvSpPr>
        <p:spPr>
          <a:xfrm>
            <a:off x="498517" y="1985963"/>
            <a:ext cx="7569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38" name="Google Shape;38;p4"/>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
          <p:cNvSpPr txBox="1"/>
          <p:nvPr>
            <p:ph idx="2" type="body"/>
          </p:nvPr>
        </p:nvSpPr>
        <p:spPr>
          <a:xfrm>
            <a:off x="498517" y="4164965"/>
            <a:ext cx="7569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1" name="Google Shape;41;p4"/>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2" name="Google Shape;42;p4"/>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Alt.">
  <p:cSld name="3 Pictures with Caption, Alt.">
    <p:spTree>
      <p:nvGrpSpPr>
        <p:cNvPr id="287" name="Shape 287"/>
        <p:cNvGrpSpPr/>
        <p:nvPr/>
      </p:nvGrpSpPr>
      <p:grpSpPr>
        <a:xfrm>
          <a:off x="0" y="0"/>
          <a:ext cx="0" cy="0"/>
          <a:chOff x="0" y="0"/>
          <a:chExt cx="0" cy="0"/>
        </a:xfrm>
      </p:grpSpPr>
      <p:sp>
        <p:nvSpPr>
          <p:cNvPr id="288" name="Google Shape;288;p31"/>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89" name="Google Shape;289;p31"/>
          <p:cNvSpPr txBox="1"/>
          <p:nvPr>
            <p:ph type="title"/>
          </p:nvPr>
        </p:nvSpPr>
        <p:spPr>
          <a:xfrm>
            <a:off x="4953000" y="3124200"/>
            <a:ext cx="3108900" cy="8715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31"/>
          <p:cNvSpPr/>
          <p:nvPr>
            <p:ph idx="2" type="pic"/>
          </p:nvPr>
        </p:nvSpPr>
        <p:spPr>
          <a:xfrm>
            <a:off x="277905" y="2365248"/>
            <a:ext cx="4240200" cy="41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291" name="Google Shape;291;p31"/>
          <p:cNvSpPr txBox="1"/>
          <p:nvPr>
            <p:ph idx="1" type="body"/>
          </p:nvPr>
        </p:nvSpPr>
        <p:spPr>
          <a:xfrm>
            <a:off x="4953000" y="3995737"/>
            <a:ext cx="3108900" cy="214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92" name="Google Shape;292;p31"/>
          <p:cNvSpPr txBox="1"/>
          <p:nvPr>
            <p:ph idx="10" type="dt"/>
          </p:nvPr>
        </p:nvSpPr>
        <p:spPr>
          <a:xfrm>
            <a:off x="7391399" y="6423585"/>
            <a:ext cx="1537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31"/>
          <p:cNvSpPr txBox="1"/>
          <p:nvPr>
            <p:ph idx="11" type="ftr"/>
          </p:nvPr>
        </p:nvSpPr>
        <p:spPr>
          <a:xfrm>
            <a:off x="4191000" y="6423585"/>
            <a:ext cx="3005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31"/>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95" name="Google Shape;295;p31"/>
          <p:cNvSpPr txBox="1"/>
          <p:nvPr/>
        </p:nvSpPr>
        <p:spPr>
          <a:xfrm>
            <a:off x="4750361" y="3370730"/>
            <a:ext cx="2205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296" name="Google Shape;296;p31"/>
          <p:cNvSpPr/>
          <p:nvPr>
            <p:ph idx="3" type="pic"/>
          </p:nvPr>
        </p:nvSpPr>
        <p:spPr>
          <a:xfrm>
            <a:off x="277905"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97" name="Google Shape;297;p31"/>
          <p:cNvSpPr/>
          <p:nvPr>
            <p:ph idx="4" type="pic"/>
          </p:nvPr>
        </p:nvSpPr>
        <p:spPr>
          <a:xfrm>
            <a:off x="2460625"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298" name="Shape 298"/>
        <p:cNvGrpSpPr/>
        <p:nvPr/>
      </p:nvGrpSpPr>
      <p:grpSpPr>
        <a:xfrm>
          <a:off x="0" y="0"/>
          <a:ext cx="0" cy="0"/>
          <a:chOff x="0" y="0"/>
          <a:chExt cx="0" cy="0"/>
        </a:xfrm>
      </p:grpSpPr>
      <p:sp>
        <p:nvSpPr>
          <p:cNvPr id="299" name="Google Shape;299;p32"/>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00" name="Google Shape;300;p32"/>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01" name="Google Shape;301;p32"/>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32"/>
          <p:cNvSpPr txBox="1"/>
          <p:nvPr>
            <p:ph idx="1" type="body"/>
          </p:nvPr>
        </p:nvSpPr>
        <p:spPr>
          <a:xfrm rot="5400000">
            <a:off x="2204037" y="275550"/>
            <a:ext cx="4145100" cy="75564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303" name="Google Shape;303;p32"/>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32"/>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3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306" name="Shape 306"/>
        <p:cNvGrpSpPr/>
        <p:nvPr/>
      </p:nvGrpSpPr>
      <p:grpSpPr>
        <a:xfrm>
          <a:off x="0" y="0"/>
          <a:ext cx="0" cy="0"/>
          <a:chOff x="0" y="0"/>
          <a:chExt cx="0" cy="0"/>
        </a:xfrm>
      </p:grpSpPr>
      <p:sp>
        <p:nvSpPr>
          <p:cNvPr id="307" name="Google Shape;307;p33"/>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08" name="Google Shape;308;p33"/>
          <p:cNvSpPr txBox="1"/>
          <p:nvPr>
            <p:ph type="title"/>
          </p:nvPr>
        </p:nvSpPr>
        <p:spPr>
          <a:xfrm rot="5400000">
            <a:off x="5750740" y="3199792"/>
            <a:ext cx="5171400" cy="681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33"/>
          <p:cNvSpPr txBox="1"/>
          <p:nvPr>
            <p:ph idx="1" type="body"/>
          </p:nvPr>
        </p:nvSpPr>
        <p:spPr>
          <a:xfrm rot="5400000">
            <a:off x="1293750" y="122206"/>
            <a:ext cx="5184900" cy="68580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310" name="Google Shape;310;p3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3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3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13" name="Google Shape;313;p33"/>
          <p:cNvSpPr txBox="1"/>
          <p:nvPr/>
        </p:nvSpPr>
        <p:spPr>
          <a:xfrm rot="-5400000">
            <a:off x="8593116" y="561571"/>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5"/>
          <p:cNvSpPr/>
          <p:nvPr/>
        </p:nvSpPr>
        <p:spPr>
          <a:xfrm>
            <a:off x="658907" y="228600"/>
            <a:ext cx="82008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5" name="Google Shape;45;p5"/>
          <p:cNvSpPr txBox="1"/>
          <p:nvPr>
            <p:ph type="title"/>
          </p:nvPr>
        </p:nvSpPr>
        <p:spPr>
          <a:xfrm>
            <a:off x="2286000" y="3124200"/>
            <a:ext cx="5638800" cy="1362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3200"/>
              <a:buFont typeface="Rockwell"/>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
          <p:cNvSpPr txBox="1"/>
          <p:nvPr>
            <p:ph idx="1" type="body"/>
          </p:nvPr>
        </p:nvSpPr>
        <p:spPr>
          <a:xfrm>
            <a:off x="2286000" y="4495800"/>
            <a:ext cx="56388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cap="none">
                <a:solidFill>
                  <a:schemeClr val="lt1"/>
                </a:solidFill>
              </a:defRPr>
            </a:lvl1pPr>
            <a:lvl2pPr indent="-228600" lvl="1" marL="914400" algn="l">
              <a:lnSpc>
                <a:spcPct val="100000"/>
              </a:lnSpc>
              <a:spcBef>
                <a:spcPts val="600"/>
              </a:spcBef>
              <a:spcAft>
                <a:spcPts val="0"/>
              </a:spcAft>
              <a:buSzPts val="1350"/>
              <a:buNone/>
              <a:defRPr sz="1800">
                <a:solidFill>
                  <a:srgbClr val="888888"/>
                </a:solidFill>
              </a:defRPr>
            </a:lvl2pPr>
            <a:lvl3pPr indent="-228600" lvl="2" marL="1371600" algn="l">
              <a:lnSpc>
                <a:spcPct val="100000"/>
              </a:lnSpc>
              <a:spcBef>
                <a:spcPts val="600"/>
              </a:spcBef>
              <a:spcAft>
                <a:spcPts val="0"/>
              </a:spcAft>
              <a:buSzPts val="1200"/>
              <a:buNone/>
              <a:defRPr sz="1600">
                <a:solidFill>
                  <a:srgbClr val="888888"/>
                </a:solidFill>
              </a:defRPr>
            </a:lvl3pPr>
            <a:lvl4pPr indent="-228600" lvl="3" marL="1828800" algn="l">
              <a:lnSpc>
                <a:spcPct val="100000"/>
              </a:lnSpc>
              <a:spcBef>
                <a:spcPts val="600"/>
              </a:spcBef>
              <a:spcAft>
                <a:spcPts val="0"/>
              </a:spcAft>
              <a:buSzPts val="1050"/>
              <a:buNone/>
              <a:defRPr sz="1400">
                <a:solidFill>
                  <a:srgbClr val="888888"/>
                </a:solidFill>
              </a:defRPr>
            </a:lvl4pPr>
            <a:lvl5pPr indent="-228600" lvl="4" marL="2286000" algn="l">
              <a:lnSpc>
                <a:spcPct val="100000"/>
              </a:lnSpc>
              <a:spcBef>
                <a:spcPts val="600"/>
              </a:spcBef>
              <a:spcAft>
                <a:spcPts val="0"/>
              </a:spcAft>
              <a:buSzPts val="1050"/>
              <a:buNone/>
              <a:defRPr sz="1400">
                <a:solidFill>
                  <a:srgbClr val="888888"/>
                </a:solidFill>
              </a:defRPr>
            </a:lvl5pPr>
            <a:lvl6pPr indent="-228600" lvl="5" marL="2743200" algn="l">
              <a:lnSpc>
                <a:spcPct val="100000"/>
              </a:lnSpc>
              <a:spcBef>
                <a:spcPts val="280"/>
              </a:spcBef>
              <a:spcAft>
                <a:spcPts val="0"/>
              </a:spcAft>
              <a:buSzPts val="1050"/>
              <a:buNone/>
              <a:defRPr sz="1400">
                <a:solidFill>
                  <a:srgbClr val="888888"/>
                </a:solidFill>
              </a:defRPr>
            </a:lvl6pPr>
            <a:lvl7pPr indent="-228600" lvl="6" marL="3200400" algn="l">
              <a:lnSpc>
                <a:spcPct val="100000"/>
              </a:lnSpc>
              <a:spcBef>
                <a:spcPts val="280"/>
              </a:spcBef>
              <a:spcAft>
                <a:spcPts val="0"/>
              </a:spcAft>
              <a:buSzPts val="1050"/>
              <a:buNone/>
              <a:defRPr sz="1400">
                <a:solidFill>
                  <a:srgbClr val="888888"/>
                </a:solidFill>
              </a:defRPr>
            </a:lvl7pPr>
            <a:lvl8pPr indent="-228600" lvl="7" marL="3657600" algn="l">
              <a:lnSpc>
                <a:spcPct val="100000"/>
              </a:lnSpc>
              <a:spcBef>
                <a:spcPts val="280"/>
              </a:spcBef>
              <a:spcAft>
                <a:spcPts val="0"/>
              </a:spcAft>
              <a:buSzPts val="1050"/>
              <a:buNone/>
              <a:defRPr sz="1400">
                <a:solidFill>
                  <a:srgbClr val="888888"/>
                </a:solidFill>
              </a:defRPr>
            </a:lvl8pPr>
            <a:lvl9pPr indent="-228600" lvl="8" marL="4114800" algn="l">
              <a:lnSpc>
                <a:spcPct val="100000"/>
              </a:lnSpc>
              <a:spcBef>
                <a:spcPts val="280"/>
              </a:spcBef>
              <a:spcAft>
                <a:spcPts val="0"/>
              </a:spcAft>
              <a:buSzPts val="1050"/>
              <a:buNone/>
              <a:defRPr sz="1400">
                <a:solidFill>
                  <a:srgbClr val="888888"/>
                </a:solidFill>
              </a:defRPr>
            </a:lvl9pPr>
          </a:lstStyle>
          <a:p/>
        </p:txBody>
      </p:sp>
      <p:sp>
        <p:nvSpPr>
          <p:cNvPr id="47" name="Google Shape;47;p5"/>
          <p:cNvSpPr txBox="1"/>
          <p:nvPr>
            <p:ph idx="10" type="dt"/>
          </p:nvPr>
        </p:nvSpPr>
        <p:spPr>
          <a:xfrm>
            <a:off x="658906" y="6248774"/>
            <a:ext cx="1474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
          <p:cNvSpPr txBox="1"/>
          <p:nvPr>
            <p:ph idx="11" type="ftr"/>
          </p:nvPr>
        </p:nvSpPr>
        <p:spPr>
          <a:xfrm>
            <a:off x="2286000" y="6248774"/>
            <a:ext cx="5638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
          <p:cNvSpPr txBox="1"/>
          <p:nvPr>
            <p:ph idx="12" type="sldNum"/>
          </p:nvPr>
        </p:nvSpPr>
        <p:spPr>
          <a:xfrm>
            <a:off x="8305800" y="624877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5"/>
          <p:cNvSpPr txBox="1"/>
          <p:nvPr/>
        </p:nvSpPr>
        <p:spPr>
          <a:xfrm>
            <a:off x="2003612" y="3110754"/>
            <a:ext cx="261000" cy="615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51" name="Google Shape;51;p5"/>
          <p:cNvSpPr/>
          <p:nvPr/>
        </p:nvSpPr>
        <p:spPr>
          <a:xfrm>
            <a:off x="285750" y="228600"/>
            <a:ext cx="212700" cy="63453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52" name="Shape 52"/>
        <p:cNvGrpSpPr/>
        <p:nvPr/>
      </p:nvGrpSpPr>
      <p:grpSpPr>
        <a:xfrm>
          <a:off x="0" y="0"/>
          <a:ext cx="0" cy="0"/>
          <a:chOff x="0" y="0"/>
          <a:chExt cx="0" cy="0"/>
        </a:xfrm>
      </p:grpSpPr>
      <p:sp>
        <p:nvSpPr>
          <p:cNvPr id="53" name="Google Shape;53;p6"/>
          <p:cNvSpPr/>
          <p:nvPr/>
        </p:nvSpPr>
        <p:spPr>
          <a:xfrm>
            <a:off x="282574" y="228600"/>
            <a:ext cx="63873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54" name="Google Shape;54;p6"/>
          <p:cNvSpPr txBox="1"/>
          <p:nvPr>
            <p:ph type="title"/>
          </p:nvPr>
        </p:nvSpPr>
        <p:spPr>
          <a:xfrm>
            <a:off x="380554" y="2571750"/>
            <a:ext cx="61815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 type="body"/>
          </p:nvPr>
        </p:nvSpPr>
        <p:spPr>
          <a:xfrm>
            <a:off x="381094" y="3733800"/>
            <a:ext cx="6179700" cy="2392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56" name="Google Shape;56;p6"/>
          <p:cNvSpPr txBox="1"/>
          <p:nvPr>
            <p:ph idx="10" type="dt"/>
          </p:nvPr>
        </p:nvSpPr>
        <p:spPr>
          <a:xfrm>
            <a:off x="5212262" y="6235607"/>
            <a:ext cx="1348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
          <p:cNvSpPr txBox="1"/>
          <p:nvPr>
            <p:ph idx="11" type="ftr"/>
          </p:nvPr>
        </p:nvSpPr>
        <p:spPr>
          <a:xfrm>
            <a:off x="381095" y="6235607"/>
            <a:ext cx="4648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6"/>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6"/>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60" name="Google Shape;60;p6"/>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61" name="Google Shape;61;p6"/>
          <p:cNvSpPr/>
          <p:nvPr>
            <p:ph idx="2" type="pic"/>
          </p:nvPr>
        </p:nvSpPr>
        <p:spPr>
          <a:xfrm>
            <a:off x="6802438" y="237494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62" name="Google Shape;62;p6"/>
          <p:cNvSpPr/>
          <p:nvPr>
            <p:ph idx="3" type="pic"/>
          </p:nvPr>
        </p:nvSpPr>
        <p:spPr>
          <a:xfrm>
            <a:off x="6802438" y="4535424"/>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3" name="Shape 63"/>
        <p:cNvGrpSpPr/>
        <p:nvPr/>
      </p:nvGrpSpPr>
      <p:grpSpPr>
        <a:xfrm>
          <a:off x="0" y="0"/>
          <a:ext cx="0" cy="0"/>
          <a:chOff x="0" y="0"/>
          <a:chExt cx="0" cy="0"/>
        </a:xfrm>
      </p:grpSpPr>
      <p:sp>
        <p:nvSpPr>
          <p:cNvPr id="64" name="Google Shape;64;p7"/>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65" name="Google Shape;65;p7"/>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66" name="Google Shape;66;p7"/>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Rockwel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
          <p:cNvSpPr txBox="1"/>
          <p:nvPr>
            <p:ph idx="1" type="body"/>
          </p:nvPr>
        </p:nvSpPr>
        <p:spPr>
          <a:xfrm>
            <a:off x="497541" y="2447365"/>
            <a:ext cx="3657600" cy="3678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68" name="Google Shape;68;p7"/>
          <p:cNvSpPr txBox="1"/>
          <p:nvPr>
            <p:ph idx="2" type="body"/>
          </p:nvPr>
        </p:nvSpPr>
        <p:spPr>
          <a:xfrm>
            <a:off x="4399878" y="2447365"/>
            <a:ext cx="3657600" cy="3678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69" name="Google Shape;69;p7"/>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7"/>
          <p:cNvSpPr txBox="1"/>
          <p:nvPr>
            <p:ph idx="3" type="body"/>
          </p:nvPr>
        </p:nvSpPr>
        <p:spPr>
          <a:xfrm>
            <a:off x="497541" y="2070847"/>
            <a:ext cx="36576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
        <p:nvSpPr>
          <p:cNvPr id="73" name="Google Shape;73;p7"/>
          <p:cNvSpPr txBox="1"/>
          <p:nvPr>
            <p:ph idx="4" type="body"/>
          </p:nvPr>
        </p:nvSpPr>
        <p:spPr>
          <a:xfrm>
            <a:off x="4399878" y="2070847"/>
            <a:ext cx="3657600" cy="322800"/>
          </a:xfrm>
          <a:prstGeom prst="rect">
            <a:avLst/>
          </a:prstGeom>
          <a:solidFill>
            <a:srgbClr val="A2A2C1"/>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74" name="Shape 74"/>
        <p:cNvGrpSpPr/>
        <p:nvPr/>
      </p:nvGrpSpPr>
      <p:grpSpPr>
        <a:xfrm>
          <a:off x="0" y="0"/>
          <a:ext cx="0" cy="0"/>
          <a:chOff x="0" y="0"/>
          <a:chExt cx="0" cy="0"/>
        </a:xfrm>
      </p:grpSpPr>
      <p:sp>
        <p:nvSpPr>
          <p:cNvPr id="75" name="Google Shape;75;p8"/>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76" name="Google Shape;76;p8"/>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77" name="Google Shape;77;p8"/>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8"/>
          <p:cNvSpPr txBox="1"/>
          <p:nvPr>
            <p:ph idx="1" type="body"/>
          </p:nvPr>
        </p:nvSpPr>
        <p:spPr>
          <a:xfrm>
            <a:off x="502920" y="1985963"/>
            <a:ext cx="3657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82" name="Google Shape;82;p8"/>
          <p:cNvSpPr txBox="1"/>
          <p:nvPr>
            <p:ph idx="2" type="body"/>
          </p:nvPr>
        </p:nvSpPr>
        <p:spPr>
          <a:xfrm>
            <a:off x="502920" y="4164965"/>
            <a:ext cx="3657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83" name="Google Shape;83;p8"/>
          <p:cNvSpPr txBox="1"/>
          <p:nvPr>
            <p:ph idx="3" type="body"/>
          </p:nvPr>
        </p:nvSpPr>
        <p:spPr>
          <a:xfrm>
            <a:off x="4410075" y="1985963"/>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84" name="Google Shape;84;p8"/>
          <p:cNvSpPr txBox="1"/>
          <p:nvPr>
            <p:ph idx="4" type="body"/>
          </p:nvPr>
        </p:nvSpPr>
        <p:spPr>
          <a:xfrm>
            <a:off x="4410075" y="4169664"/>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 Content">
  <p:cSld name="1_4 Content">
    <p:spTree>
      <p:nvGrpSpPr>
        <p:cNvPr id="85" name="Shape 85"/>
        <p:cNvGrpSpPr/>
        <p:nvPr/>
      </p:nvGrpSpPr>
      <p:grpSpPr>
        <a:xfrm>
          <a:off x="0" y="0"/>
          <a:ext cx="0" cy="0"/>
          <a:chOff x="0" y="0"/>
          <a:chExt cx="0" cy="0"/>
        </a:xfrm>
      </p:grpSpPr>
      <p:sp>
        <p:nvSpPr>
          <p:cNvPr id="86" name="Google Shape;86;p9"/>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9"/>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9"/>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9"/>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9"/>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91" name="Google Shape;91;p9"/>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92" name="Google Shape;92;p9"/>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93" name="Google Shape;93;p9"/>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4 Content">
  <p:cSld name="2_4 Content">
    <p:spTree>
      <p:nvGrpSpPr>
        <p:cNvPr id="94" name="Shape 94"/>
        <p:cNvGrpSpPr/>
        <p:nvPr/>
      </p:nvGrpSpPr>
      <p:grpSpPr>
        <a:xfrm>
          <a:off x="0" y="0"/>
          <a:ext cx="0" cy="0"/>
          <a:chOff x="0" y="0"/>
          <a:chExt cx="0" cy="0"/>
        </a:xfrm>
      </p:grpSpPr>
      <p:sp>
        <p:nvSpPr>
          <p:cNvPr id="95" name="Google Shape;95;p10"/>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0"/>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0"/>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0"/>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10"/>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00" name="Google Shape;100;p10"/>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01" name="Google Shape;101;p10"/>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02" name="Google Shape;102;p10"/>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2.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98474" y="1981200"/>
            <a:ext cx="7556400" cy="4145100"/>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2" name="Google Shape;12;p1"/>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4" name="Google Shape;14;p1"/>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30.png"/><Relationship Id="rId5"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27.png"/><Relationship Id="rId6"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4"/>
          <p:cNvSpPr txBox="1"/>
          <p:nvPr>
            <p:ph type="title"/>
          </p:nvPr>
        </p:nvSpPr>
        <p:spPr>
          <a:xfrm>
            <a:off x="1296768" y="4207042"/>
            <a:ext cx="5638800" cy="1362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Rockwell"/>
              <a:buNone/>
            </a:pPr>
            <a:r>
              <a:rPr lang="en-US" sz="4000"/>
              <a:t>Unit 6</a:t>
            </a:r>
            <a:endParaRPr sz="4000"/>
          </a:p>
        </p:txBody>
      </p:sp>
      <p:sp>
        <p:nvSpPr>
          <p:cNvPr id="319" name="Google Shape;319;p34"/>
          <p:cNvSpPr txBox="1"/>
          <p:nvPr>
            <p:ph idx="1" type="body"/>
          </p:nvPr>
        </p:nvSpPr>
        <p:spPr>
          <a:xfrm>
            <a:off x="1844852" y="5371181"/>
            <a:ext cx="6219300" cy="15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750"/>
              <a:buNone/>
            </a:pPr>
            <a:r>
              <a:rPr lang="en-US" sz="5000"/>
              <a:t>Thermodynamics</a:t>
            </a:r>
            <a:endParaRPr sz="5000"/>
          </a:p>
        </p:txBody>
      </p:sp>
      <p:pic>
        <p:nvPicPr>
          <p:cNvPr id="320" name="Google Shape;320;p34"/>
          <p:cNvPicPr preferRelativeResize="0"/>
          <p:nvPr/>
        </p:nvPicPr>
        <p:blipFill rotWithShape="1">
          <a:blip r:embed="rId3">
            <a:alphaModFix/>
          </a:blip>
          <a:srcRect b="16124" l="14810" r="16176" t="14303"/>
          <a:stretch/>
        </p:blipFill>
        <p:spPr>
          <a:xfrm>
            <a:off x="1823874" y="332142"/>
            <a:ext cx="6535680" cy="43579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3"/>
          <p:cNvSpPr txBox="1"/>
          <p:nvPr>
            <p:ph type="title"/>
          </p:nvPr>
        </p:nvSpPr>
        <p:spPr>
          <a:xfrm>
            <a:off x="498474" y="189998"/>
            <a:ext cx="7556400" cy="7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3100"/>
              <a:t>6.4 Calorimetry</a:t>
            </a:r>
            <a:endParaRPr sz="3100"/>
          </a:p>
        </p:txBody>
      </p:sp>
      <p:sp>
        <p:nvSpPr>
          <p:cNvPr id="391" name="Google Shape;391;p43"/>
          <p:cNvSpPr txBox="1"/>
          <p:nvPr>
            <p:ph idx="1" type="body"/>
          </p:nvPr>
        </p:nvSpPr>
        <p:spPr>
          <a:xfrm>
            <a:off x="82675" y="910475"/>
            <a:ext cx="6878700" cy="5083500"/>
          </a:xfrm>
          <a:prstGeom prst="rect">
            <a:avLst/>
          </a:prstGeom>
          <a:noFill/>
          <a:ln>
            <a:noFill/>
          </a:ln>
        </p:spPr>
        <p:txBody>
          <a:bodyPr anchorCtr="0" anchor="t" bIns="45700" lIns="91425" spcFirstLastPara="1" rIns="91425" wrap="square" tIns="45700">
            <a:noAutofit/>
          </a:bodyPr>
          <a:lstStyle/>
          <a:p>
            <a:pPr indent="-245998" lvl="0" marL="228600" rtl="0" algn="l">
              <a:lnSpc>
                <a:spcPct val="100000"/>
              </a:lnSpc>
              <a:spcBef>
                <a:spcPts val="0"/>
              </a:spcBef>
              <a:spcAft>
                <a:spcPts val="0"/>
              </a:spcAft>
              <a:buSzPts val="1800"/>
              <a:buFont typeface="Rockwell"/>
              <a:buChar char="■"/>
            </a:pPr>
            <a:r>
              <a:rPr lang="en-US">
                <a:solidFill>
                  <a:schemeClr val="dk1"/>
                </a:solidFill>
              </a:rPr>
              <a:t>The heating of a cool body by a warmer body is an important form of energy transfer between two systems. The amount of heat transferred between two bodies may be quantified by the heat transfer equation: </a:t>
            </a:r>
            <a:endParaRPr>
              <a:solidFill>
                <a:schemeClr val="dk1"/>
              </a:solidFill>
            </a:endParaRPr>
          </a:p>
          <a:p>
            <a:pPr indent="0" lvl="0" marL="0" rtl="0" algn="ctr">
              <a:lnSpc>
                <a:spcPct val="100000"/>
              </a:lnSpc>
              <a:spcBef>
                <a:spcPts val="0"/>
              </a:spcBef>
              <a:spcAft>
                <a:spcPts val="0"/>
              </a:spcAft>
              <a:buNone/>
            </a:pPr>
            <a:r>
              <a:rPr lang="en-US">
                <a:solidFill>
                  <a:schemeClr val="dk1"/>
                </a:solidFill>
              </a:rPr>
              <a:t>EQN: q = mcΔT</a:t>
            </a:r>
            <a:endParaRPr>
              <a:solidFill>
                <a:schemeClr val="dk1"/>
              </a:solidFill>
            </a:endParaRPr>
          </a:p>
          <a:p>
            <a:pPr indent="-342900" lvl="0" marL="457200" rtl="0" algn="l">
              <a:lnSpc>
                <a:spcPct val="100000"/>
              </a:lnSpc>
              <a:spcBef>
                <a:spcPts val="0"/>
              </a:spcBef>
              <a:spcAft>
                <a:spcPts val="0"/>
              </a:spcAft>
              <a:buClr>
                <a:schemeClr val="dk1"/>
              </a:buClr>
              <a:buSzPts val="1800"/>
              <a:buFont typeface="Rockwell"/>
              <a:buChar char="■"/>
            </a:pPr>
            <a:r>
              <a:rPr lang="en-US">
                <a:solidFill>
                  <a:schemeClr val="dk1"/>
                </a:solidFill>
              </a:rPr>
              <a:t>The process of measuring the heat released from or absorbed by a substance</a:t>
            </a:r>
            <a:endParaRPr>
              <a:solidFill>
                <a:schemeClr val="dk1"/>
              </a:solidFill>
            </a:endParaRPr>
          </a:p>
          <a:p>
            <a:pPr indent="-342900" lvl="0" marL="457200" rtl="0" algn="l">
              <a:lnSpc>
                <a:spcPct val="100000"/>
              </a:lnSpc>
              <a:spcBef>
                <a:spcPts val="0"/>
              </a:spcBef>
              <a:spcAft>
                <a:spcPts val="0"/>
              </a:spcAft>
              <a:buClr>
                <a:schemeClr val="dk1"/>
              </a:buClr>
              <a:buSzPts val="1800"/>
              <a:buFont typeface="Rockwell"/>
              <a:buChar char="■"/>
            </a:pPr>
            <a:r>
              <a:rPr lang="en-US">
                <a:solidFill>
                  <a:schemeClr val="dk1"/>
                </a:solidFill>
              </a:rPr>
              <a:t>For a simple “coffee cup calorimeter”, a coffee cup is filled with a solvent (generally water) and a substance is placed into the solvent.  </a:t>
            </a:r>
            <a:endParaRPr>
              <a:solidFill>
                <a:schemeClr val="dk1"/>
              </a:solidFill>
            </a:endParaRPr>
          </a:p>
          <a:p>
            <a:pPr indent="-342900" lvl="1" marL="914400" rtl="0" algn="l">
              <a:lnSpc>
                <a:spcPct val="100000"/>
              </a:lnSpc>
              <a:spcBef>
                <a:spcPts val="0"/>
              </a:spcBef>
              <a:spcAft>
                <a:spcPts val="0"/>
              </a:spcAft>
              <a:buClr>
                <a:schemeClr val="dk1"/>
              </a:buClr>
              <a:buSzPts val="1800"/>
              <a:buFont typeface="Rockwell"/>
              <a:buChar char="■"/>
            </a:pPr>
            <a:r>
              <a:rPr lang="en-US">
                <a:solidFill>
                  <a:schemeClr val="dk1"/>
                </a:solidFill>
              </a:rPr>
              <a:t>The heat released from or absorbed by the object can then be measured using the temperature change of the water.</a:t>
            </a:r>
            <a:endParaRPr>
              <a:solidFill>
                <a:schemeClr val="dk1"/>
              </a:solidFill>
            </a:endParaRPr>
          </a:p>
          <a:p>
            <a:pPr indent="-342900" lvl="1" marL="914400" rtl="0" algn="l">
              <a:lnSpc>
                <a:spcPct val="100000"/>
              </a:lnSpc>
              <a:spcBef>
                <a:spcPts val="0"/>
              </a:spcBef>
              <a:spcAft>
                <a:spcPts val="0"/>
              </a:spcAft>
              <a:buClr>
                <a:schemeClr val="dk1"/>
              </a:buClr>
              <a:buSzPts val="1800"/>
              <a:buFont typeface="Rockwell"/>
              <a:buChar char="■"/>
            </a:pPr>
            <a:r>
              <a:rPr lang="en-US">
                <a:solidFill>
                  <a:schemeClr val="dk1"/>
                </a:solidFill>
              </a:rPr>
              <a:t>A lid is added to prevent heat exchange between the system and surroundings and a stirrer is used to keep the temperature even throughout the solvent.</a:t>
            </a:r>
            <a:endParaRPr>
              <a:solidFill>
                <a:schemeClr val="dk1"/>
              </a:solidFill>
            </a:endParaRPr>
          </a:p>
          <a:p>
            <a:pPr indent="-149302" lvl="0" marL="228600" rtl="0" algn="l">
              <a:lnSpc>
                <a:spcPct val="100000"/>
              </a:lnSpc>
              <a:spcBef>
                <a:spcPts val="2000"/>
              </a:spcBef>
              <a:spcAft>
                <a:spcPts val="0"/>
              </a:spcAft>
              <a:buSzPts val="1249"/>
              <a:buNone/>
            </a:pPr>
            <a:r>
              <a:t/>
            </a:r>
            <a:endParaRPr/>
          </a:p>
          <a:p>
            <a:pPr indent="-149302" lvl="0" marL="228600" rtl="0" algn="l">
              <a:lnSpc>
                <a:spcPct val="100000"/>
              </a:lnSpc>
              <a:spcBef>
                <a:spcPts val="2000"/>
              </a:spcBef>
              <a:spcAft>
                <a:spcPts val="0"/>
              </a:spcAft>
              <a:buSzPts val="1249"/>
              <a:buNone/>
            </a:pPr>
            <a:r>
              <a:t/>
            </a:r>
            <a:endParaRPr/>
          </a:p>
        </p:txBody>
      </p:sp>
      <p:sp>
        <p:nvSpPr>
          <p:cNvPr id="392" name="Google Shape;392;p43"/>
          <p:cNvSpPr txBox="1"/>
          <p:nvPr/>
        </p:nvSpPr>
        <p:spPr>
          <a:xfrm>
            <a:off x="-2275" y="6298624"/>
            <a:ext cx="9144000" cy="23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1600"/>
              </a:spcAft>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Calculate the heat q absorbed or released by a system undergoing heating/ cooling based on the amount of the substance, the heat capacity, and the change in temperature.</a:t>
            </a:r>
            <a:endParaRPr i="0" u="none" cap="none" strike="noStrike">
              <a:solidFill>
                <a:schemeClr val="dk1"/>
              </a:solidFill>
              <a:latin typeface="Calibri"/>
              <a:ea typeface="Calibri"/>
              <a:cs typeface="Calibri"/>
              <a:sym typeface="Calibri"/>
            </a:endParaRPr>
          </a:p>
        </p:txBody>
      </p:sp>
      <p:pic>
        <p:nvPicPr>
          <p:cNvPr id="393" name="Google Shape;393;p43"/>
          <p:cNvPicPr preferRelativeResize="0"/>
          <p:nvPr/>
        </p:nvPicPr>
        <p:blipFill>
          <a:blip r:embed="rId3">
            <a:alphaModFix/>
          </a:blip>
          <a:stretch>
            <a:fillRect/>
          </a:stretch>
        </p:blipFill>
        <p:spPr>
          <a:xfrm>
            <a:off x="6961365" y="2205322"/>
            <a:ext cx="2014060" cy="3231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4"/>
          <p:cNvSpPr txBox="1"/>
          <p:nvPr>
            <p:ph type="title"/>
          </p:nvPr>
        </p:nvSpPr>
        <p:spPr>
          <a:xfrm>
            <a:off x="498474" y="189998"/>
            <a:ext cx="7556400" cy="7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3100"/>
              <a:t>6.4 Calorimetry Equation</a:t>
            </a:r>
            <a:endParaRPr sz="3100"/>
          </a:p>
        </p:txBody>
      </p:sp>
      <p:sp>
        <p:nvSpPr>
          <p:cNvPr id="399" name="Google Shape;399;p44"/>
          <p:cNvSpPr txBox="1"/>
          <p:nvPr/>
        </p:nvSpPr>
        <p:spPr>
          <a:xfrm>
            <a:off x="-2275" y="6298624"/>
            <a:ext cx="9144000" cy="23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1600"/>
              </a:spcAft>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Calculate the heat q absorbed or released by a system undergoing heating/ cooling based on the amount of the substance, the heat capacity, and the change in temperature.</a:t>
            </a:r>
            <a:endParaRPr i="0" u="none" cap="none" strike="noStrike">
              <a:solidFill>
                <a:schemeClr val="dk1"/>
              </a:solidFill>
              <a:latin typeface="Calibri"/>
              <a:ea typeface="Calibri"/>
              <a:cs typeface="Calibri"/>
              <a:sym typeface="Calibri"/>
            </a:endParaRPr>
          </a:p>
        </p:txBody>
      </p:sp>
      <p:sp>
        <p:nvSpPr>
          <p:cNvPr id="400" name="Google Shape;400;p44"/>
          <p:cNvSpPr txBox="1"/>
          <p:nvPr/>
        </p:nvSpPr>
        <p:spPr>
          <a:xfrm>
            <a:off x="6900" y="1398725"/>
            <a:ext cx="8520600" cy="3913500"/>
          </a:xfrm>
          <a:prstGeom prst="rect">
            <a:avLst/>
          </a:prstGeom>
          <a:noFill/>
          <a:ln>
            <a:noFill/>
          </a:ln>
        </p:spPr>
        <p:txBody>
          <a:bodyPr anchorCtr="0" anchor="t" bIns="91425" lIns="91425" spcFirstLastPara="1" rIns="91425" wrap="square" tIns="91425">
            <a:noAutofit/>
          </a:bodyPr>
          <a:lstStyle/>
          <a:p>
            <a:pPr indent="457200" lvl="0" marL="2743200" rtl="0" algn="l">
              <a:lnSpc>
                <a:spcPct val="115000"/>
              </a:lnSpc>
              <a:spcBef>
                <a:spcPts val="0"/>
              </a:spcBef>
              <a:spcAft>
                <a:spcPts val="0"/>
              </a:spcAft>
              <a:buNone/>
            </a:pPr>
            <a:r>
              <a:rPr lang="en-US" sz="3600">
                <a:solidFill>
                  <a:srgbClr val="01AFD1"/>
                </a:solidFill>
                <a:latin typeface="Playfair Display"/>
                <a:ea typeface="Playfair Display"/>
                <a:cs typeface="Playfair Display"/>
                <a:sym typeface="Playfair Display"/>
              </a:rPr>
              <a:t>q</a:t>
            </a:r>
            <a:r>
              <a:rPr lang="en-US" sz="3600">
                <a:solidFill>
                  <a:srgbClr val="000000"/>
                </a:solidFill>
                <a:latin typeface="Playfair Display"/>
                <a:ea typeface="Playfair Display"/>
                <a:cs typeface="Playfair Display"/>
                <a:sym typeface="Playfair Display"/>
              </a:rPr>
              <a:t> = </a:t>
            </a:r>
            <a:r>
              <a:rPr lang="en-US" sz="3600">
                <a:solidFill>
                  <a:srgbClr val="EB1E95"/>
                </a:solidFill>
                <a:latin typeface="Playfair Display"/>
                <a:ea typeface="Playfair Display"/>
                <a:cs typeface="Playfair Display"/>
                <a:sym typeface="Playfair Display"/>
              </a:rPr>
              <a:t>m</a:t>
            </a:r>
            <a:r>
              <a:rPr lang="en-US" sz="3600">
                <a:solidFill>
                  <a:srgbClr val="0F9D58"/>
                </a:solidFill>
                <a:latin typeface="Playfair Display"/>
                <a:ea typeface="Playfair Display"/>
                <a:cs typeface="Playfair Display"/>
                <a:sym typeface="Playfair Display"/>
              </a:rPr>
              <a:t>c</a:t>
            </a:r>
            <a:r>
              <a:rPr lang="en-US" sz="3600">
                <a:solidFill>
                  <a:srgbClr val="000000"/>
                </a:solidFill>
                <a:latin typeface="Playfair Display"/>
                <a:ea typeface="Playfair Display"/>
                <a:cs typeface="Playfair Display"/>
                <a:sym typeface="Playfair Display"/>
              </a:rPr>
              <a:t>ΔT</a:t>
            </a:r>
            <a:endParaRPr sz="3600">
              <a:solidFill>
                <a:srgbClr val="000000"/>
              </a:solidFill>
              <a:latin typeface="Playfair Display"/>
              <a:ea typeface="Playfair Display"/>
              <a:cs typeface="Playfair Display"/>
              <a:sym typeface="Playfair Display"/>
            </a:endParaRPr>
          </a:p>
          <a:p>
            <a:pPr indent="0" lvl="0" marL="0" rtl="0" algn="l">
              <a:lnSpc>
                <a:spcPct val="115000"/>
              </a:lnSpc>
              <a:spcBef>
                <a:spcPts val="1600"/>
              </a:spcBef>
              <a:spcAft>
                <a:spcPts val="0"/>
              </a:spcAft>
              <a:buNone/>
            </a:pPr>
            <a:r>
              <a:rPr lang="en-US" sz="2400">
                <a:solidFill>
                  <a:srgbClr val="01AFD1"/>
                </a:solidFill>
                <a:latin typeface="Playfair Display"/>
                <a:ea typeface="Playfair Display"/>
                <a:cs typeface="Playfair Display"/>
                <a:sym typeface="Playfair Display"/>
              </a:rPr>
              <a:t>q = heat (measured in J or kJ)</a:t>
            </a:r>
            <a:endParaRPr sz="2400">
              <a:solidFill>
                <a:srgbClr val="01AFD1"/>
              </a:solidFill>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rPr lang="en-US" sz="2400">
                <a:solidFill>
                  <a:srgbClr val="EB1E95"/>
                </a:solidFill>
                <a:latin typeface="Playfair Display"/>
                <a:ea typeface="Playfair Display"/>
                <a:cs typeface="Playfair Display"/>
                <a:sym typeface="Playfair Display"/>
              </a:rPr>
              <a:t>m = mass (measured in g)</a:t>
            </a:r>
            <a:endParaRPr sz="2400">
              <a:solidFill>
                <a:srgbClr val="EB1E95"/>
              </a:solidFill>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rPr lang="en-US" sz="2400">
                <a:solidFill>
                  <a:srgbClr val="0F9D58"/>
                </a:solidFill>
                <a:latin typeface="Playfair Display"/>
                <a:ea typeface="Playfair Display"/>
                <a:cs typeface="Playfair Display"/>
                <a:sym typeface="Playfair Display"/>
              </a:rPr>
              <a:t>c = specific heat (generally measured in J/g </a:t>
            </a:r>
            <a:r>
              <a:rPr baseline="30000" lang="en-US" sz="2400">
                <a:solidFill>
                  <a:srgbClr val="0F9D58"/>
                </a:solidFill>
                <a:latin typeface="Playfair Display"/>
                <a:ea typeface="Playfair Display"/>
                <a:cs typeface="Playfair Display"/>
                <a:sym typeface="Playfair Display"/>
              </a:rPr>
              <a:t>o</a:t>
            </a:r>
            <a:r>
              <a:rPr lang="en-US" sz="2400">
                <a:solidFill>
                  <a:srgbClr val="0F9D58"/>
                </a:solidFill>
                <a:latin typeface="Playfair Display"/>
                <a:ea typeface="Playfair Display"/>
                <a:cs typeface="Playfair Display"/>
                <a:sym typeface="Playfair Display"/>
              </a:rPr>
              <a:t>C)</a:t>
            </a:r>
            <a:endParaRPr sz="2400">
              <a:solidFill>
                <a:srgbClr val="0F9D58"/>
              </a:solidFill>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rPr lang="en-US" sz="2400">
                <a:solidFill>
                  <a:srgbClr val="000000"/>
                </a:solidFill>
                <a:latin typeface="Playfair Display"/>
                <a:ea typeface="Playfair Display"/>
                <a:cs typeface="Playfair Display"/>
                <a:sym typeface="Playfair Display"/>
              </a:rPr>
              <a:t>ΔT = temperature change (T</a:t>
            </a:r>
            <a:r>
              <a:rPr baseline="-25000" lang="en-US" sz="2400">
                <a:solidFill>
                  <a:srgbClr val="000000"/>
                </a:solidFill>
                <a:latin typeface="Playfair Display"/>
                <a:ea typeface="Playfair Display"/>
                <a:cs typeface="Playfair Display"/>
                <a:sym typeface="Playfair Display"/>
              </a:rPr>
              <a:t>f</a:t>
            </a:r>
            <a:r>
              <a:rPr lang="en-US" sz="2400">
                <a:solidFill>
                  <a:srgbClr val="000000"/>
                </a:solidFill>
                <a:latin typeface="Playfair Display"/>
                <a:ea typeface="Playfair Display"/>
                <a:cs typeface="Playfair Display"/>
                <a:sym typeface="Playfair Display"/>
              </a:rPr>
              <a:t> - T</a:t>
            </a:r>
            <a:r>
              <a:rPr baseline="-25000" lang="en-US" sz="2400">
                <a:solidFill>
                  <a:srgbClr val="000000"/>
                </a:solidFill>
                <a:latin typeface="Playfair Display"/>
                <a:ea typeface="Playfair Display"/>
                <a:cs typeface="Playfair Display"/>
                <a:sym typeface="Playfair Display"/>
              </a:rPr>
              <a:t>i</a:t>
            </a:r>
            <a:r>
              <a:rPr lang="en-US" sz="2400">
                <a:solidFill>
                  <a:srgbClr val="000000"/>
                </a:solidFill>
                <a:latin typeface="Playfair Display"/>
                <a:ea typeface="Playfair Display"/>
                <a:cs typeface="Playfair Display"/>
                <a:sym typeface="Playfair Display"/>
              </a:rPr>
              <a:t>)  (generally measured in </a:t>
            </a:r>
            <a:r>
              <a:rPr baseline="30000" lang="en-US" sz="2400">
                <a:solidFill>
                  <a:srgbClr val="000000"/>
                </a:solidFill>
                <a:latin typeface="Playfair Display"/>
                <a:ea typeface="Playfair Display"/>
                <a:cs typeface="Playfair Display"/>
                <a:sym typeface="Playfair Display"/>
              </a:rPr>
              <a:t>o</a:t>
            </a:r>
            <a:r>
              <a:rPr lang="en-US" sz="2400">
                <a:solidFill>
                  <a:srgbClr val="000000"/>
                </a:solidFill>
                <a:latin typeface="Playfair Display"/>
                <a:ea typeface="Playfair Display"/>
                <a:cs typeface="Playfair Display"/>
                <a:sym typeface="Playfair Display"/>
              </a:rPr>
              <a:t>C)</a:t>
            </a:r>
            <a:endParaRPr sz="2400">
              <a:solidFill>
                <a:srgbClr val="000000"/>
              </a:solidFill>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t/>
            </a:r>
            <a:endParaRPr sz="2400">
              <a:solidFill>
                <a:srgbClr val="000000"/>
              </a:solidFill>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rPr lang="en-US" sz="1800">
                <a:solidFill>
                  <a:schemeClr val="dk1"/>
                </a:solidFill>
                <a:latin typeface="Playfair Display"/>
                <a:ea typeface="Playfair Display"/>
                <a:cs typeface="Playfair Display"/>
                <a:sym typeface="Playfair Display"/>
              </a:rPr>
              <a:t>The first law of thermodynamics states that energy is conserved in chemical and physical processes. </a:t>
            </a:r>
            <a:r>
              <a:rPr lang="en-US" sz="1800">
                <a:solidFill>
                  <a:srgbClr val="000000"/>
                </a:solidFill>
                <a:latin typeface="Playfair Display"/>
                <a:ea typeface="Playfair Display"/>
                <a:cs typeface="Playfair Display"/>
                <a:sym typeface="Playfair Display"/>
              </a:rPr>
              <a:t>If the heat lost by one object is gained by the other than -q = +q or…</a:t>
            </a:r>
            <a:endParaRPr sz="1800">
              <a:solidFill>
                <a:srgbClr val="000000"/>
              </a:solidFill>
              <a:latin typeface="Playfair Display"/>
              <a:ea typeface="Playfair Display"/>
              <a:cs typeface="Playfair Display"/>
              <a:sym typeface="Playfair Display"/>
            </a:endParaRPr>
          </a:p>
          <a:p>
            <a:pPr indent="457200" lvl="0" marL="2743200" rtl="0" algn="l">
              <a:lnSpc>
                <a:spcPct val="115000"/>
              </a:lnSpc>
              <a:spcBef>
                <a:spcPts val="0"/>
              </a:spcBef>
              <a:spcAft>
                <a:spcPts val="1600"/>
              </a:spcAft>
              <a:buNone/>
            </a:pPr>
            <a:r>
              <a:rPr lang="en-US" sz="1800">
                <a:solidFill>
                  <a:srgbClr val="000000"/>
                </a:solidFill>
                <a:latin typeface="Playfair Display"/>
                <a:ea typeface="Playfair Display"/>
                <a:cs typeface="Playfair Display"/>
                <a:sym typeface="Playfair Display"/>
              </a:rPr>
              <a:t>-mCΔT = mCΔT</a:t>
            </a:r>
            <a:endParaRPr sz="1800">
              <a:solidFill>
                <a:srgbClr val="000000"/>
              </a:solidFill>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4" name="Shape 404"/>
        <p:cNvGrpSpPr/>
        <p:nvPr/>
      </p:nvGrpSpPr>
      <p:grpSpPr>
        <a:xfrm>
          <a:off x="0" y="0"/>
          <a:ext cx="0" cy="0"/>
          <a:chOff x="0" y="0"/>
          <a:chExt cx="0" cy="0"/>
        </a:xfrm>
      </p:grpSpPr>
      <p:sp>
        <p:nvSpPr>
          <p:cNvPr id="405" name="Google Shape;405;p45"/>
          <p:cNvSpPr txBox="1"/>
          <p:nvPr>
            <p:ph type="title"/>
          </p:nvPr>
        </p:nvSpPr>
        <p:spPr>
          <a:xfrm>
            <a:off x="498475" y="239452"/>
            <a:ext cx="7556400" cy="99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2000"/>
              <a:buFont typeface="Rockwell"/>
              <a:buNone/>
            </a:pPr>
            <a:r>
              <a:rPr b="1" lang="en-US" sz="2000"/>
              <a:t>Calorimetry: </a:t>
            </a:r>
            <a:r>
              <a:rPr lang="en-US" sz="1800"/>
              <a:t>an experimental technique used to determine the heat transferred in a chemical system. System can be a chemical reaction or physical process.</a:t>
            </a:r>
            <a:br>
              <a:rPr lang="en-US" sz="2400"/>
            </a:br>
            <a:br>
              <a:rPr lang="en-US" sz="2400"/>
            </a:br>
            <a:endParaRPr sz="2400"/>
          </a:p>
        </p:txBody>
      </p:sp>
      <p:sp>
        <p:nvSpPr>
          <p:cNvPr id="406" name="Google Shape;406;p45"/>
          <p:cNvSpPr txBox="1"/>
          <p:nvPr>
            <p:ph idx="1" type="body"/>
          </p:nvPr>
        </p:nvSpPr>
        <p:spPr>
          <a:xfrm>
            <a:off x="0" y="1420900"/>
            <a:ext cx="5864700" cy="4554900"/>
          </a:xfrm>
          <a:prstGeom prst="rect">
            <a:avLst/>
          </a:prstGeom>
          <a:noFill/>
          <a:ln>
            <a:noFill/>
          </a:ln>
        </p:spPr>
        <p:txBody>
          <a:bodyPr anchorCtr="0" anchor="t" bIns="45700" lIns="91425" spcFirstLastPara="1" rIns="91425" wrap="square" tIns="45700">
            <a:noAutofit/>
          </a:bodyPr>
          <a:lstStyle/>
          <a:p>
            <a:pPr indent="-234950" lvl="0" marL="228600" rtl="0" algn="l">
              <a:lnSpc>
                <a:spcPct val="100000"/>
              </a:lnSpc>
              <a:spcBef>
                <a:spcPts val="0"/>
              </a:spcBef>
              <a:spcAft>
                <a:spcPts val="0"/>
              </a:spcAft>
              <a:buSzPts val="1150"/>
              <a:buFont typeface="Noto Sans Symbols"/>
              <a:buChar char="⮚"/>
            </a:pPr>
            <a:r>
              <a:rPr lang="en-US" sz="1500"/>
              <a:t>Can use Calorimetry to solve for Heat Capacity of a calorimeter (C), specific heat of a substance (c), and ΔH</a:t>
            </a:r>
            <a:r>
              <a:rPr baseline="-25000" lang="en-US" sz="1500"/>
              <a:t>vap</a:t>
            </a:r>
            <a:r>
              <a:rPr lang="en-US" sz="1500"/>
              <a:t>, ΔH</a:t>
            </a:r>
            <a:r>
              <a:rPr baseline="-25000" lang="en-US" sz="1500"/>
              <a:t>fus</a:t>
            </a:r>
            <a:r>
              <a:rPr lang="en-US" sz="1500"/>
              <a:t>, ΔH</a:t>
            </a:r>
            <a:r>
              <a:rPr baseline="-25000" lang="en-US" sz="1500"/>
              <a:t>rxn</a:t>
            </a:r>
            <a:r>
              <a:rPr lang="en-US" sz="1500"/>
              <a:t>.</a:t>
            </a:r>
            <a:endParaRPr sz="1900"/>
          </a:p>
          <a:p>
            <a:pPr indent="-234950" lvl="0" marL="228600" rtl="0" algn="l">
              <a:lnSpc>
                <a:spcPct val="100000"/>
              </a:lnSpc>
              <a:spcBef>
                <a:spcPts val="600"/>
              </a:spcBef>
              <a:spcAft>
                <a:spcPts val="0"/>
              </a:spcAft>
              <a:buSzPts val="1150"/>
              <a:buFont typeface="Noto Sans Symbols"/>
              <a:buChar char="⮚"/>
            </a:pPr>
            <a:r>
              <a:rPr lang="en-US" sz="1500"/>
              <a:t>The data handling and math:</a:t>
            </a:r>
            <a:endParaRPr sz="1900"/>
          </a:p>
          <a:p>
            <a:pPr indent="-234950" lvl="1" marL="457200" rtl="0" algn="l">
              <a:lnSpc>
                <a:spcPct val="100000"/>
              </a:lnSpc>
              <a:spcBef>
                <a:spcPts val="600"/>
              </a:spcBef>
              <a:spcAft>
                <a:spcPts val="0"/>
              </a:spcAft>
              <a:buSzPts val="1150"/>
              <a:buChar char="■"/>
            </a:pPr>
            <a:r>
              <a:rPr lang="en-US" sz="1500"/>
              <a:t>Law of Conservation of Energy: </a:t>
            </a:r>
            <a:endParaRPr sz="1500"/>
          </a:p>
          <a:p>
            <a:pPr indent="0" lvl="0" marL="914400" rtl="0" algn="l">
              <a:lnSpc>
                <a:spcPct val="100000"/>
              </a:lnSpc>
              <a:spcBef>
                <a:spcPts val="600"/>
              </a:spcBef>
              <a:spcAft>
                <a:spcPts val="0"/>
              </a:spcAft>
              <a:buNone/>
            </a:pPr>
            <a:r>
              <a:rPr lang="en-US" sz="1500"/>
              <a:t>Q</a:t>
            </a:r>
            <a:r>
              <a:rPr baseline="-25000" lang="en-US" sz="1500"/>
              <a:t>system</a:t>
            </a:r>
            <a:r>
              <a:rPr lang="en-US" sz="1500"/>
              <a:t> + Q</a:t>
            </a:r>
            <a:r>
              <a:rPr baseline="-25000" lang="en-US" sz="1500"/>
              <a:t>surroundings</a:t>
            </a:r>
            <a:r>
              <a:rPr lang="en-US" sz="1500"/>
              <a:t> = 0  </a:t>
            </a:r>
            <a:endParaRPr sz="1900"/>
          </a:p>
          <a:p>
            <a:pPr indent="0" lvl="0" marL="914400" rtl="0" algn="l">
              <a:lnSpc>
                <a:spcPct val="100000"/>
              </a:lnSpc>
              <a:spcBef>
                <a:spcPts val="600"/>
              </a:spcBef>
              <a:spcAft>
                <a:spcPts val="0"/>
              </a:spcAft>
              <a:buNone/>
            </a:pPr>
            <a:r>
              <a:rPr lang="en-US" sz="1500"/>
              <a:t>Q</a:t>
            </a:r>
            <a:r>
              <a:rPr baseline="-25000" lang="en-US" sz="1500"/>
              <a:t>system</a:t>
            </a:r>
            <a:r>
              <a:rPr lang="en-US" sz="1500"/>
              <a:t> = - Q</a:t>
            </a:r>
            <a:r>
              <a:rPr baseline="-25000" lang="en-US" sz="1500"/>
              <a:t>surroundings</a:t>
            </a:r>
            <a:r>
              <a:rPr lang="en-US" sz="1500"/>
              <a:t> where system = reaction</a:t>
            </a:r>
            <a:endParaRPr sz="1900"/>
          </a:p>
          <a:p>
            <a:pPr indent="0" lvl="0" marL="914400" rtl="0" algn="l">
              <a:lnSpc>
                <a:spcPct val="100000"/>
              </a:lnSpc>
              <a:spcBef>
                <a:spcPts val="600"/>
              </a:spcBef>
              <a:spcAft>
                <a:spcPts val="0"/>
              </a:spcAft>
              <a:buNone/>
            </a:pPr>
            <a:r>
              <a:rPr lang="en-US" sz="1500"/>
              <a:t>SO: Q</a:t>
            </a:r>
            <a:r>
              <a:rPr baseline="-25000" lang="en-US" sz="1500"/>
              <a:t>rxn</a:t>
            </a:r>
            <a:r>
              <a:rPr lang="en-US" sz="1500"/>
              <a:t> = - Q</a:t>
            </a:r>
            <a:r>
              <a:rPr baseline="-25000" lang="en-US" sz="1500"/>
              <a:t>calorimeter</a:t>
            </a:r>
            <a:endParaRPr baseline="-25000" sz="1900"/>
          </a:p>
          <a:p>
            <a:pPr indent="-234950" lvl="1" marL="457200" rtl="0" algn="l">
              <a:lnSpc>
                <a:spcPct val="100000"/>
              </a:lnSpc>
              <a:spcBef>
                <a:spcPts val="600"/>
              </a:spcBef>
              <a:spcAft>
                <a:spcPts val="0"/>
              </a:spcAft>
              <a:buSzPts val="1150"/>
              <a:buChar char="■"/>
            </a:pPr>
            <a:r>
              <a:rPr lang="en-US" sz="1500"/>
              <a:t>Heat Transfer due to Temperature Change in the Calorimeter:</a:t>
            </a:r>
            <a:endParaRPr sz="1900"/>
          </a:p>
          <a:p>
            <a:pPr indent="0" lvl="0" marL="914400" rtl="0" algn="l">
              <a:lnSpc>
                <a:spcPct val="100000"/>
              </a:lnSpc>
              <a:spcBef>
                <a:spcPts val="600"/>
              </a:spcBef>
              <a:spcAft>
                <a:spcPts val="0"/>
              </a:spcAft>
              <a:buNone/>
            </a:pPr>
            <a:r>
              <a:rPr lang="en-US" sz="1500"/>
              <a:t>Q= CΔT, or Q=  mc ΔT where Q in J, C in J/K, m in g, c in J/g-K, ΔT in K</a:t>
            </a:r>
            <a:endParaRPr sz="1500"/>
          </a:p>
          <a:p>
            <a:pPr indent="0" lvl="0" marL="457200" rtl="0" algn="l">
              <a:lnSpc>
                <a:spcPct val="100000"/>
              </a:lnSpc>
              <a:spcBef>
                <a:spcPts val="2000"/>
              </a:spcBef>
              <a:spcAft>
                <a:spcPts val="0"/>
              </a:spcAft>
              <a:buNone/>
            </a:pPr>
            <a:r>
              <a:rPr b="1" lang="en-US" sz="1500"/>
              <a:t>Q rxn = - Q calorimeter = - CΔT </a:t>
            </a:r>
            <a:r>
              <a:rPr lang="en-US" sz="1500"/>
              <a:t>if the calorimeter Heat Capacity is Known, or can be determined.</a:t>
            </a:r>
            <a:endParaRPr sz="1900"/>
          </a:p>
          <a:p>
            <a:pPr indent="0" lvl="0" marL="457200" rtl="0" algn="l">
              <a:lnSpc>
                <a:spcPct val="100000"/>
              </a:lnSpc>
              <a:spcBef>
                <a:spcPts val="600"/>
              </a:spcBef>
              <a:spcAft>
                <a:spcPts val="0"/>
              </a:spcAft>
              <a:buNone/>
            </a:pPr>
            <a:r>
              <a:rPr b="1" lang="en-US" sz="1500"/>
              <a:t>Q rxn = - Q calorimeter = - mcΔT </a:t>
            </a:r>
            <a:r>
              <a:rPr lang="en-US" sz="1500"/>
              <a:t>for reactions in solution. </a:t>
            </a:r>
            <a:endParaRPr sz="1500"/>
          </a:p>
          <a:p>
            <a:pPr indent="0" lvl="0" marL="0" rtl="0" algn="l">
              <a:lnSpc>
                <a:spcPct val="100000"/>
              </a:lnSpc>
              <a:spcBef>
                <a:spcPts val="600"/>
              </a:spcBef>
              <a:spcAft>
                <a:spcPts val="0"/>
              </a:spcAft>
              <a:buNone/>
            </a:pPr>
            <a:r>
              <a:rPr b="1" i="1" lang="en-US" sz="1500"/>
              <a:t>When calculating </a:t>
            </a:r>
            <a:r>
              <a:rPr b="1" i="1" lang="en-US" sz="1500">
                <a:latin typeface="Arial"/>
                <a:ea typeface="Arial"/>
                <a:cs typeface="Arial"/>
                <a:sym typeface="Arial"/>
              </a:rPr>
              <a:t>ΔH, must take into account the mass of reactant that caused Q</a:t>
            </a:r>
            <a:r>
              <a:rPr b="1" baseline="-25000" i="1" lang="en-US" sz="1500">
                <a:latin typeface="Arial"/>
                <a:ea typeface="Arial"/>
                <a:cs typeface="Arial"/>
                <a:sym typeface="Arial"/>
              </a:rPr>
              <a:t>rxn</a:t>
            </a:r>
            <a:r>
              <a:rPr b="1" i="1" lang="en-US" sz="1500">
                <a:latin typeface="Arial"/>
                <a:ea typeface="Arial"/>
                <a:cs typeface="Arial"/>
                <a:sym typeface="Arial"/>
              </a:rPr>
              <a:t>. </a:t>
            </a:r>
            <a:endParaRPr b="1" i="1" sz="1500"/>
          </a:p>
        </p:txBody>
      </p:sp>
      <p:pic>
        <p:nvPicPr>
          <p:cNvPr id="407" name="Google Shape;407;p45"/>
          <p:cNvPicPr preferRelativeResize="0"/>
          <p:nvPr>
            <p:ph idx="2" type="body"/>
          </p:nvPr>
        </p:nvPicPr>
        <p:blipFill rotWithShape="1">
          <a:blip r:embed="rId3">
            <a:alphaModFix/>
          </a:blip>
          <a:srcRect b="0" l="0" r="0" t="0"/>
          <a:stretch/>
        </p:blipFill>
        <p:spPr>
          <a:xfrm>
            <a:off x="5864760" y="1024791"/>
            <a:ext cx="3156300" cy="4960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1" name="Shape 411"/>
        <p:cNvGrpSpPr/>
        <p:nvPr/>
      </p:nvGrpSpPr>
      <p:grpSpPr>
        <a:xfrm>
          <a:off x="0" y="0"/>
          <a:ext cx="0" cy="0"/>
          <a:chOff x="0" y="0"/>
          <a:chExt cx="0" cy="0"/>
        </a:xfrm>
      </p:grpSpPr>
      <p:pic>
        <p:nvPicPr>
          <p:cNvPr descr="File:Bomb Calorimeter Diagram.png" id="412" name="Google Shape;412;p46"/>
          <p:cNvPicPr preferRelativeResize="0"/>
          <p:nvPr/>
        </p:nvPicPr>
        <p:blipFill rotWithShape="1">
          <a:blip r:embed="rId3">
            <a:alphaModFix/>
          </a:blip>
          <a:srcRect b="0" l="0" r="0" t="0"/>
          <a:stretch/>
        </p:blipFill>
        <p:spPr>
          <a:xfrm>
            <a:off x="6635975" y="4124575"/>
            <a:ext cx="2266825" cy="1569350"/>
          </a:xfrm>
          <a:prstGeom prst="rect">
            <a:avLst/>
          </a:prstGeom>
          <a:noFill/>
          <a:ln>
            <a:noFill/>
          </a:ln>
        </p:spPr>
      </p:pic>
      <p:sp>
        <p:nvSpPr>
          <p:cNvPr id="413" name="Google Shape;413;p46"/>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B0F0"/>
              </a:buClr>
              <a:buSzPts val="3600"/>
              <a:buFont typeface="Rockwell"/>
              <a:buNone/>
            </a:pPr>
            <a:r>
              <a:rPr lang="en-US">
                <a:solidFill>
                  <a:srgbClr val="00B0F0"/>
                </a:solidFill>
              </a:rPr>
              <a:t>Calorimetry</a:t>
            </a:r>
            <a:endParaRPr>
              <a:solidFill>
                <a:srgbClr val="00B0F0"/>
              </a:solidFill>
            </a:endParaRPr>
          </a:p>
        </p:txBody>
      </p:sp>
      <p:sp>
        <p:nvSpPr>
          <p:cNvPr id="414" name="Google Shape;414;p46"/>
          <p:cNvSpPr txBox="1"/>
          <p:nvPr>
            <p:ph idx="2" type="body"/>
          </p:nvPr>
        </p:nvSpPr>
        <p:spPr>
          <a:xfrm>
            <a:off x="4624977" y="1603275"/>
            <a:ext cx="3237000" cy="36789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350"/>
              <a:buChar char="■"/>
            </a:pPr>
            <a:r>
              <a:rPr lang="en-US"/>
              <a:t>Specific Heat of Material </a:t>
            </a:r>
            <a:endParaRPr/>
          </a:p>
          <a:p>
            <a:pPr indent="-228600" lvl="1" marL="457200" rtl="0" algn="l">
              <a:lnSpc>
                <a:spcPct val="90000"/>
              </a:lnSpc>
              <a:spcBef>
                <a:spcPts val="600"/>
              </a:spcBef>
              <a:spcAft>
                <a:spcPts val="0"/>
              </a:spcAft>
              <a:buSzPts val="1350"/>
              <a:buChar char="■"/>
            </a:pPr>
            <a:r>
              <a:rPr lang="en-US"/>
              <a:t>Can be used to ID unknown</a:t>
            </a:r>
            <a:endParaRPr/>
          </a:p>
          <a:p>
            <a:pPr indent="-228600" lvl="0" marL="228600" rtl="0" algn="l">
              <a:lnSpc>
                <a:spcPct val="90000"/>
              </a:lnSpc>
              <a:spcBef>
                <a:spcPts val="2000"/>
              </a:spcBef>
              <a:spcAft>
                <a:spcPts val="0"/>
              </a:spcAft>
              <a:buSzPts val="1350"/>
              <a:buChar char="■"/>
            </a:pPr>
            <a:r>
              <a:rPr lang="en-US"/>
              <a:t>Heat of reaction</a:t>
            </a:r>
            <a:endParaRPr/>
          </a:p>
          <a:p>
            <a:pPr indent="-228600" lvl="0" marL="228600" rtl="0" algn="l">
              <a:lnSpc>
                <a:spcPct val="90000"/>
              </a:lnSpc>
              <a:spcBef>
                <a:spcPts val="2000"/>
              </a:spcBef>
              <a:spcAft>
                <a:spcPts val="0"/>
              </a:spcAft>
              <a:buSzPts val="1350"/>
              <a:buChar char="■"/>
            </a:pPr>
            <a:r>
              <a:rPr lang="en-US"/>
              <a:t>Energy content of food</a:t>
            </a:r>
            <a:endParaRPr/>
          </a:p>
          <a:p>
            <a:pPr indent="-228600" lvl="1" marL="457200" rtl="0" algn="l">
              <a:lnSpc>
                <a:spcPct val="90000"/>
              </a:lnSpc>
              <a:spcBef>
                <a:spcPts val="600"/>
              </a:spcBef>
              <a:spcAft>
                <a:spcPts val="0"/>
              </a:spcAft>
              <a:buSzPts val="1350"/>
              <a:buChar char="■"/>
            </a:pPr>
            <a:r>
              <a:rPr lang="en-US"/>
              <a:t>This is usually done in a bomb calorimeter (constant V)</a:t>
            </a:r>
            <a:endParaRPr/>
          </a:p>
          <a:p>
            <a:pPr indent="-228600" lvl="1" marL="457200" rtl="0" algn="l">
              <a:lnSpc>
                <a:spcPct val="90000"/>
              </a:lnSpc>
              <a:spcBef>
                <a:spcPts val="600"/>
              </a:spcBef>
              <a:spcAft>
                <a:spcPts val="0"/>
              </a:spcAft>
              <a:buSzPts val="1350"/>
              <a:buNone/>
            </a:pPr>
            <a:r>
              <a:t/>
            </a:r>
            <a:endParaRPr/>
          </a:p>
        </p:txBody>
      </p:sp>
      <p:sp>
        <p:nvSpPr>
          <p:cNvPr id="415" name="Google Shape;415;p46"/>
          <p:cNvSpPr txBox="1"/>
          <p:nvPr>
            <p:ph idx="4" type="body"/>
          </p:nvPr>
        </p:nvSpPr>
        <p:spPr>
          <a:xfrm>
            <a:off x="4624965" y="1195532"/>
            <a:ext cx="2743200" cy="322800"/>
          </a:xfrm>
          <a:prstGeom prst="rect">
            <a:avLst/>
          </a:prstGeom>
          <a:solidFill>
            <a:srgbClr val="A2A2C1"/>
          </a:solidFill>
          <a:ln>
            <a:noFill/>
          </a:ln>
        </p:spPr>
        <p:txBody>
          <a:bodyPr anchorCtr="0" anchor="ctr" bIns="0" lIns="91425" spcFirstLastPara="1" rIns="91425" wrap="square" tIns="0">
            <a:noAutofit/>
          </a:bodyPr>
          <a:lstStyle/>
          <a:p>
            <a:pPr indent="0" lvl="0" marL="0" rtl="0" algn="ctr">
              <a:lnSpc>
                <a:spcPct val="100000"/>
              </a:lnSpc>
              <a:spcBef>
                <a:spcPts val="0"/>
              </a:spcBef>
              <a:spcAft>
                <a:spcPts val="0"/>
              </a:spcAft>
              <a:buSzPts val="1350"/>
              <a:buNone/>
            </a:pPr>
            <a:r>
              <a:rPr lang="en-US"/>
              <a:t>Applications:</a:t>
            </a:r>
            <a:endParaRPr/>
          </a:p>
        </p:txBody>
      </p:sp>
      <p:sp>
        <p:nvSpPr>
          <p:cNvPr id="416" name="Google Shape;416;p46"/>
          <p:cNvSpPr txBox="1"/>
          <p:nvPr/>
        </p:nvSpPr>
        <p:spPr>
          <a:xfrm>
            <a:off x="-1" y="1661916"/>
            <a:ext cx="3924900" cy="403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ckwell"/>
                <a:ea typeface="Rockwell"/>
                <a:cs typeface="Rockwell"/>
                <a:sym typeface="Rockwell"/>
              </a:rPr>
              <a:t>Assumption: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Char char="•"/>
            </a:pPr>
            <a:r>
              <a:rPr b="1" i="0" lang="en-US" sz="1600" u="none" cap="none" strike="noStrike">
                <a:solidFill>
                  <a:schemeClr val="dk1"/>
                </a:solidFill>
                <a:latin typeface="Rockwell"/>
                <a:ea typeface="Rockwell"/>
                <a:cs typeface="Rockwell"/>
                <a:sym typeface="Rockwell"/>
              </a:rPr>
              <a:t>the calorimeter is isolated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Char char="•"/>
            </a:pPr>
            <a:r>
              <a:rPr b="1" i="0" lang="en-US" sz="1600" u="none" cap="none" strike="noStrike">
                <a:solidFill>
                  <a:schemeClr val="dk1"/>
                </a:solidFill>
                <a:latin typeface="Rockwell"/>
                <a:ea typeface="Rockwell"/>
                <a:cs typeface="Rockwell"/>
                <a:sym typeface="Rockwell"/>
              </a:rPr>
              <a:t>so the surroundings are only the  calorimeter setup, which includes the water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Char char="•"/>
            </a:pPr>
            <a:r>
              <a:rPr b="1" i="0" lang="en-US" sz="1600" u="none" cap="none" strike="noStrike">
                <a:solidFill>
                  <a:schemeClr val="dk1"/>
                </a:solidFill>
                <a:latin typeface="Rockwell"/>
                <a:ea typeface="Rockwell"/>
                <a:cs typeface="Rockwell"/>
                <a:sym typeface="Rockwell"/>
              </a:rPr>
              <a:t>the calorimeter itself has a heat capacity, as it will absorb some heat.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Char char="•"/>
            </a:pPr>
            <a:r>
              <a:rPr b="1" i="0" lang="en-US" sz="1600" u="none" cap="none" strike="noStrike">
                <a:solidFill>
                  <a:schemeClr val="dk1"/>
                </a:solidFill>
                <a:latin typeface="Rockwell"/>
                <a:ea typeface="Rockwell"/>
                <a:cs typeface="Rockwell"/>
                <a:sym typeface="Rockwell"/>
              </a:rPr>
              <a:t>So…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ckwell"/>
                <a:ea typeface="Rockwell"/>
                <a:cs typeface="Rockwell"/>
                <a:sym typeface="Rockwell"/>
              </a:rPr>
              <a:t>	q</a:t>
            </a:r>
            <a:r>
              <a:rPr b="1" baseline="-25000" i="0" lang="en-US" sz="1600" u="none" cap="none" strike="noStrike">
                <a:solidFill>
                  <a:schemeClr val="dk1"/>
                </a:solidFill>
                <a:latin typeface="Rockwell"/>
                <a:ea typeface="Rockwell"/>
                <a:cs typeface="Rockwell"/>
                <a:sym typeface="Rockwell"/>
              </a:rPr>
              <a:t>surr</a:t>
            </a:r>
            <a:r>
              <a:rPr b="1" i="0" lang="en-US" sz="1600" u="none" cap="none" strike="noStrike">
                <a:solidFill>
                  <a:schemeClr val="dk1"/>
                </a:solidFill>
                <a:latin typeface="Rockwell"/>
                <a:ea typeface="Rockwell"/>
                <a:cs typeface="Rockwell"/>
                <a:sym typeface="Rockwell"/>
              </a:rPr>
              <a:t> = -q</a:t>
            </a:r>
            <a:r>
              <a:rPr b="1" baseline="-25000" i="0" lang="en-US" sz="1600" u="none" cap="none" strike="noStrike">
                <a:solidFill>
                  <a:schemeClr val="dk1"/>
                </a:solidFill>
                <a:latin typeface="Rockwell"/>
                <a:ea typeface="Rockwell"/>
                <a:cs typeface="Rockwell"/>
                <a:sym typeface="Rockwell"/>
              </a:rPr>
              <a:t>rxn</a:t>
            </a:r>
            <a:endParaRPr b="1" baseline="-25000" i="0" sz="16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ckwell"/>
                <a:ea typeface="Rockwell"/>
                <a:cs typeface="Rockwell"/>
                <a:sym typeface="Rockwell"/>
              </a:rPr>
              <a:t>	q</a:t>
            </a:r>
            <a:r>
              <a:rPr b="1" baseline="-25000" i="0" lang="en-US" sz="1600" u="none" cap="none" strike="noStrike">
                <a:solidFill>
                  <a:schemeClr val="dk1"/>
                </a:solidFill>
                <a:latin typeface="Rockwell"/>
                <a:ea typeface="Rockwell"/>
                <a:cs typeface="Rockwell"/>
                <a:sym typeface="Rockwell"/>
              </a:rPr>
              <a:t>surr</a:t>
            </a:r>
            <a:r>
              <a:rPr b="1" i="0" lang="en-US" sz="1600" u="none" cap="none" strike="noStrike">
                <a:solidFill>
                  <a:schemeClr val="dk1"/>
                </a:solidFill>
                <a:latin typeface="Rockwell"/>
                <a:ea typeface="Rockwell"/>
                <a:cs typeface="Rockwell"/>
                <a:sym typeface="Rockwell"/>
              </a:rPr>
              <a:t> = q</a:t>
            </a:r>
            <a:r>
              <a:rPr b="1" baseline="-25000" i="0" lang="en-US" sz="1600" u="none" cap="none" strike="noStrike">
                <a:solidFill>
                  <a:schemeClr val="dk1"/>
                </a:solidFill>
                <a:latin typeface="Rockwell"/>
                <a:ea typeface="Rockwell"/>
                <a:cs typeface="Rockwell"/>
                <a:sym typeface="Rockwell"/>
              </a:rPr>
              <a:t>cal</a:t>
            </a:r>
            <a:r>
              <a:rPr b="1" i="0" lang="en-US" sz="1600" u="none" cap="none" strike="noStrike">
                <a:solidFill>
                  <a:schemeClr val="dk1"/>
                </a:solidFill>
                <a:latin typeface="Rockwell"/>
                <a:ea typeface="Rockwell"/>
                <a:cs typeface="Rockwell"/>
                <a:sym typeface="Rockwell"/>
              </a:rPr>
              <a:t>+q</a:t>
            </a:r>
            <a:r>
              <a:rPr b="1" baseline="-25000" i="0" lang="en-US" sz="1600" u="none" cap="none" strike="noStrike">
                <a:solidFill>
                  <a:schemeClr val="dk1"/>
                </a:solidFill>
                <a:latin typeface="Rockwell"/>
                <a:ea typeface="Rockwell"/>
                <a:cs typeface="Rockwell"/>
                <a:sym typeface="Rockwell"/>
              </a:rPr>
              <a:t>H</a:t>
            </a:r>
            <a:r>
              <a:rPr b="1" baseline="-25000" i="0" lang="en-US" sz="1100" u="none" cap="none" strike="noStrike">
                <a:solidFill>
                  <a:schemeClr val="dk1"/>
                </a:solidFill>
                <a:latin typeface="Rockwell"/>
                <a:ea typeface="Rockwell"/>
                <a:cs typeface="Rockwell"/>
                <a:sym typeface="Rockwell"/>
              </a:rPr>
              <a:t>2</a:t>
            </a:r>
            <a:r>
              <a:rPr b="1" baseline="-25000" i="0" lang="en-US" sz="1600" u="none" cap="none" strike="noStrike">
                <a:solidFill>
                  <a:schemeClr val="dk1"/>
                </a:solidFill>
                <a:latin typeface="Rockwell"/>
                <a:ea typeface="Rockwell"/>
                <a:cs typeface="Rockwell"/>
                <a:sym typeface="Rockwell"/>
              </a:rPr>
              <a:t>O+sys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ckwell"/>
                <a:ea typeface="Rockwell"/>
                <a:cs typeface="Rockwell"/>
                <a:sym typeface="Rockwell"/>
              </a:rPr>
              <a:t>	q</a:t>
            </a:r>
            <a:r>
              <a:rPr b="1" baseline="-25000" i="0" lang="en-US" sz="1600" u="none" cap="none" strike="noStrike">
                <a:solidFill>
                  <a:schemeClr val="dk1"/>
                </a:solidFill>
                <a:latin typeface="Rockwell"/>
                <a:ea typeface="Rockwell"/>
                <a:cs typeface="Rockwell"/>
                <a:sym typeface="Rockwell"/>
              </a:rPr>
              <a:t>cal</a:t>
            </a:r>
            <a:r>
              <a:rPr b="1" i="0" lang="en-US" sz="1600" u="none" cap="none" strike="noStrike">
                <a:solidFill>
                  <a:schemeClr val="dk1"/>
                </a:solidFill>
                <a:latin typeface="Rockwell"/>
                <a:ea typeface="Rockwell"/>
                <a:cs typeface="Rockwell"/>
                <a:sym typeface="Rockwell"/>
              </a:rPr>
              <a:t> = Ccal</a:t>
            </a:r>
            <a:r>
              <a:rPr b="1" i="0" lang="en-US" sz="1600" u="none" cap="none" strike="noStrike">
                <a:solidFill>
                  <a:schemeClr val="dk1"/>
                </a:solidFill>
                <a:latin typeface="Times New Roman"/>
                <a:ea typeface="Times New Roman"/>
                <a:cs typeface="Times New Roman"/>
                <a:sym typeface="Times New Roman"/>
              </a:rPr>
              <a:t>ΔT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762299"/>
                </a:solidFill>
                <a:latin typeface="Times New Roman"/>
                <a:ea typeface="Times New Roman"/>
                <a:cs typeface="Times New Roman"/>
                <a:sym typeface="Times New Roman"/>
              </a:rPr>
              <a:t>Therefore:</a:t>
            </a:r>
            <a:endParaRPr b="1" i="0" sz="2000" u="none" cap="none" strike="noStrike">
              <a:solidFill>
                <a:srgbClr val="762299"/>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70C0"/>
                </a:solidFill>
                <a:latin typeface="Rockwell"/>
                <a:ea typeface="Rockwell"/>
                <a:cs typeface="Rockwell"/>
                <a:sym typeface="Rockwell"/>
              </a:rPr>
              <a:t>-q</a:t>
            </a:r>
            <a:r>
              <a:rPr b="1" baseline="-25000" i="0" lang="en-US" sz="2000" u="none" cap="none" strike="noStrike">
                <a:solidFill>
                  <a:srgbClr val="0070C0"/>
                </a:solidFill>
                <a:latin typeface="Rockwell"/>
                <a:ea typeface="Rockwell"/>
                <a:cs typeface="Rockwell"/>
                <a:sym typeface="Rockwell"/>
              </a:rPr>
              <a:t>rxn</a:t>
            </a:r>
            <a:r>
              <a:rPr b="1" i="0" lang="en-US" sz="2000" u="none" cap="none" strike="noStrike">
                <a:solidFill>
                  <a:schemeClr val="dk1"/>
                </a:solidFill>
                <a:latin typeface="Times New Roman"/>
                <a:ea typeface="Times New Roman"/>
                <a:cs typeface="Times New Roman"/>
                <a:sym typeface="Times New Roman"/>
              </a:rPr>
              <a:t>=</a:t>
            </a:r>
            <a:r>
              <a:rPr b="1" i="0" lang="en-US" sz="2000" u="none" cap="none" strike="noStrike">
                <a:solidFill>
                  <a:schemeClr val="dk1"/>
                </a:solidFill>
                <a:latin typeface="Rockwell"/>
                <a:ea typeface="Rockwell"/>
                <a:cs typeface="Rockwell"/>
                <a:sym typeface="Rockwell"/>
              </a:rPr>
              <a:t> </a:t>
            </a:r>
            <a:r>
              <a:rPr b="1" i="0" lang="en-US" sz="2000" u="none" cap="none" strike="noStrike">
                <a:solidFill>
                  <a:srgbClr val="FF0000"/>
                </a:solidFill>
                <a:latin typeface="Rockwell"/>
                <a:ea typeface="Rockwell"/>
                <a:cs typeface="Rockwell"/>
                <a:sym typeface="Rockwell"/>
              </a:rPr>
              <a:t>C</a:t>
            </a:r>
            <a:r>
              <a:rPr b="1" baseline="-25000" i="0" lang="en-US" sz="2000" u="none" cap="none" strike="noStrike">
                <a:solidFill>
                  <a:srgbClr val="FF0000"/>
                </a:solidFill>
                <a:latin typeface="Rockwell"/>
                <a:ea typeface="Rockwell"/>
                <a:cs typeface="Rockwell"/>
                <a:sym typeface="Rockwell"/>
              </a:rPr>
              <a:t>cal</a:t>
            </a:r>
            <a:r>
              <a:rPr b="1" i="0" lang="en-US" sz="2000" u="none" cap="none" strike="noStrike">
                <a:solidFill>
                  <a:srgbClr val="FF0000"/>
                </a:solidFill>
                <a:latin typeface="Times New Roman"/>
                <a:ea typeface="Times New Roman"/>
                <a:cs typeface="Times New Roman"/>
                <a:sym typeface="Times New Roman"/>
              </a:rPr>
              <a:t>ΔT</a:t>
            </a:r>
            <a:r>
              <a:rPr b="1" i="0" lang="en-US" sz="2000" u="none" cap="none" strike="noStrike">
                <a:solidFill>
                  <a:schemeClr val="dk1"/>
                </a:solidFill>
                <a:latin typeface="Times New Roman"/>
                <a:ea typeface="Times New Roman"/>
                <a:cs typeface="Times New Roman"/>
                <a:sym typeface="Times New Roman"/>
              </a:rPr>
              <a:t> </a:t>
            </a:r>
            <a:r>
              <a:rPr b="1" i="0" lang="en-US" sz="2000" u="none" cap="none" strike="noStrike">
                <a:solidFill>
                  <a:srgbClr val="FF0000"/>
                </a:solidFill>
                <a:latin typeface="Times New Roman"/>
                <a:ea typeface="Times New Roman"/>
                <a:cs typeface="Times New Roman"/>
                <a:sym typeface="Times New Roman"/>
              </a:rPr>
              <a:t>+</a:t>
            </a:r>
            <a:r>
              <a:rPr b="1" i="0" lang="en-US" sz="2000" u="none" cap="none" strike="noStrike">
                <a:solidFill>
                  <a:srgbClr val="FF0000"/>
                </a:solidFill>
                <a:latin typeface="Rockwell"/>
                <a:ea typeface="Rockwell"/>
                <a:cs typeface="Rockwell"/>
                <a:sym typeface="Rockwell"/>
              </a:rPr>
              <a:t> m</a:t>
            </a:r>
            <a:r>
              <a:rPr b="1" baseline="-25000" i="0" lang="en-US" sz="2000" u="none" cap="none" strike="noStrike">
                <a:solidFill>
                  <a:srgbClr val="FF0000"/>
                </a:solidFill>
                <a:latin typeface="Rockwell"/>
                <a:ea typeface="Rockwell"/>
                <a:cs typeface="Rockwell"/>
                <a:sym typeface="Rockwell"/>
              </a:rPr>
              <a:t>H</a:t>
            </a:r>
            <a:r>
              <a:rPr b="1" baseline="-25000" i="0" lang="en-US" sz="1400" u="none" cap="none" strike="noStrike">
                <a:solidFill>
                  <a:srgbClr val="FF0000"/>
                </a:solidFill>
                <a:latin typeface="Rockwell"/>
                <a:ea typeface="Rockwell"/>
                <a:cs typeface="Rockwell"/>
                <a:sym typeface="Rockwell"/>
              </a:rPr>
              <a:t>2</a:t>
            </a:r>
            <a:r>
              <a:rPr b="1" baseline="-25000" i="0" lang="en-US" sz="2000" u="none" cap="none" strike="noStrike">
                <a:solidFill>
                  <a:srgbClr val="FF0000"/>
                </a:solidFill>
                <a:latin typeface="Rockwell"/>
                <a:ea typeface="Rockwell"/>
                <a:cs typeface="Rockwell"/>
                <a:sym typeface="Rockwell"/>
              </a:rPr>
              <a:t>O+sys</a:t>
            </a:r>
            <a:r>
              <a:rPr b="1" i="0" lang="en-US" sz="2000" u="none" cap="none" strike="noStrike">
                <a:solidFill>
                  <a:srgbClr val="FF0000"/>
                </a:solidFill>
                <a:latin typeface="Rockwell"/>
                <a:ea typeface="Rockwell"/>
                <a:cs typeface="Rockwell"/>
                <a:sym typeface="Rockwell"/>
              </a:rPr>
              <a:t>c</a:t>
            </a:r>
            <a:r>
              <a:rPr b="1" i="0" lang="en-US" sz="2000" u="none" cap="none" strike="noStrike">
                <a:solidFill>
                  <a:srgbClr val="FF0000"/>
                </a:solidFill>
                <a:latin typeface="Times New Roman"/>
                <a:ea typeface="Times New Roman"/>
                <a:cs typeface="Times New Roman"/>
                <a:sym typeface="Times New Roman"/>
              </a:rPr>
              <a:t>ΔT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7030A0"/>
                </a:solidFill>
                <a:latin typeface="Times New Roman"/>
                <a:ea typeface="Times New Roman"/>
                <a:cs typeface="Times New Roman"/>
                <a:sym typeface="Times New Roman"/>
              </a:rPr>
              <a:t>Then we can use </a:t>
            </a:r>
            <a:r>
              <a:rPr b="1" i="0" lang="en-US" sz="2000" u="none" cap="none" strike="noStrike">
                <a:solidFill>
                  <a:srgbClr val="0070C0"/>
                </a:solidFill>
                <a:latin typeface="Times New Roman"/>
                <a:ea typeface="Times New Roman"/>
                <a:cs typeface="Times New Roman"/>
                <a:sym typeface="Times New Roman"/>
              </a:rPr>
              <a:t>q</a:t>
            </a:r>
            <a:r>
              <a:rPr b="1" baseline="-25000" i="0" lang="en-US" sz="2000" u="none" cap="none" strike="noStrike">
                <a:solidFill>
                  <a:srgbClr val="0070C0"/>
                </a:solidFill>
                <a:latin typeface="Times New Roman"/>
                <a:ea typeface="Times New Roman"/>
                <a:cs typeface="Times New Roman"/>
                <a:sym typeface="Times New Roman"/>
              </a:rPr>
              <a:t>rxn</a:t>
            </a:r>
            <a:r>
              <a:rPr b="1" i="0" lang="en-US" sz="2000" u="none" cap="none" strike="noStrike">
                <a:solidFill>
                  <a:srgbClr val="7030A0"/>
                </a:solidFill>
                <a:latin typeface="Times New Roman"/>
                <a:ea typeface="Times New Roman"/>
                <a:cs typeface="Times New Roman"/>
                <a:sym typeface="Times New Roman"/>
              </a:rPr>
              <a:t> find ΔH</a:t>
            </a:r>
            <a:r>
              <a:rPr b="1" baseline="-25000" i="0" lang="en-US" sz="2000" u="none" cap="none" strike="noStrike">
                <a:solidFill>
                  <a:srgbClr val="7030A0"/>
                </a:solidFill>
                <a:latin typeface="Times New Roman"/>
                <a:ea typeface="Times New Roman"/>
                <a:cs typeface="Times New Roman"/>
                <a:sym typeface="Times New Roman"/>
              </a:rPr>
              <a:t>rxn</a:t>
            </a:r>
            <a:r>
              <a:rPr b="1" i="0" lang="en-US" sz="2000" u="none" cap="none" strike="noStrike">
                <a:solidFill>
                  <a:srgbClr val="7030A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ΔH</a:t>
            </a:r>
            <a:r>
              <a:rPr b="1" baseline="-25000" i="0" lang="en-US" sz="2000" u="none" cap="none" strike="noStrike">
                <a:solidFill>
                  <a:schemeClr val="dk1"/>
                </a:solidFill>
                <a:latin typeface="Times New Roman"/>
                <a:ea typeface="Times New Roman"/>
                <a:cs typeface="Times New Roman"/>
                <a:sym typeface="Times New Roman"/>
              </a:rPr>
              <a:t>rxn </a:t>
            </a:r>
            <a:r>
              <a:rPr b="1" i="0" lang="en-US" sz="2000" u="none" cap="none" strike="noStrike">
                <a:solidFill>
                  <a:schemeClr val="dk1"/>
                </a:solidFill>
                <a:latin typeface="Times New Roman"/>
                <a:ea typeface="Times New Roman"/>
                <a:cs typeface="Times New Roman"/>
                <a:sym typeface="Times New Roman"/>
              </a:rPr>
              <a:t>=q</a:t>
            </a:r>
            <a:r>
              <a:rPr b="1" baseline="-25000" i="0" lang="en-US" sz="2000" u="none" cap="none" strike="noStrike">
                <a:solidFill>
                  <a:schemeClr val="dk1"/>
                </a:solidFill>
                <a:latin typeface="Times New Roman"/>
                <a:ea typeface="Times New Roman"/>
                <a:cs typeface="Times New Roman"/>
                <a:sym typeface="Times New Roman"/>
              </a:rPr>
              <a:t>rxn</a:t>
            </a:r>
            <a:r>
              <a:rPr b="1" i="0" lang="en-US" sz="2000" u="none" cap="none" strike="noStrike">
                <a:solidFill>
                  <a:schemeClr val="dk1"/>
                </a:solidFill>
                <a:latin typeface="Times New Roman"/>
                <a:ea typeface="Times New Roman"/>
                <a:cs typeface="Times New Roman"/>
                <a:sym typeface="Times New Roman"/>
              </a:rPr>
              <a:t>/mol</a:t>
            </a:r>
            <a:r>
              <a:rPr b="1" baseline="-25000" i="0" lang="en-US" sz="2000" u="none" cap="none" strike="noStrike">
                <a:solidFill>
                  <a:schemeClr val="dk1"/>
                </a:solidFill>
                <a:latin typeface="Times New Roman"/>
                <a:ea typeface="Times New Roman"/>
                <a:cs typeface="Times New Roman"/>
                <a:sym typeface="Times New Roman"/>
              </a:rPr>
              <a:t>react</a:t>
            </a:r>
            <a:endParaRPr b="1" baseline="-25000" i="0" sz="2000" u="none" cap="none" strike="noStrike">
              <a:solidFill>
                <a:schemeClr val="dk1"/>
              </a:solidFill>
              <a:latin typeface="Rockwell"/>
              <a:ea typeface="Rockwell"/>
              <a:cs typeface="Rockwell"/>
              <a:sym typeface="Rockwell"/>
            </a:endParaRPr>
          </a:p>
        </p:txBody>
      </p:sp>
      <p:grpSp>
        <p:nvGrpSpPr>
          <p:cNvPr id="417" name="Google Shape;417;p46"/>
          <p:cNvGrpSpPr/>
          <p:nvPr/>
        </p:nvGrpSpPr>
        <p:grpSpPr>
          <a:xfrm>
            <a:off x="-5868" y="1294008"/>
            <a:ext cx="3944823" cy="4368408"/>
            <a:chOff x="1" y="1295471"/>
            <a:chExt cx="3944823" cy="4368408"/>
          </a:xfrm>
        </p:grpSpPr>
        <p:pic>
          <p:nvPicPr>
            <p:cNvPr descr="http://www.chem.purdue.edu/gchelp/howtosolveit/Thermodynamics/ThermoArt/Calorimeter.JPG" id="418" name="Google Shape;418;p46"/>
            <p:cNvPicPr preferRelativeResize="0"/>
            <p:nvPr/>
          </p:nvPicPr>
          <p:blipFill rotWithShape="1">
            <a:blip r:embed="rId4">
              <a:alphaModFix/>
            </a:blip>
            <a:srcRect b="0" l="0" r="0" t="0"/>
            <a:stretch/>
          </p:blipFill>
          <p:spPr>
            <a:xfrm>
              <a:off x="91874" y="3910296"/>
              <a:ext cx="3356406" cy="1753583"/>
            </a:xfrm>
            <a:prstGeom prst="rect">
              <a:avLst/>
            </a:prstGeom>
            <a:noFill/>
            <a:ln>
              <a:noFill/>
            </a:ln>
          </p:spPr>
        </p:pic>
        <p:pic>
          <p:nvPicPr>
            <p:cNvPr descr="Calorimetry – Part 2ApplicationsA calorimeter is used tomeasure the heatabsorbed or released ina chemical (or other)proces..." id="419" name="Google Shape;419;p46"/>
            <p:cNvPicPr preferRelativeResize="0"/>
            <p:nvPr/>
          </p:nvPicPr>
          <p:blipFill rotWithShape="1">
            <a:blip r:embed="rId5">
              <a:alphaModFix/>
            </a:blip>
            <a:srcRect b="0" l="0" r="0" t="0"/>
            <a:stretch/>
          </p:blipFill>
          <p:spPr>
            <a:xfrm>
              <a:off x="1" y="1295471"/>
              <a:ext cx="3944823" cy="2958617"/>
            </a:xfrm>
            <a:prstGeom prst="rect">
              <a:avLst/>
            </a:prstGeom>
            <a:noFill/>
            <a:ln>
              <a:noFill/>
            </a:ln>
          </p:spPr>
        </p:pic>
        <p:sp>
          <p:nvSpPr>
            <p:cNvPr id="420" name="Google Shape;420;p46"/>
            <p:cNvSpPr/>
            <p:nvPr/>
          </p:nvSpPr>
          <p:spPr>
            <a:xfrm>
              <a:off x="187287" y="3633297"/>
              <a:ext cx="1531200" cy="276900"/>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ckwell"/>
                  <a:ea typeface="Rockwell"/>
                  <a:cs typeface="Rockwell"/>
                  <a:sym typeface="Rockwell"/>
                </a:rPr>
                <a:t>Constant P</a:t>
              </a:r>
              <a:endParaRPr b="0" i="0" sz="1400" u="none" cap="none" strike="noStrike">
                <a:solidFill>
                  <a:srgbClr val="000000"/>
                </a:solidFill>
                <a:latin typeface="Arial"/>
                <a:ea typeface="Arial"/>
                <a:cs typeface="Arial"/>
                <a:sym typeface="Arial"/>
              </a:endParaRPr>
            </a:p>
          </p:txBody>
        </p:sp>
      </p:grpSp>
      <p:sp>
        <p:nvSpPr>
          <p:cNvPr id="421" name="Google Shape;421;p46"/>
          <p:cNvSpPr txBox="1"/>
          <p:nvPr/>
        </p:nvSpPr>
        <p:spPr>
          <a:xfrm>
            <a:off x="3600675" y="235851"/>
            <a:ext cx="4487400" cy="779100"/>
          </a:xfrm>
          <a:prstGeom prst="rect">
            <a:avLst/>
          </a:prstGeom>
          <a:gradFill>
            <a:gsLst>
              <a:gs pos="0">
                <a:srgbClr val="C55E00"/>
              </a:gs>
              <a:gs pos="100000">
                <a:srgbClr val="FFAD63"/>
              </a:gs>
            </a:gsLst>
            <a:lin ang="5400012" scaled="0"/>
          </a:gradFill>
          <a:ln cap="flat" cmpd="sng" w="12700">
            <a:solidFill>
              <a:srgbClr val="F68C17"/>
            </a:solidFill>
            <a:prstDash val="solid"/>
            <a:round/>
            <a:headEnd len="sm" w="sm" type="none"/>
            <a:tailEnd len="sm" w="sm" type="none"/>
          </a:ln>
          <a:effectLst>
            <a:outerShdw blurRad="63500" rotWithShape="0" dir="5400000" dist="25400">
              <a:srgbClr val="808080">
                <a:alpha val="73725"/>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Application of </a:t>
            </a:r>
            <a:r>
              <a:rPr b="0" i="0" lang="en-US" sz="1400" u="sng" cap="none" strike="noStrike">
                <a:solidFill>
                  <a:schemeClr val="lt1"/>
                </a:solidFill>
                <a:latin typeface="Arial"/>
                <a:ea typeface="Arial"/>
                <a:cs typeface="Arial"/>
                <a:sym typeface="Arial"/>
              </a:rPr>
              <a:t>Law of Conservation of Energy</a:t>
            </a:r>
            <a:r>
              <a:rPr b="0" i="0" lang="en-US" sz="1400" u="none" cap="none" strike="noStrike">
                <a:solidFill>
                  <a:schemeClr val="lt1"/>
                </a:solidFill>
                <a:latin typeface="Arial"/>
                <a:ea typeface="Arial"/>
                <a:cs typeface="Arial"/>
                <a:sym typeface="Arial"/>
              </a:rPr>
              <a:t>: All heat produced/consumed during reaction (system) is exchanged with the surroundings.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22" name="Google Shape;422;p46"/>
          <p:cNvSpPr txBox="1"/>
          <p:nvPr/>
        </p:nvSpPr>
        <p:spPr>
          <a:xfrm>
            <a:off x="22032" y="1394624"/>
            <a:ext cx="2324700" cy="307800"/>
          </a:xfrm>
          <a:prstGeom prst="rect">
            <a:avLst/>
          </a:prstGeom>
          <a:solidFill>
            <a:srgbClr val="E6DEE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ckwell"/>
                <a:ea typeface="Rockwell"/>
                <a:cs typeface="Rockwell"/>
                <a:sym typeface="Rockwell"/>
              </a:rPr>
              <a:t>Coffee Cup Calorimeter</a:t>
            </a:r>
            <a:endParaRPr b="0" i="0" sz="1400" u="none" cap="none" strike="noStrike">
              <a:solidFill>
                <a:schemeClr val="dk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17"/>
                                        </p:tgtEl>
                                      </p:cBhvr>
                                    </p:animEffect>
                                    <p:set>
                                      <p:cBhvr>
                                        <p:cTn dur="1" fill="hold">
                                          <p:stCondLst>
                                            <p:cond delay="500"/>
                                          </p:stCondLst>
                                        </p:cTn>
                                        <p:tgtEl>
                                          <p:spTgt spid="41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7"/>
          <p:cNvSpPr txBox="1"/>
          <p:nvPr>
            <p:ph type="title"/>
          </p:nvPr>
        </p:nvSpPr>
        <p:spPr>
          <a:xfrm>
            <a:off x="498474" y="189998"/>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6.5 Energy of Phase Changes</a:t>
            </a:r>
            <a:endParaRPr/>
          </a:p>
        </p:txBody>
      </p:sp>
      <p:sp>
        <p:nvSpPr>
          <p:cNvPr id="428" name="Google Shape;428;p47"/>
          <p:cNvSpPr txBox="1"/>
          <p:nvPr/>
        </p:nvSpPr>
        <p:spPr>
          <a:xfrm>
            <a:off x="0" y="6380201"/>
            <a:ext cx="9144000" cy="34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changes in the heat q absorbed or released by a system undergoing a phase transition based on the amount of the substance in moles and the molar enthalpy of the phase transition.</a:t>
            </a:r>
            <a:endParaRPr i="0" u="none" cap="none" strike="noStrike">
              <a:solidFill>
                <a:srgbClr val="000000"/>
              </a:solidFill>
              <a:latin typeface="Calibri"/>
              <a:ea typeface="Calibri"/>
              <a:cs typeface="Calibri"/>
              <a:sym typeface="Calibri"/>
            </a:endParaRPr>
          </a:p>
        </p:txBody>
      </p:sp>
      <p:sp>
        <p:nvSpPr>
          <p:cNvPr id="429" name="Google Shape;429;p47"/>
          <p:cNvSpPr/>
          <p:nvPr/>
        </p:nvSpPr>
        <p:spPr>
          <a:xfrm>
            <a:off x="0" y="982200"/>
            <a:ext cx="8311200" cy="3988200"/>
          </a:xfrm>
          <a:prstGeom prst="rect">
            <a:avLst/>
          </a:prstGeom>
          <a:noFill/>
          <a:ln>
            <a:noFill/>
          </a:ln>
        </p:spPr>
        <p:txBody>
          <a:bodyPr anchorCtr="0" anchor="t" bIns="45700" lIns="91425" spcFirstLastPara="1" rIns="91425" wrap="square" tIns="45700">
            <a:noAutofit/>
          </a:bodyPr>
          <a:lstStyle/>
          <a:p>
            <a:pPr indent="-298450" lvl="0" marL="285750" marR="0" rtl="0" algn="l">
              <a:lnSpc>
                <a:spcPct val="100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In order for solids to transition to liquids (melting) or liquids to transition to gases (boiling) energy must be transferred to the system.</a:t>
            </a:r>
            <a:endParaRPr sz="1800">
              <a:solidFill>
                <a:schemeClr val="dk1"/>
              </a:solidFill>
              <a:latin typeface="Rockwell"/>
              <a:ea typeface="Rockwell"/>
              <a:cs typeface="Rockwell"/>
              <a:sym typeface="Rockwell"/>
            </a:endParaRPr>
          </a:p>
          <a:p>
            <a:pPr indent="-342900" lvl="1" marL="914400" marR="0" rtl="0" algn="l">
              <a:lnSpc>
                <a:spcPct val="100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This energy is used to overcome IMFs between molecules</a:t>
            </a:r>
            <a:endParaRPr sz="1800">
              <a:solidFill>
                <a:schemeClr val="dk1"/>
              </a:solidFill>
              <a:latin typeface="Rockwell"/>
              <a:ea typeface="Rockwell"/>
              <a:cs typeface="Rockwell"/>
              <a:sym typeface="Rockwell"/>
            </a:endParaRPr>
          </a:p>
          <a:p>
            <a:pPr indent="-342900" lvl="1" marL="914400" rtl="0" algn="l">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Endothermic processes (absorbs energy)</a:t>
            </a:r>
            <a:endParaRPr sz="1800">
              <a:solidFill>
                <a:schemeClr val="dk1"/>
              </a:solidFill>
              <a:latin typeface="Rockwell"/>
              <a:ea typeface="Rockwell"/>
              <a:cs typeface="Rockwell"/>
              <a:sym typeface="Rockwell"/>
            </a:endParaRPr>
          </a:p>
          <a:p>
            <a:pPr indent="-323850" lvl="2" marL="1371600" rtl="0" algn="l">
              <a:spcBef>
                <a:spcPts val="0"/>
              </a:spcBef>
              <a:spcAft>
                <a:spcPts val="0"/>
              </a:spcAft>
              <a:buClr>
                <a:schemeClr val="dk1"/>
              </a:buClr>
              <a:buSzPts val="1500"/>
              <a:buFont typeface="Rockwell"/>
              <a:buChar char="■"/>
            </a:pPr>
            <a:r>
              <a:rPr lang="en-US" sz="1800">
                <a:solidFill>
                  <a:schemeClr val="dk1"/>
                </a:solidFill>
                <a:latin typeface="Rockwell"/>
                <a:ea typeface="Rockwell"/>
                <a:cs typeface="Rockwell"/>
                <a:sym typeface="Rockwell"/>
              </a:rPr>
              <a:t>Sweating is a way to cool the body (evaporation of water). The sweat (water) is the system and the body is the surroundings. </a:t>
            </a:r>
            <a:endParaRPr sz="1800">
              <a:solidFill>
                <a:schemeClr val="dk1"/>
              </a:solidFill>
              <a:latin typeface="Rockwell"/>
              <a:ea typeface="Rockwell"/>
              <a:cs typeface="Rockwell"/>
              <a:sym typeface="Rockwell"/>
            </a:endParaRPr>
          </a:p>
          <a:p>
            <a:pPr indent="-298450" lvl="0" marL="285750" marR="0" rtl="0" algn="l">
              <a:lnSpc>
                <a:spcPct val="100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In order for gases to transition to liquids (condensation) or liquids to transition to solids (freezing), energy must be released from a system.</a:t>
            </a:r>
            <a:endParaRPr sz="1800">
              <a:solidFill>
                <a:schemeClr val="dk1"/>
              </a:solidFill>
              <a:latin typeface="Rockwell"/>
              <a:ea typeface="Rockwell"/>
              <a:cs typeface="Rockwell"/>
              <a:sym typeface="Rockwell"/>
            </a:endParaRPr>
          </a:p>
          <a:p>
            <a:pPr indent="-342900" lvl="1" marL="914400" marR="0" rtl="0" algn="l">
              <a:lnSpc>
                <a:spcPct val="100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Exothermic process (heat must be released for particles to slow)</a:t>
            </a:r>
            <a:endParaRPr sz="1800">
              <a:solidFill>
                <a:schemeClr val="dk1"/>
              </a:solidFill>
              <a:latin typeface="Rockwell"/>
              <a:ea typeface="Rockwell"/>
              <a:cs typeface="Rockwell"/>
              <a:sym typeface="Rockwell"/>
            </a:endParaRPr>
          </a:p>
          <a:p>
            <a:pPr indent="-298450" lvl="0" marL="285750" marR="0" rtl="0" algn="l">
              <a:lnSpc>
                <a:spcPct val="100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The temperature of a substance remains constant during a phase change.</a:t>
            </a:r>
            <a:endParaRPr sz="1800">
              <a:solidFill>
                <a:schemeClr val="dk1"/>
              </a:solidFill>
              <a:latin typeface="Rockwell"/>
              <a:ea typeface="Rockwell"/>
              <a:cs typeface="Rockwell"/>
              <a:sym typeface="Rockwell"/>
            </a:endParaRPr>
          </a:p>
          <a:p>
            <a:pPr indent="0" lvl="7" marL="3200400" marR="0" rtl="0" algn="l">
              <a:lnSpc>
                <a:spcPct val="100000"/>
              </a:lnSpc>
              <a:spcBef>
                <a:spcPts val="0"/>
              </a:spcBef>
              <a:spcAft>
                <a:spcPts val="0"/>
              </a:spcAft>
              <a:buClr>
                <a:srgbClr val="000000"/>
              </a:buClr>
              <a:buSzPts val="1600"/>
              <a:buFont typeface="Arial"/>
              <a:buNone/>
            </a:pPr>
            <a:r>
              <a:t/>
            </a:r>
            <a:endParaRPr i="0" sz="1800" u="none" cap="none" strike="noStrike">
              <a:solidFill>
                <a:schemeClr val="dk1"/>
              </a:solidFill>
              <a:latin typeface="Rockwell"/>
              <a:ea typeface="Rockwell"/>
              <a:cs typeface="Rockwell"/>
              <a:sym typeface="Rockwell"/>
            </a:endParaRPr>
          </a:p>
          <a:p>
            <a:pPr indent="-184150" lvl="0" marL="285750" marR="0" rtl="0" algn="l">
              <a:lnSpc>
                <a:spcPct val="100000"/>
              </a:lnSpc>
              <a:spcBef>
                <a:spcPts val="0"/>
              </a:spcBef>
              <a:spcAft>
                <a:spcPts val="0"/>
              </a:spcAft>
              <a:buClr>
                <a:schemeClr val="dk1"/>
              </a:buClr>
              <a:buSzPts val="1600"/>
              <a:buFont typeface="Noto Sans Symbols"/>
              <a:buNone/>
            </a:pPr>
            <a:r>
              <a:t/>
            </a:r>
            <a:endParaRPr i="0" sz="1800" u="none" cap="none" strike="noStrike">
              <a:solidFill>
                <a:schemeClr val="dk1"/>
              </a:solidFill>
              <a:latin typeface="Rockwell"/>
              <a:ea typeface="Rockwell"/>
              <a:cs typeface="Rockwell"/>
              <a:sym typeface="Rockwell"/>
            </a:endParaRPr>
          </a:p>
        </p:txBody>
      </p:sp>
      <p:pic>
        <p:nvPicPr>
          <p:cNvPr id="430" name="Google Shape;430;p47"/>
          <p:cNvPicPr preferRelativeResize="0"/>
          <p:nvPr/>
        </p:nvPicPr>
        <p:blipFill>
          <a:blip r:embed="rId3">
            <a:alphaModFix/>
          </a:blip>
          <a:stretch>
            <a:fillRect/>
          </a:stretch>
        </p:blipFill>
        <p:spPr>
          <a:xfrm>
            <a:off x="2013188" y="3875125"/>
            <a:ext cx="5117624" cy="2428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8"/>
          <p:cNvSpPr txBox="1"/>
          <p:nvPr>
            <p:ph type="title"/>
          </p:nvPr>
        </p:nvSpPr>
        <p:spPr>
          <a:xfrm>
            <a:off x="498474" y="189998"/>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6.5 Energy of Phase Changes - Tying in IMFs</a:t>
            </a:r>
            <a:endParaRPr/>
          </a:p>
        </p:txBody>
      </p:sp>
      <p:pic>
        <p:nvPicPr>
          <p:cNvPr id="436" name="Google Shape;436;p48"/>
          <p:cNvPicPr preferRelativeResize="0"/>
          <p:nvPr/>
        </p:nvPicPr>
        <p:blipFill>
          <a:blip r:embed="rId3">
            <a:alphaModFix/>
          </a:blip>
          <a:stretch>
            <a:fillRect/>
          </a:stretch>
        </p:blipFill>
        <p:spPr>
          <a:xfrm>
            <a:off x="76200" y="1940373"/>
            <a:ext cx="8839204" cy="3741987"/>
          </a:xfrm>
          <a:prstGeom prst="rect">
            <a:avLst/>
          </a:prstGeom>
          <a:noFill/>
          <a:ln>
            <a:noFill/>
          </a:ln>
        </p:spPr>
      </p:pic>
      <p:sp>
        <p:nvSpPr>
          <p:cNvPr id="437" name="Google Shape;437;p48"/>
          <p:cNvSpPr txBox="1"/>
          <p:nvPr/>
        </p:nvSpPr>
        <p:spPr>
          <a:xfrm>
            <a:off x="0" y="6380201"/>
            <a:ext cx="9144000" cy="34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changes in the heat q absorbed or released by a system undergoing a phase transition based on the amount of the substance in moles and the molar enthalpy of the phase transition.</a:t>
            </a:r>
            <a:endParaRPr i="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9"/>
          <p:cNvSpPr txBox="1"/>
          <p:nvPr>
            <p:ph type="title"/>
          </p:nvPr>
        </p:nvSpPr>
        <p:spPr>
          <a:xfrm>
            <a:off x="498474" y="163262"/>
            <a:ext cx="7556400" cy="64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600"/>
              <a:buFont typeface="Rockwell"/>
              <a:buNone/>
            </a:pPr>
            <a:r>
              <a:rPr lang="en-US" sz="1800"/>
              <a:t>6.5 </a:t>
            </a:r>
            <a:r>
              <a:rPr lang="en-US" sz="1800"/>
              <a:t>Chemical Systems undergo 3 main processes that change their energy: heating/cooling, phase transitions, and chemical reactions.</a:t>
            </a:r>
            <a:endParaRPr sz="1800"/>
          </a:p>
        </p:txBody>
      </p:sp>
      <p:sp>
        <p:nvSpPr>
          <p:cNvPr id="443" name="Google Shape;443;p49"/>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sp>
        <p:nvSpPr>
          <p:cNvPr id="444" name="Google Shape;444;p49"/>
          <p:cNvSpPr txBox="1"/>
          <p:nvPr>
            <p:ph idx="2" type="body"/>
          </p:nvPr>
        </p:nvSpPr>
        <p:spPr>
          <a:xfrm>
            <a:off x="0" y="1227525"/>
            <a:ext cx="5019900" cy="443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900"/>
              <a:buNone/>
            </a:pPr>
            <a:r>
              <a:rPr b="1" i="1" lang="en-US" sz="1600">
                <a:solidFill>
                  <a:srgbClr val="0070C0"/>
                </a:solidFill>
                <a:latin typeface="Arial"/>
                <a:ea typeface="Arial"/>
                <a:cs typeface="Arial"/>
                <a:sym typeface="Arial"/>
              </a:rPr>
              <a:t>1. Heat Transfer due to Temperature Change: (kJ)</a:t>
            </a:r>
            <a:endParaRPr sz="1600"/>
          </a:p>
          <a:p>
            <a:pPr indent="0" lvl="0" marL="0" rtl="0" algn="ctr">
              <a:lnSpc>
                <a:spcPct val="100000"/>
              </a:lnSpc>
              <a:spcBef>
                <a:spcPts val="600"/>
              </a:spcBef>
              <a:spcAft>
                <a:spcPts val="0"/>
              </a:spcAft>
              <a:buSzPts val="900"/>
              <a:buNone/>
            </a:pPr>
            <a:r>
              <a:rPr lang="en-US" sz="1600">
                <a:solidFill>
                  <a:srgbClr val="0070C0"/>
                </a:solidFill>
                <a:latin typeface="Arial"/>
                <a:ea typeface="Arial"/>
                <a:cs typeface="Arial"/>
                <a:sym typeface="Arial"/>
              </a:rPr>
              <a:t> Q= mcΔT</a:t>
            </a:r>
            <a:endParaRPr sz="1600"/>
          </a:p>
          <a:p>
            <a:pPr indent="0" lvl="0" marL="0" rtl="0" algn="l">
              <a:lnSpc>
                <a:spcPct val="100000"/>
              </a:lnSpc>
              <a:spcBef>
                <a:spcPts val="600"/>
              </a:spcBef>
              <a:spcAft>
                <a:spcPts val="0"/>
              </a:spcAft>
              <a:buSzPts val="900"/>
              <a:buNone/>
            </a:pPr>
            <a:r>
              <a:rPr lang="en-US" sz="1600">
                <a:solidFill>
                  <a:srgbClr val="0070C0"/>
                </a:solidFill>
                <a:latin typeface="Arial"/>
                <a:ea typeface="Arial"/>
                <a:cs typeface="Arial"/>
                <a:sym typeface="Arial"/>
              </a:rPr>
              <a:t>m= mass (g), c= specific heat capacity (J/g-°C), ΔT= Temp. change in °C</a:t>
            </a:r>
            <a:endParaRPr sz="1600"/>
          </a:p>
          <a:p>
            <a:pPr indent="0" lvl="0" marL="0" rtl="0" algn="ctr">
              <a:lnSpc>
                <a:spcPct val="100000"/>
              </a:lnSpc>
              <a:spcBef>
                <a:spcPts val="600"/>
              </a:spcBef>
              <a:spcAft>
                <a:spcPts val="0"/>
              </a:spcAft>
              <a:buSzPts val="900"/>
              <a:buNone/>
            </a:pPr>
            <a:r>
              <a:rPr lang="en-US" sz="1600">
                <a:solidFill>
                  <a:srgbClr val="0070C0"/>
                </a:solidFill>
                <a:latin typeface="Arial"/>
                <a:ea typeface="Arial"/>
                <a:cs typeface="Arial"/>
                <a:sym typeface="Arial"/>
              </a:rPr>
              <a:t>Q is + for Heating, - for cooling</a:t>
            </a:r>
            <a:endParaRPr sz="1600"/>
          </a:p>
          <a:p>
            <a:pPr indent="0" lvl="0" marL="0" rtl="0" algn="l">
              <a:lnSpc>
                <a:spcPct val="100000"/>
              </a:lnSpc>
              <a:spcBef>
                <a:spcPts val="600"/>
              </a:spcBef>
              <a:spcAft>
                <a:spcPts val="0"/>
              </a:spcAft>
              <a:buSzPts val="900"/>
              <a:buNone/>
            </a:pPr>
            <a:r>
              <a:rPr b="1" i="1" lang="en-US" sz="1600">
                <a:solidFill>
                  <a:srgbClr val="762299"/>
                </a:solidFill>
                <a:latin typeface="Arial"/>
                <a:ea typeface="Arial"/>
                <a:cs typeface="Arial"/>
                <a:sym typeface="Arial"/>
              </a:rPr>
              <a:t>2. Heat Transfer due to Phase Change: (kJ/mol )</a:t>
            </a:r>
            <a:endParaRPr b="1" i="1" sz="1600">
              <a:solidFill>
                <a:srgbClr val="762299"/>
              </a:solidFill>
              <a:latin typeface="Arial"/>
              <a:ea typeface="Arial"/>
              <a:cs typeface="Arial"/>
              <a:sym typeface="Arial"/>
            </a:endParaRPr>
          </a:p>
          <a:p>
            <a:pPr indent="0" lvl="0" marL="0" rtl="0" algn="ctr">
              <a:lnSpc>
                <a:spcPct val="100000"/>
              </a:lnSpc>
              <a:spcBef>
                <a:spcPts val="600"/>
              </a:spcBef>
              <a:spcAft>
                <a:spcPts val="0"/>
              </a:spcAft>
              <a:buSzPts val="900"/>
              <a:buNone/>
            </a:pPr>
            <a:r>
              <a:rPr lang="en-US" sz="1600">
                <a:solidFill>
                  <a:srgbClr val="762299"/>
                </a:solidFill>
                <a:latin typeface="Arial"/>
                <a:ea typeface="Arial"/>
                <a:cs typeface="Arial"/>
                <a:sym typeface="Arial"/>
              </a:rPr>
              <a:t> Q= mΔH</a:t>
            </a:r>
            <a:r>
              <a:rPr baseline="-25000" lang="en-US" sz="1600">
                <a:solidFill>
                  <a:srgbClr val="762299"/>
                </a:solidFill>
                <a:latin typeface="Arial"/>
                <a:ea typeface="Arial"/>
                <a:cs typeface="Arial"/>
                <a:sym typeface="Arial"/>
              </a:rPr>
              <a:t>phase change</a:t>
            </a:r>
            <a:endParaRPr baseline="-25000" sz="1600">
              <a:solidFill>
                <a:srgbClr val="762299"/>
              </a:solidFill>
              <a:latin typeface="Arial"/>
              <a:ea typeface="Arial"/>
              <a:cs typeface="Arial"/>
              <a:sym typeface="Arial"/>
            </a:endParaRPr>
          </a:p>
          <a:p>
            <a:pPr indent="0" lvl="0" marL="0" rtl="0" algn="l">
              <a:lnSpc>
                <a:spcPct val="100000"/>
              </a:lnSpc>
              <a:spcBef>
                <a:spcPts val="600"/>
              </a:spcBef>
              <a:spcAft>
                <a:spcPts val="0"/>
              </a:spcAft>
              <a:buSzPts val="900"/>
              <a:buNone/>
            </a:pPr>
            <a:r>
              <a:rPr lang="en-US" sz="1600">
                <a:solidFill>
                  <a:srgbClr val="762299"/>
                </a:solidFill>
                <a:latin typeface="Arial"/>
                <a:ea typeface="Arial"/>
                <a:cs typeface="Arial"/>
                <a:sym typeface="Arial"/>
              </a:rPr>
              <a:t>Q phase change = + for ΔH fusion, ΔH vaporizing, ΔH subliming,  - for ΔH freezing, ΔH condensing, ΔH deposition</a:t>
            </a:r>
            <a:endParaRPr b="1" sz="1600">
              <a:solidFill>
                <a:schemeClr val="dk1"/>
              </a:solidFill>
              <a:latin typeface="Arial"/>
              <a:ea typeface="Arial"/>
              <a:cs typeface="Arial"/>
              <a:sym typeface="Arial"/>
            </a:endParaRPr>
          </a:p>
          <a:p>
            <a:pPr indent="0" lvl="0" marL="0" rtl="0" algn="l">
              <a:lnSpc>
                <a:spcPct val="100000"/>
              </a:lnSpc>
              <a:spcBef>
                <a:spcPts val="600"/>
              </a:spcBef>
              <a:spcAft>
                <a:spcPts val="0"/>
              </a:spcAft>
              <a:buSzPts val="900"/>
              <a:buNone/>
            </a:pPr>
            <a:r>
              <a:rPr b="1" i="1" lang="en-US" sz="1600">
                <a:solidFill>
                  <a:srgbClr val="0070C0"/>
                </a:solidFill>
                <a:latin typeface="Arial"/>
                <a:ea typeface="Arial"/>
                <a:cs typeface="Arial"/>
                <a:sym typeface="Arial"/>
              </a:rPr>
              <a:t>3. Q for a chemical reaction at constant pressure: ΔH</a:t>
            </a:r>
            <a:r>
              <a:rPr b="1" baseline="-25000" i="1" lang="en-US" sz="1600">
                <a:solidFill>
                  <a:srgbClr val="0070C0"/>
                </a:solidFill>
                <a:latin typeface="Arial"/>
                <a:ea typeface="Arial"/>
                <a:cs typeface="Arial"/>
                <a:sym typeface="Arial"/>
              </a:rPr>
              <a:t>rxn</a:t>
            </a:r>
            <a:endParaRPr b="1" baseline="-25000" i="1" sz="1600">
              <a:solidFill>
                <a:srgbClr val="0070C0"/>
              </a:solidFill>
              <a:latin typeface="Arial"/>
              <a:ea typeface="Arial"/>
              <a:cs typeface="Arial"/>
              <a:sym typeface="Arial"/>
            </a:endParaRPr>
          </a:p>
          <a:p>
            <a:pPr indent="0" lvl="0" marL="0" rtl="0" algn="l">
              <a:lnSpc>
                <a:spcPct val="100000"/>
              </a:lnSpc>
              <a:spcBef>
                <a:spcPts val="600"/>
              </a:spcBef>
              <a:spcAft>
                <a:spcPts val="0"/>
              </a:spcAft>
              <a:buSzPts val="900"/>
              <a:buNone/>
            </a:pPr>
            <a:r>
              <a:rPr i="1" lang="en-US" sz="1600">
                <a:solidFill>
                  <a:srgbClr val="0070C0"/>
                </a:solidFill>
                <a:latin typeface="Arial"/>
                <a:ea typeface="Arial"/>
                <a:cs typeface="Arial"/>
                <a:sym typeface="Arial"/>
              </a:rPr>
              <a:t>When calculating ΔH</a:t>
            </a:r>
            <a:r>
              <a:rPr baseline="-25000" i="1" lang="en-US" sz="1600">
                <a:solidFill>
                  <a:srgbClr val="0070C0"/>
                </a:solidFill>
                <a:latin typeface="Arial"/>
                <a:ea typeface="Arial"/>
                <a:cs typeface="Arial"/>
                <a:sym typeface="Arial"/>
              </a:rPr>
              <a:t>rxn</a:t>
            </a:r>
            <a:r>
              <a:rPr i="1" lang="en-US" sz="1600">
                <a:solidFill>
                  <a:srgbClr val="0070C0"/>
                </a:solidFill>
                <a:latin typeface="Arial"/>
                <a:ea typeface="Arial"/>
                <a:cs typeface="Arial"/>
                <a:sym typeface="Arial"/>
              </a:rPr>
              <a:t> from Q, remember ΔH</a:t>
            </a:r>
            <a:r>
              <a:rPr baseline="-25000" i="1" lang="en-US" sz="1600">
                <a:solidFill>
                  <a:srgbClr val="0070C0"/>
                </a:solidFill>
                <a:latin typeface="Arial"/>
                <a:ea typeface="Arial"/>
                <a:cs typeface="Arial"/>
                <a:sym typeface="Arial"/>
              </a:rPr>
              <a:t>rxn</a:t>
            </a:r>
            <a:r>
              <a:rPr i="1" lang="en-US" sz="1600">
                <a:solidFill>
                  <a:srgbClr val="0070C0"/>
                </a:solidFill>
                <a:latin typeface="Arial"/>
                <a:ea typeface="Arial"/>
                <a:cs typeface="Arial"/>
                <a:sym typeface="Arial"/>
              </a:rPr>
              <a:t> must agree with the stoichiometric coefficients in the reaction. Units of ΔH rxn  are </a:t>
            </a:r>
            <a:r>
              <a:rPr b="1" i="1" lang="en-US" sz="1600">
                <a:solidFill>
                  <a:srgbClr val="0070C0"/>
                </a:solidFill>
                <a:latin typeface="Arial"/>
                <a:ea typeface="Arial"/>
                <a:cs typeface="Arial"/>
                <a:sym typeface="Arial"/>
              </a:rPr>
              <a:t>kJ/mol</a:t>
            </a:r>
            <a:r>
              <a:rPr b="1" baseline="-25000" i="1" lang="en-US" sz="1600">
                <a:solidFill>
                  <a:srgbClr val="0070C0"/>
                </a:solidFill>
                <a:latin typeface="Arial"/>
                <a:ea typeface="Arial"/>
                <a:cs typeface="Arial"/>
                <a:sym typeface="Arial"/>
              </a:rPr>
              <a:t>rxn</a:t>
            </a:r>
            <a:r>
              <a:rPr b="1" i="1" lang="en-US" sz="1600">
                <a:solidFill>
                  <a:srgbClr val="0070C0"/>
                </a:solidFill>
                <a:latin typeface="Arial"/>
                <a:ea typeface="Arial"/>
                <a:cs typeface="Arial"/>
                <a:sym typeface="Arial"/>
              </a:rPr>
              <a:t>.</a:t>
            </a:r>
            <a:endParaRPr sz="1600">
              <a:solidFill>
                <a:srgbClr val="0070C0"/>
              </a:solidFill>
              <a:latin typeface="Arial"/>
              <a:ea typeface="Arial"/>
              <a:cs typeface="Arial"/>
              <a:sym typeface="Arial"/>
            </a:endParaRPr>
          </a:p>
          <a:p>
            <a:pPr indent="0" lvl="0" marL="0" rtl="0" algn="l">
              <a:lnSpc>
                <a:spcPct val="100000"/>
              </a:lnSpc>
              <a:spcBef>
                <a:spcPts val="600"/>
              </a:spcBef>
              <a:spcAft>
                <a:spcPts val="0"/>
              </a:spcAft>
              <a:buSzPts val="900"/>
              <a:buNone/>
            </a:pPr>
            <a:r>
              <a:t/>
            </a:r>
            <a:endParaRPr sz="1600">
              <a:solidFill>
                <a:srgbClr val="76337A"/>
              </a:solidFill>
              <a:latin typeface="Arial"/>
              <a:ea typeface="Arial"/>
              <a:cs typeface="Arial"/>
              <a:sym typeface="Arial"/>
            </a:endParaRPr>
          </a:p>
        </p:txBody>
      </p:sp>
      <p:pic>
        <p:nvPicPr>
          <p:cNvPr id="445" name="Google Shape;445;p49"/>
          <p:cNvPicPr preferRelativeResize="0"/>
          <p:nvPr>
            <p:ph idx="1" type="body"/>
          </p:nvPr>
        </p:nvPicPr>
        <p:blipFill rotWithShape="1">
          <a:blip r:embed="rId3">
            <a:alphaModFix/>
          </a:blip>
          <a:srcRect b="0" l="0" r="0" t="0"/>
          <a:stretch/>
        </p:blipFill>
        <p:spPr>
          <a:xfrm>
            <a:off x="5135998" y="966525"/>
            <a:ext cx="4008000" cy="5256600"/>
          </a:xfrm>
          <a:prstGeom prst="rect">
            <a:avLst/>
          </a:prstGeom>
          <a:noFill/>
          <a:ln>
            <a:noFill/>
          </a:ln>
        </p:spPr>
      </p:pic>
      <p:sp>
        <p:nvSpPr>
          <p:cNvPr id="446" name="Google Shape;446;p49"/>
          <p:cNvSpPr txBox="1"/>
          <p:nvPr/>
        </p:nvSpPr>
        <p:spPr>
          <a:xfrm>
            <a:off x="0" y="6380201"/>
            <a:ext cx="9144000" cy="34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changes in the heat q absorbed or released by a system undergoing a phase transition based on the amount of the substance in moles and the molar enthalpy of the phase transition.</a:t>
            </a:r>
            <a:endParaRPr i="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0"/>
          <p:cNvSpPr txBox="1"/>
          <p:nvPr>
            <p:ph type="title"/>
          </p:nvPr>
        </p:nvSpPr>
        <p:spPr>
          <a:xfrm>
            <a:off x="498475" y="179297"/>
            <a:ext cx="7556400" cy="642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3100"/>
              <a:t>6.6 Introduction to Enthalpy of Reactions</a:t>
            </a:r>
            <a:endParaRPr sz="3100"/>
          </a:p>
        </p:txBody>
      </p:sp>
      <p:pic>
        <p:nvPicPr>
          <p:cNvPr id="453" name="Google Shape;453;p50"/>
          <p:cNvPicPr preferRelativeResize="0"/>
          <p:nvPr/>
        </p:nvPicPr>
        <p:blipFill>
          <a:blip r:embed="rId3">
            <a:alphaModFix/>
          </a:blip>
          <a:stretch>
            <a:fillRect/>
          </a:stretch>
        </p:blipFill>
        <p:spPr>
          <a:xfrm>
            <a:off x="76200" y="886600"/>
            <a:ext cx="8781691" cy="3473225"/>
          </a:xfrm>
          <a:prstGeom prst="rect">
            <a:avLst/>
          </a:prstGeom>
          <a:noFill/>
          <a:ln>
            <a:noFill/>
          </a:ln>
        </p:spPr>
      </p:pic>
      <p:pic>
        <p:nvPicPr>
          <p:cNvPr id="454" name="Google Shape;454;p50"/>
          <p:cNvPicPr preferRelativeResize="0"/>
          <p:nvPr/>
        </p:nvPicPr>
        <p:blipFill>
          <a:blip r:embed="rId4">
            <a:alphaModFix/>
          </a:blip>
          <a:stretch>
            <a:fillRect/>
          </a:stretch>
        </p:blipFill>
        <p:spPr>
          <a:xfrm>
            <a:off x="76200" y="4571075"/>
            <a:ext cx="4400180" cy="2138175"/>
          </a:xfrm>
          <a:prstGeom prst="rect">
            <a:avLst/>
          </a:prstGeom>
          <a:noFill/>
          <a:ln cap="flat" cmpd="sng" w="28575">
            <a:solidFill>
              <a:srgbClr val="9900FF"/>
            </a:solidFill>
            <a:prstDash val="dash"/>
            <a:round/>
            <a:headEnd len="sm" w="sm" type="none"/>
            <a:tailEnd len="sm" w="sm" type="none"/>
          </a:ln>
        </p:spPr>
      </p:pic>
      <p:pic>
        <p:nvPicPr>
          <p:cNvPr id="455" name="Google Shape;455;p50"/>
          <p:cNvPicPr preferRelativeResize="0"/>
          <p:nvPr/>
        </p:nvPicPr>
        <p:blipFill>
          <a:blip r:embed="rId5">
            <a:alphaModFix/>
          </a:blip>
          <a:stretch>
            <a:fillRect/>
          </a:stretch>
        </p:blipFill>
        <p:spPr>
          <a:xfrm>
            <a:off x="4612700" y="4580950"/>
            <a:ext cx="4400177" cy="2118579"/>
          </a:xfrm>
          <a:prstGeom prst="rect">
            <a:avLst/>
          </a:prstGeom>
          <a:noFill/>
          <a:ln cap="flat" cmpd="sng" w="28575">
            <a:solidFill>
              <a:srgbClr val="9900FF"/>
            </a:solidFill>
            <a:prstDash val="dash"/>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1"/>
          <p:cNvSpPr txBox="1"/>
          <p:nvPr>
            <p:ph type="title"/>
          </p:nvPr>
        </p:nvSpPr>
        <p:spPr>
          <a:xfrm>
            <a:off x="498474" y="1792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6.6 Introduction to Enthalpy of Reactions</a:t>
            </a:r>
            <a:endParaRPr/>
          </a:p>
        </p:txBody>
      </p:sp>
      <p:sp>
        <p:nvSpPr>
          <p:cNvPr id="462" name="Google Shape;462;p51"/>
          <p:cNvSpPr txBox="1"/>
          <p:nvPr/>
        </p:nvSpPr>
        <p:spPr>
          <a:xfrm>
            <a:off x="22425" y="1496025"/>
            <a:ext cx="8282400" cy="36789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Font typeface="Rockwell"/>
              <a:buChar char="●"/>
            </a:pPr>
            <a:r>
              <a:rPr lang="en-US" sz="2000">
                <a:solidFill>
                  <a:schemeClr val="dk1"/>
                </a:solidFill>
                <a:latin typeface="Rockwell"/>
                <a:ea typeface="Rockwell"/>
                <a:cs typeface="Rockwell"/>
                <a:sym typeface="Rockwell"/>
              </a:rPr>
              <a:t>The enthalpy change of a reaction gives the amount of heat energy released (for negative values) or absorbed (for positive values) by a chemical reaction at constant pressure. </a:t>
            </a:r>
            <a:endParaRPr sz="2000">
              <a:solidFill>
                <a:schemeClr val="dk1"/>
              </a:solidFill>
              <a:latin typeface="Rockwell"/>
              <a:ea typeface="Rockwell"/>
              <a:cs typeface="Rockwell"/>
              <a:sym typeface="Rockwell"/>
            </a:endParaRPr>
          </a:p>
          <a:p>
            <a:pPr indent="-355600" lvl="0" marL="457200" rtl="0" algn="l">
              <a:lnSpc>
                <a:spcPct val="115000"/>
              </a:lnSpc>
              <a:spcBef>
                <a:spcPts val="0"/>
              </a:spcBef>
              <a:spcAft>
                <a:spcPts val="0"/>
              </a:spcAft>
              <a:buClr>
                <a:schemeClr val="dk1"/>
              </a:buClr>
              <a:buSzPts val="2000"/>
              <a:buFont typeface="Rockwell"/>
              <a:buChar char="●"/>
            </a:pPr>
            <a:r>
              <a:rPr lang="en-US" sz="2000">
                <a:solidFill>
                  <a:schemeClr val="dk1"/>
                </a:solidFill>
                <a:latin typeface="Rockwell"/>
                <a:ea typeface="Rockwell"/>
                <a:cs typeface="Rockwell"/>
                <a:sym typeface="Rockwell"/>
              </a:rPr>
              <a:t>We can look at the thermochemical equation and use stoichiometry!</a:t>
            </a:r>
            <a:endParaRPr sz="2000">
              <a:solidFill>
                <a:schemeClr val="dk1"/>
              </a:solidFill>
              <a:latin typeface="Rockwell"/>
              <a:ea typeface="Rockwell"/>
              <a:cs typeface="Rockwell"/>
              <a:sym typeface="Rockwell"/>
            </a:endParaRPr>
          </a:p>
          <a:p>
            <a:pPr indent="-355600" lvl="0" marL="457200" rtl="0" algn="l">
              <a:lnSpc>
                <a:spcPct val="115000"/>
              </a:lnSpc>
              <a:spcBef>
                <a:spcPts val="0"/>
              </a:spcBef>
              <a:spcAft>
                <a:spcPts val="0"/>
              </a:spcAft>
              <a:buClr>
                <a:schemeClr val="dk1"/>
              </a:buClr>
              <a:buSzPts val="2000"/>
              <a:buFont typeface="Rockwell"/>
              <a:buChar char="●"/>
            </a:pPr>
            <a:r>
              <a:rPr lang="en-US" sz="2000">
                <a:solidFill>
                  <a:schemeClr val="dk1"/>
                </a:solidFill>
                <a:latin typeface="Rockwell"/>
                <a:ea typeface="Rockwell"/>
                <a:cs typeface="Rockwell"/>
                <a:sym typeface="Rockwell"/>
              </a:rPr>
              <a:t>It is very important to pay attention to two things when calculating enthalpy values for this topic:</a:t>
            </a:r>
            <a:endParaRPr sz="2000">
              <a:solidFill>
                <a:schemeClr val="dk1"/>
              </a:solidFill>
              <a:latin typeface="Rockwell"/>
              <a:ea typeface="Rockwell"/>
              <a:cs typeface="Rockwell"/>
              <a:sym typeface="Rockwell"/>
            </a:endParaRPr>
          </a:p>
          <a:p>
            <a:pPr indent="-355600" lvl="1" marL="914400" rtl="0" algn="l">
              <a:lnSpc>
                <a:spcPct val="115000"/>
              </a:lnSpc>
              <a:spcBef>
                <a:spcPts val="0"/>
              </a:spcBef>
              <a:spcAft>
                <a:spcPts val="0"/>
              </a:spcAft>
              <a:buClr>
                <a:schemeClr val="dk1"/>
              </a:buClr>
              <a:buSzPts val="2000"/>
              <a:buFont typeface="Rockwell"/>
              <a:buChar char="○"/>
            </a:pPr>
            <a:r>
              <a:rPr lang="en-US" sz="2000">
                <a:solidFill>
                  <a:schemeClr val="dk1"/>
                </a:solidFill>
                <a:latin typeface="Rockwell"/>
                <a:ea typeface="Rockwell"/>
                <a:cs typeface="Rockwell"/>
                <a:sym typeface="Rockwell"/>
              </a:rPr>
              <a:t>The number of moles of a substance based on the balanced equation</a:t>
            </a:r>
            <a:endParaRPr sz="2000">
              <a:solidFill>
                <a:schemeClr val="dk1"/>
              </a:solidFill>
              <a:latin typeface="Rockwell"/>
              <a:ea typeface="Rockwell"/>
              <a:cs typeface="Rockwell"/>
              <a:sym typeface="Rockwell"/>
            </a:endParaRPr>
          </a:p>
          <a:p>
            <a:pPr indent="-355600" lvl="1" marL="914400" rtl="0" algn="l">
              <a:lnSpc>
                <a:spcPct val="115000"/>
              </a:lnSpc>
              <a:spcBef>
                <a:spcPts val="0"/>
              </a:spcBef>
              <a:spcAft>
                <a:spcPts val="0"/>
              </a:spcAft>
              <a:buClr>
                <a:schemeClr val="dk1"/>
              </a:buClr>
              <a:buSzPts val="2000"/>
              <a:buFont typeface="Rockwell"/>
              <a:buChar char="○"/>
            </a:pPr>
            <a:r>
              <a:rPr lang="en-US" sz="2000">
                <a:solidFill>
                  <a:schemeClr val="dk1"/>
                </a:solidFill>
                <a:latin typeface="Rockwell"/>
                <a:ea typeface="Rockwell"/>
                <a:cs typeface="Rockwell"/>
                <a:sym typeface="Rockwell"/>
              </a:rPr>
              <a:t>Limiting Reactants</a:t>
            </a:r>
            <a:endParaRPr sz="2000">
              <a:solidFill>
                <a:schemeClr val="dk1"/>
              </a:solidFill>
              <a:latin typeface="Rockwell"/>
              <a:ea typeface="Rockwell"/>
              <a:cs typeface="Rockwell"/>
              <a:sym typeface="Rockwell"/>
            </a:endParaRPr>
          </a:p>
        </p:txBody>
      </p:sp>
      <p:pic>
        <p:nvPicPr>
          <p:cNvPr id="463" name="Google Shape;463;p51"/>
          <p:cNvPicPr preferRelativeResize="0"/>
          <p:nvPr/>
        </p:nvPicPr>
        <p:blipFill>
          <a:blip r:embed="rId3">
            <a:alphaModFix/>
          </a:blip>
          <a:stretch>
            <a:fillRect/>
          </a:stretch>
        </p:blipFill>
        <p:spPr>
          <a:xfrm>
            <a:off x="152400" y="5201625"/>
            <a:ext cx="8839198" cy="577948"/>
          </a:xfrm>
          <a:prstGeom prst="rect">
            <a:avLst/>
          </a:prstGeom>
          <a:noFill/>
          <a:ln>
            <a:noFill/>
          </a:ln>
        </p:spPr>
      </p:pic>
      <p:sp>
        <p:nvSpPr>
          <p:cNvPr id="464" name="Google Shape;464;p51"/>
          <p:cNvSpPr txBox="1"/>
          <p:nvPr/>
        </p:nvSpPr>
        <p:spPr>
          <a:xfrm>
            <a:off x="0" y="6380201"/>
            <a:ext cx="9144000" cy="34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Calculate the heat q absorbed or released by a system undergoing a chemical reaction in relationship to the amount of the reacting substance in moles and the molar enthalpy of reaction.</a:t>
            </a:r>
            <a:endParaRPr i="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2"/>
          <p:cNvSpPr txBox="1"/>
          <p:nvPr>
            <p:ph type="title"/>
          </p:nvPr>
        </p:nvSpPr>
        <p:spPr>
          <a:xfrm>
            <a:off x="528316" y="118316"/>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6.7 Bond Enthalpy</a:t>
            </a:r>
            <a:endParaRPr/>
          </a:p>
        </p:txBody>
      </p:sp>
      <p:sp>
        <p:nvSpPr>
          <p:cNvPr id="471" name="Google Shape;471;p52"/>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sp>
        <p:nvSpPr>
          <p:cNvPr id="472" name="Google Shape;472;p52"/>
          <p:cNvSpPr txBox="1"/>
          <p:nvPr/>
        </p:nvSpPr>
        <p:spPr>
          <a:xfrm>
            <a:off x="0" y="6415949"/>
            <a:ext cx="9144000" cy="444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400"/>
              <a:buFont typeface="Arial"/>
              <a:buNone/>
            </a:pPr>
            <a:r>
              <a:rPr b="1" lang="en-US">
                <a:solidFill>
                  <a:schemeClr val="dk1"/>
                </a:solidFill>
                <a:latin typeface="Calibri"/>
                <a:ea typeface="Calibri"/>
                <a:cs typeface="Calibri"/>
                <a:sym typeface="Calibri"/>
              </a:rPr>
              <a:t>Learning Objective:</a:t>
            </a:r>
            <a:r>
              <a:rPr lang="en-US">
                <a:solidFill>
                  <a:schemeClr val="dk1"/>
                </a:solidFill>
                <a:latin typeface="Calibri"/>
                <a:ea typeface="Calibri"/>
                <a:cs typeface="Calibri"/>
                <a:sym typeface="Calibri"/>
              </a:rPr>
              <a:t> Calculate the enthalpy change of a reaction based on the average bond energies of bonds broken and formed in the reaction. </a:t>
            </a:r>
            <a:endParaRPr i="0" sz="1800" u="none" cap="none" strike="noStrike">
              <a:solidFill>
                <a:schemeClr val="dk1"/>
              </a:solidFill>
              <a:latin typeface="Calibri"/>
              <a:ea typeface="Calibri"/>
              <a:cs typeface="Calibri"/>
              <a:sym typeface="Calibri"/>
            </a:endParaRPr>
          </a:p>
        </p:txBody>
      </p:sp>
      <p:sp>
        <p:nvSpPr>
          <p:cNvPr id="473" name="Google Shape;473;p52"/>
          <p:cNvSpPr txBox="1"/>
          <p:nvPr>
            <p:ph idx="1" type="body"/>
          </p:nvPr>
        </p:nvSpPr>
        <p:spPr>
          <a:xfrm>
            <a:off x="154700" y="836050"/>
            <a:ext cx="8587200" cy="3325200"/>
          </a:xfrm>
          <a:prstGeom prst="rect">
            <a:avLst/>
          </a:prstGeom>
          <a:noFill/>
          <a:ln>
            <a:noFill/>
          </a:ln>
        </p:spPr>
        <p:txBody>
          <a:bodyPr anchorCtr="0" anchor="t" bIns="45700" lIns="91425" spcFirstLastPara="1" rIns="91425" wrap="square" tIns="45700">
            <a:noAutofit/>
          </a:bodyPr>
          <a:lstStyle/>
          <a:p>
            <a:pPr indent="-355600" lvl="0" marL="228600" rtl="0" algn="l">
              <a:lnSpc>
                <a:spcPct val="100000"/>
              </a:lnSpc>
              <a:spcBef>
                <a:spcPts val="0"/>
              </a:spcBef>
              <a:spcAft>
                <a:spcPts val="0"/>
              </a:spcAft>
              <a:buClr>
                <a:srgbClr val="000000"/>
              </a:buClr>
              <a:buSzPts val="2000"/>
              <a:buFont typeface="Rockwell"/>
              <a:buChar char="■"/>
            </a:pPr>
            <a:r>
              <a:rPr lang="en-US" sz="2000">
                <a:solidFill>
                  <a:srgbClr val="000000"/>
                </a:solidFill>
              </a:rPr>
              <a:t>Bond enthalpy: the energy required to break a bond or energy released when a bond is formed</a:t>
            </a:r>
            <a:endParaRPr sz="2000">
              <a:solidFill>
                <a:srgbClr val="000000"/>
              </a:solidFill>
            </a:endParaRPr>
          </a:p>
          <a:p>
            <a:pPr indent="-355600" lvl="1" marL="914400" rtl="0" algn="l">
              <a:lnSpc>
                <a:spcPct val="100000"/>
              </a:lnSpc>
              <a:spcBef>
                <a:spcPts val="0"/>
              </a:spcBef>
              <a:spcAft>
                <a:spcPts val="0"/>
              </a:spcAft>
              <a:buClr>
                <a:srgbClr val="000000"/>
              </a:buClr>
              <a:buSzPts val="2000"/>
              <a:buChar char="■"/>
            </a:pPr>
            <a:r>
              <a:rPr lang="en-US" sz="2000">
                <a:solidFill>
                  <a:srgbClr val="000000"/>
                </a:solidFill>
              </a:rPr>
              <a:t>Breaking bonds </a:t>
            </a:r>
            <a:r>
              <a:rPr lang="en-US" sz="2000">
                <a:solidFill>
                  <a:srgbClr val="000000"/>
                </a:solidFill>
              </a:rPr>
              <a:t>is ENDOTHERMIC</a:t>
            </a:r>
            <a:endParaRPr sz="2000">
              <a:solidFill>
                <a:srgbClr val="000000"/>
              </a:solidFill>
            </a:endParaRPr>
          </a:p>
          <a:p>
            <a:pPr indent="-355600" lvl="1" marL="914400" rtl="0" algn="l">
              <a:lnSpc>
                <a:spcPct val="100000"/>
              </a:lnSpc>
              <a:spcBef>
                <a:spcPts val="0"/>
              </a:spcBef>
              <a:spcAft>
                <a:spcPts val="0"/>
              </a:spcAft>
              <a:buClr>
                <a:srgbClr val="000000"/>
              </a:buClr>
              <a:buSzPts val="2000"/>
              <a:buChar char="■"/>
            </a:pPr>
            <a:r>
              <a:rPr lang="en-US" sz="2000">
                <a:solidFill>
                  <a:srgbClr val="000000"/>
                </a:solidFill>
              </a:rPr>
              <a:t>Forming bonds is EXOTHERMIC. </a:t>
            </a:r>
            <a:endParaRPr sz="2000">
              <a:solidFill>
                <a:srgbClr val="000000"/>
              </a:solidFill>
            </a:endParaRPr>
          </a:p>
          <a:p>
            <a:pPr indent="-355600" lvl="0" marL="228600" rtl="0" algn="l">
              <a:lnSpc>
                <a:spcPct val="100000"/>
              </a:lnSpc>
              <a:spcBef>
                <a:spcPts val="0"/>
              </a:spcBef>
              <a:spcAft>
                <a:spcPts val="0"/>
              </a:spcAft>
              <a:buClr>
                <a:schemeClr val="dk1"/>
              </a:buClr>
              <a:buSzPts val="2000"/>
              <a:buFont typeface="Rockwell"/>
              <a:buChar char="■"/>
            </a:pPr>
            <a:r>
              <a:rPr lang="en-US" sz="2000">
                <a:solidFill>
                  <a:schemeClr val="dk1"/>
                </a:solidFill>
              </a:rPr>
              <a:t>If the energy released when bonds are formed is greater than the energy required to break bonds, the reaction is exothermic. </a:t>
            </a:r>
            <a:endParaRPr sz="2000">
              <a:solidFill>
                <a:schemeClr val="dk1"/>
              </a:solidFill>
            </a:endParaRPr>
          </a:p>
          <a:p>
            <a:pPr indent="-355600" lvl="0" marL="228600" rtl="0" algn="l">
              <a:lnSpc>
                <a:spcPct val="100000"/>
              </a:lnSpc>
              <a:spcBef>
                <a:spcPts val="0"/>
              </a:spcBef>
              <a:spcAft>
                <a:spcPts val="0"/>
              </a:spcAft>
              <a:buClr>
                <a:schemeClr val="dk1"/>
              </a:buClr>
              <a:buSzPts val="2000"/>
              <a:buFont typeface="Rockwell"/>
              <a:buChar char="■"/>
            </a:pPr>
            <a:r>
              <a:rPr lang="en-US" sz="2000">
                <a:solidFill>
                  <a:schemeClr val="dk1"/>
                </a:solidFill>
              </a:rPr>
              <a:t>If the energy required to break bonds is greater than the energy released when bonds are formed, the reaction is endothermic. </a:t>
            </a:r>
            <a:endParaRPr sz="2000">
              <a:solidFill>
                <a:srgbClr val="000000"/>
              </a:solidFill>
            </a:endParaRPr>
          </a:p>
          <a:p>
            <a:pPr indent="-355600" lvl="0" marL="228600" rtl="0" algn="l">
              <a:spcBef>
                <a:spcPts val="0"/>
              </a:spcBef>
              <a:spcAft>
                <a:spcPts val="0"/>
              </a:spcAft>
              <a:buClr>
                <a:srgbClr val="000000"/>
              </a:buClr>
              <a:buSzPts val="2000"/>
              <a:buFont typeface="Rockwell"/>
              <a:buChar char="■"/>
            </a:pPr>
            <a:r>
              <a:rPr lang="en-US" sz="2000">
                <a:solidFill>
                  <a:srgbClr val="000000"/>
                </a:solidFill>
              </a:rPr>
              <a:t>Bond strength is determined by the distance between the atoms in a molecule and bond order (single, double, or triple bond). Multiple bonds shorten the distance &amp; increase the force of attraction between atoms in a molecule. </a:t>
            </a:r>
            <a:endParaRPr sz="2000">
              <a:solidFill>
                <a:srgbClr val="000000"/>
              </a:solidFill>
            </a:endParaRPr>
          </a:p>
        </p:txBody>
      </p:sp>
      <p:pic>
        <p:nvPicPr>
          <p:cNvPr id="474" name="Google Shape;474;p52"/>
          <p:cNvPicPr preferRelativeResize="0"/>
          <p:nvPr>
            <p:ph idx="1" type="body"/>
          </p:nvPr>
        </p:nvPicPr>
        <p:blipFill rotWithShape="1">
          <a:blip r:embed="rId3">
            <a:alphaModFix/>
          </a:blip>
          <a:srcRect b="5758" l="0" r="0" t="0"/>
          <a:stretch/>
        </p:blipFill>
        <p:spPr>
          <a:xfrm>
            <a:off x="3304200" y="4386050"/>
            <a:ext cx="2955000" cy="1988400"/>
          </a:xfrm>
          <a:prstGeom prst="rect">
            <a:avLst/>
          </a:prstGeom>
          <a:noFill/>
          <a:ln>
            <a:noFill/>
          </a:ln>
        </p:spPr>
      </p:pic>
      <p:sp>
        <p:nvSpPr>
          <p:cNvPr id="475" name="Google Shape;475;p52"/>
          <p:cNvSpPr txBox="1"/>
          <p:nvPr/>
        </p:nvSpPr>
        <p:spPr>
          <a:xfrm>
            <a:off x="148057" y="5465906"/>
            <a:ext cx="2955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Lowest PE =Bond Energy</a:t>
            </a:r>
            <a:endParaRPr b="0" i="0" sz="1800" u="none" cap="none" strike="noStrike">
              <a:solidFill>
                <a:schemeClr val="dk1"/>
              </a:solidFill>
              <a:latin typeface="Rockwell"/>
              <a:ea typeface="Rockwell"/>
              <a:cs typeface="Rockwell"/>
              <a:sym typeface="Rockwell"/>
            </a:endParaRPr>
          </a:p>
        </p:txBody>
      </p:sp>
      <p:cxnSp>
        <p:nvCxnSpPr>
          <p:cNvPr id="476" name="Google Shape;476;p52"/>
          <p:cNvCxnSpPr/>
          <p:nvPr/>
        </p:nvCxnSpPr>
        <p:spPr>
          <a:xfrm>
            <a:off x="2952307" y="5703006"/>
            <a:ext cx="456900" cy="398700"/>
          </a:xfrm>
          <a:prstGeom prst="straightConnector1">
            <a:avLst/>
          </a:prstGeom>
          <a:noFill/>
          <a:ln cap="flat" cmpd="sng" w="25400">
            <a:solidFill>
              <a:schemeClr val="accent1"/>
            </a:solidFill>
            <a:prstDash val="solid"/>
            <a:round/>
            <a:headEnd len="sm" w="sm" type="none"/>
            <a:tailEnd len="med" w="med" type="stealth"/>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5"/>
          <p:cNvSpPr txBox="1"/>
          <p:nvPr>
            <p:ph type="title"/>
          </p:nvPr>
        </p:nvSpPr>
        <p:spPr>
          <a:xfrm>
            <a:off x="498475" y="255498"/>
            <a:ext cx="7556400" cy="66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General Overview</a:t>
            </a:r>
            <a:endParaRPr/>
          </a:p>
        </p:txBody>
      </p:sp>
      <p:sp>
        <p:nvSpPr>
          <p:cNvPr id="327" name="Google Shape;327;p35"/>
          <p:cNvSpPr txBox="1"/>
          <p:nvPr>
            <p:ph idx="1" type="body"/>
          </p:nvPr>
        </p:nvSpPr>
        <p:spPr>
          <a:xfrm>
            <a:off x="137025" y="1177917"/>
            <a:ext cx="7569300" cy="47976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a:t>6.1 Exothermic &amp; Endothermic Processes</a:t>
            </a:r>
            <a:endParaRPr/>
          </a:p>
          <a:p>
            <a:pPr indent="0" lvl="0" marL="0" rtl="0" algn="l">
              <a:spcBef>
                <a:spcPts val="2000"/>
              </a:spcBef>
              <a:spcAft>
                <a:spcPts val="0"/>
              </a:spcAft>
              <a:buNone/>
            </a:pPr>
            <a:r>
              <a:rPr lang="en-US"/>
              <a:t>6.2 Energy Diagrams</a:t>
            </a:r>
            <a:endParaRPr/>
          </a:p>
          <a:p>
            <a:pPr indent="0" lvl="0" marL="0" rtl="0" algn="l">
              <a:spcBef>
                <a:spcPts val="2000"/>
              </a:spcBef>
              <a:spcAft>
                <a:spcPts val="0"/>
              </a:spcAft>
              <a:buNone/>
            </a:pPr>
            <a:r>
              <a:rPr lang="en-US"/>
              <a:t>6.3 Heat Transfer &amp; Thermal </a:t>
            </a:r>
            <a:r>
              <a:rPr lang="en-US"/>
              <a:t>Equilibrium</a:t>
            </a:r>
            <a:r>
              <a:rPr lang="en-US"/>
              <a:t> </a:t>
            </a:r>
            <a:endParaRPr/>
          </a:p>
          <a:p>
            <a:pPr indent="0" lvl="0" marL="0" rtl="0" algn="l">
              <a:spcBef>
                <a:spcPts val="2000"/>
              </a:spcBef>
              <a:spcAft>
                <a:spcPts val="0"/>
              </a:spcAft>
              <a:buNone/>
            </a:pPr>
            <a:r>
              <a:rPr lang="en-US"/>
              <a:t>6.4 Calorimetry</a:t>
            </a:r>
            <a:endParaRPr/>
          </a:p>
          <a:p>
            <a:pPr indent="0" lvl="0" marL="0" rtl="0" algn="l">
              <a:spcBef>
                <a:spcPts val="2000"/>
              </a:spcBef>
              <a:spcAft>
                <a:spcPts val="0"/>
              </a:spcAft>
              <a:buNone/>
            </a:pPr>
            <a:r>
              <a:rPr lang="en-US"/>
              <a:t>6.5 Energy of Phase Changes</a:t>
            </a:r>
            <a:endParaRPr/>
          </a:p>
          <a:p>
            <a:pPr indent="0" lvl="0" marL="0" rtl="0" algn="l">
              <a:spcBef>
                <a:spcPts val="2000"/>
              </a:spcBef>
              <a:spcAft>
                <a:spcPts val="0"/>
              </a:spcAft>
              <a:buNone/>
            </a:pPr>
            <a:r>
              <a:rPr lang="en-US"/>
              <a:t>6.6 Int</a:t>
            </a:r>
            <a:r>
              <a:rPr lang="en-US"/>
              <a:t>roduction to Enthalpy of Reactions</a:t>
            </a:r>
            <a:endParaRPr/>
          </a:p>
          <a:p>
            <a:pPr indent="0" lvl="0" marL="0" rtl="0" algn="l">
              <a:spcBef>
                <a:spcPts val="2000"/>
              </a:spcBef>
              <a:spcAft>
                <a:spcPts val="0"/>
              </a:spcAft>
              <a:buNone/>
            </a:pPr>
            <a:r>
              <a:rPr lang="en-US"/>
              <a:t>6.7 Bond Enthalpies</a:t>
            </a:r>
            <a:endParaRPr/>
          </a:p>
          <a:p>
            <a:pPr indent="0" lvl="0" marL="0" rtl="0" algn="l">
              <a:spcBef>
                <a:spcPts val="2000"/>
              </a:spcBef>
              <a:spcAft>
                <a:spcPts val="0"/>
              </a:spcAft>
              <a:buNone/>
            </a:pPr>
            <a:r>
              <a:rPr lang="en-US"/>
              <a:t>6.8 Enthalpy of Formation</a:t>
            </a:r>
            <a:endParaRPr/>
          </a:p>
          <a:p>
            <a:pPr indent="0" lvl="0" marL="0" rtl="0" algn="l">
              <a:spcBef>
                <a:spcPts val="2000"/>
              </a:spcBef>
              <a:spcAft>
                <a:spcPts val="0"/>
              </a:spcAft>
              <a:buNone/>
            </a:pPr>
            <a:r>
              <a:rPr lang="en-US"/>
              <a:t>6.9 Hess’s Law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3"/>
          <p:cNvSpPr txBox="1"/>
          <p:nvPr>
            <p:ph type="title"/>
          </p:nvPr>
        </p:nvSpPr>
        <p:spPr>
          <a:xfrm>
            <a:off x="498474" y="1792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6.7 Bond Enthalpy</a:t>
            </a:r>
            <a:endParaRPr/>
          </a:p>
        </p:txBody>
      </p:sp>
      <p:pic>
        <p:nvPicPr>
          <p:cNvPr id="483" name="Google Shape;483;p53"/>
          <p:cNvPicPr preferRelativeResize="0"/>
          <p:nvPr/>
        </p:nvPicPr>
        <p:blipFill>
          <a:blip r:embed="rId3">
            <a:alphaModFix/>
          </a:blip>
          <a:stretch>
            <a:fillRect/>
          </a:stretch>
        </p:blipFill>
        <p:spPr>
          <a:xfrm>
            <a:off x="106425" y="1163850"/>
            <a:ext cx="8757825" cy="52595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4"/>
          <p:cNvSpPr txBox="1"/>
          <p:nvPr>
            <p:ph type="title"/>
          </p:nvPr>
        </p:nvSpPr>
        <p:spPr>
          <a:xfrm>
            <a:off x="528316" y="118316"/>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6.7 </a:t>
            </a:r>
            <a:r>
              <a:rPr lang="en-US"/>
              <a:t>Bond Enthalpy</a:t>
            </a:r>
            <a:endParaRPr/>
          </a:p>
        </p:txBody>
      </p:sp>
      <p:pic>
        <p:nvPicPr>
          <p:cNvPr id="490" name="Google Shape;490;p54"/>
          <p:cNvPicPr preferRelativeResize="0"/>
          <p:nvPr/>
        </p:nvPicPr>
        <p:blipFill>
          <a:blip r:embed="rId3">
            <a:alphaModFix/>
          </a:blip>
          <a:stretch>
            <a:fillRect/>
          </a:stretch>
        </p:blipFill>
        <p:spPr>
          <a:xfrm>
            <a:off x="72250" y="897200"/>
            <a:ext cx="7556398" cy="3398152"/>
          </a:xfrm>
          <a:prstGeom prst="rect">
            <a:avLst/>
          </a:prstGeom>
          <a:noFill/>
          <a:ln>
            <a:noFill/>
          </a:ln>
        </p:spPr>
      </p:pic>
      <p:pic>
        <p:nvPicPr>
          <p:cNvPr id="491" name="Google Shape;491;p54"/>
          <p:cNvPicPr preferRelativeResize="0"/>
          <p:nvPr/>
        </p:nvPicPr>
        <p:blipFill>
          <a:blip r:embed="rId4">
            <a:alphaModFix/>
          </a:blip>
          <a:stretch>
            <a:fillRect/>
          </a:stretch>
        </p:blipFill>
        <p:spPr>
          <a:xfrm>
            <a:off x="889001" y="5361775"/>
            <a:ext cx="8255002" cy="806143"/>
          </a:xfrm>
          <a:prstGeom prst="rect">
            <a:avLst/>
          </a:prstGeom>
          <a:noFill/>
          <a:ln>
            <a:noFill/>
          </a:ln>
        </p:spPr>
      </p:pic>
      <p:pic>
        <p:nvPicPr>
          <p:cNvPr id="492" name="Google Shape;492;p54"/>
          <p:cNvPicPr preferRelativeResize="0"/>
          <p:nvPr/>
        </p:nvPicPr>
        <p:blipFill>
          <a:blip r:embed="rId5">
            <a:alphaModFix/>
          </a:blip>
          <a:stretch>
            <a:fillRect/>
          </a:stretch>
        </p:blipFill>
        <p:spPr>
          <a:xfrm>
            <a:off x="72250" y="4217550"/>
            <a:ext cx="5357008" cy="1144225"/>
          </a:xfrm>
          <a:prstGeom prst="rect">
            <a:avLst/>
          </a:prstGeom>
          <a:noFill/>
          <a:ln>
            <a:noFill/>
          </a:ln>
        </p:spPr>
      </p:pic>
      <p:pic>
        <p:nvPicPr>
          <p:cNvPr id="493" name="Google Shape;493;p54"/>
          <p:cNvPicPr preferRelativeResize="0"/>
          <p:nvPr/>
        </p:nvPicPr>
        <p:blipFill>
          <a:blip r:embed="rId6">
            <a:alphaModFix/>
          </a:blip>
          <a:stretch>
            <a:fillRect/>
          </a:stretch>
        </p:blipFill>
        <p:spPr>
          <a:xfrm>
            <a:off x="5555100" y="2206774"/>
            <a:ext cx="2734501" cy="2088574"/>
          </a:xfrm>
          <a:prstGeom prst="rect">
            <a:avLst/>
          </a:prstGeom>
          <a:noFill/>
          <a:ln>
            <a:noFill/>
          </a:ln>
        </p:spPr>
      </p:pic>
      <p:sp>
        <p:nvSpPr>
          <p:cNvPr id="494" name="Google Shape;494;p54"/>
          <p:cNvSpPr txBox="1"/>
          <p:nvPr/>
        </p:nvSpPr>
        <p:spPr>
          <a:xfrm>
            <a:off x="0" y="6415949"/>
            <a:ext cx="9144000" cy="444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400"/>
              <a:buFont typeface="Arial"/>
              <a:buNone/>
            </a:pPr>
            <a:r>
              <a:rPr b="1" lang="en-US">
                <a:solidFill>
                  <a:schemeClr val="dk1"/>
                </a:solidFill>
                <a:latin typeface="Calibri"/>
                <a:ea typeface="Calibri"/>
                <a:cs typeface="Calibri"/>
                <a:sym typeface="Calibri"/>
              </a:rPr>
              <a:t>Learning Objective:</a:t>
            </a:r>
            <a:r>
              <a:rPr lang="en-US">
                <a:solidFill>
                  <a:schemeClr val="dk1"/>
                </a:solidFill>
                <a:latin typeface="Calibri"/>
                <a:ea typeface="Calibri"/>
                <a:cs typeface="Calibri"/>
                <a:sym typeface="Calibri"/>
              </a:rPr>
              <a:t> Calculate the enthalpy change of a reaction based on the average bond energies of bonds broken and formed in the reaction. </a:t>
            </a:r>
            <a:endParaRPr i="0" sz="1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5"/>
          <p:cNvSpPr txBox="1"/>
          <p:nvPr>
            <p:ph type="title"/>
          </p:nvPr>
        </p:nvSpPr>
        <p:spPr>
          <a:xfrm>
            <a:off x="498475" y="179298"/>
            <a:ext cx="7556400" cy="81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6.8 Enthalpy of Formation</a:t>
            </a:r>
            <a:endParaRPr/>
          </a:p>
        </p:txBody>
      </p:sp>
      <p:sp>
        <p:nvSpPr>
          <p:cNvPr id="501" name="Google Shape;501;p55"/>
          <p:cNvSpPr txBox="1"/>
          <p:nvPr/>
        </p:nvSpPr>
        <p:spPr>
          <a:xfrm>
            <a:off x="0" y="6380201"/>
            <a:ext cx="9144000" cy="34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Calculate the enthalpy change for a chemical or physical process based on the standard enthalpies of formation.</a:t>
            </a:r>
            <a:endParaRPr i="0" u="none" cap="none" strike="noStrike">
              <a:solidFill>
                <a:srgbClr val="000000"/>
              </a:solidFill>
              <a:latin typeface="Calibri"/>
              <a:ea typeface="Calibri"/>
              <a:cs typeface="Calibri"/>
              <a:sym typeface="Calibri"/>
            </a:endParaRPr>
          </a:p>
        </p:txBody>
      </p:sp>
      <p:sp>
        <p:nvSpPr>
          <p:cNvPr id="502" name="Google Shape;502;p55"/>
          <p:cNvSpPr txBox="1"/>
          <p:nvPr/>
        </p:nvSpPr>
        <p:spPr>
          <a:xfrm>
            <a:off x="0" y="1020450"/>
            <a:ext cx="8082300" cy="33348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000000"/>
              </a:buClr>
              <a:buSzPts val="2000"/>
              <a:buFont typeface="Playfair Display"/>
              <a:buChar char="●"/>
            </a:pPr>
            <a:r>
              <a:rPr lang="en-US" sz="2000">
                <a:solidFill>
                  <a:srgbClr val="222222"/>
                </a:solidFill>
                <a:highlight>
                  <a:srgbClr val="FFFFFF"/>
                </a:highlight>
                <a:latin typeface="Rockwell"/>
                <a:ea typeface="Rockwell"/>
                <a:cs typeface="Rockwell"/>
                <a:sym typeface="Rockwell"/>
              </a:rPr>
              <a:t>The standard enthalpy of formation is the change of </a:t>
            </a:r>
            <a:r>
              <a:rPr b="1" lang="en-US" sz="2000">
                <a:solidFill>
                  <a:srgbClr val="222222"/>
                </a:solidFill>
                <a:highlight>
                  <a:srgbClr val="FFFFFF"/>
                </a:highlight>
                <a:latin typeface="Rockwell"/>
                <a:ea typeface="Rockwell"/>
                <a:cs typeface="Rockwell"/>
                <a:sym typeface="Rockwell"/>
              </a:rPr>
              <a:t>enthalpy</a:t>
            </a:r>
            <a:r>
              <a:rPr lang="en-US" sz="2000">
                <a:solidFill>
                  <a:srgbClr val="222222"/>
                </a:solidFill>
                <a:highlight>
                  <a:srgbClr val="FFFFFF"/>
                </a:highlight>
                <a:latin typeface="Rockwell"/>
                <a:ea typeface="Rockwell"/>
                <a:cs typeface="Rockwell"/>
                <a:sym typeface="Rockwell"/>
              </a:rPr>
              <a:t> during the </a:t>
            </a:r>
            <a:r>
              <a:rPr b="1" lang="en-US" sz="2000">
                <a:solidFill>
                  <a:srgbClr val="222222"/>
                </a:solidFill>
                <a:highlight>
                  <a:srgbClr val="FFFFFF"/>
                </a:highlight>
                <a:latin typeface="Rockwell"/>
                <a:ea typeface="Rockwell"/>
                <a:cs typeface="Rockwell"/>
                <a:sym typeface="Rockwell"/>
              </a:rPr>
              <a:t>formation</a:t>
            </a:r>
            <a:r>
              <a:rPr lang="en-US" sz="2000">
                <a:solidFill>
                  <a:srgbClr val="222222"/>
                </a:solidFill>
                <a:highlight>
                  <a:srgbClr val="FFFFFF"/>
                </a:highlight>
                <a:latin typeface="Rockwell"/>
                <a:ea typeface="Rockwell"/>
                <a:cs typeface="Rockwell"/>
                <a:sym typeface="Rockwell"/>
              </a:rPr>
              <a:t> of </a:t>
            </a:r>
            <a:r>
              <a:rPr b="1" lang="en-US" sz="2000" u="sng">
                <a:solidFill>
                  <a:srgbClr val="222222"/>
                </a:solidFill>
                <a:highlight>
                  <a:srgbClr val="FFFFFF"/>
                </a:highlight>
                <a:latin typeface="Rockwell"/>
                <a:ea typeface="Rockwell"/>
                <a:cs typeface="Rockwell"/>
                <a:sym typeface="Rockwell"/>
              </a:rPr>
              <a:t>1 mole of a substance</a:t>
            </a:r>
            <a:r>
              <a:rPr lang="en-US" sz="2000">
                <a:solidFill>
                  <a:srgbClr val="222222"/>
                </a:solidFill>
                <a:highlight>
                  <a:srgbClr val="FFFFFF"/>
                </a:highlight>
                <a:latin typeface="Rockwell"/>
                <a:ea typeface="Rockwell"/>
                <a:cs typeface="Rockwell"/>
                <a:sym typeface="Rockwell"/>
              </a:rPr>
              <a:t> from its constituent elements under standard conditions.</a:t>
            </a:r>
            <a:endParaRPr sz="2000">
              <a:solidFill>
                <a:srgbClr val="222222"/>
              </a:solidFill>
              <a:highlight>
                <a:srgbClr val="FFFFFF"/>
              </a:highlight>
              <a:latin typeface="Rockwell"/>
              <a:ea typeface="Rockwell"/>
              <a:cs typeface="Rockwell"/>
              <a:sym typeface="Rockwell"/>
            </a:endParaRPr>
          </a:p>
          <a:p>
            <a:pPr indent="-355600" lvl="1" marL="914400" rtl="0" algn="l">
              <a:lnSpc>
                <a:spcPct val="100000"/>
              </a:lnSpc>
              <a:spcBef>
                <a:spcPts val="0"/>
              </a:spcBef>
              <a:spcAft>
                <a:spcPts val="0"/>
              </a:spcAft>
              <a:buClr>
                <a:srgbClr val="222222"/>
              </a:buClr>
              <a:buSzPts val="2000"/>
              <a:buFont typeface="Rockwell"/>
              <a:buChar char="○"/>
            </a:pPr>
            <a:r>
              <a:rPr lang="en-US" sz="2000">
                <a:solidFill>
                  <a:srgbClr val="222222"/>
                </a:solidFill>
                <a:highlight>
                  <a:srgbClr val="FFFFFF"/>
                </a:highlight>
                <a:latin typeface="Rockwell"/>
                <a:ea typeface="Rockwell"/>
                <a:cs typeface="Rockwell"/>
                <a:sym typeface="Rockwell"/>
              </a:rPr>
              <a:t>Pay attention to states of matter!!</a:t>
            </a:r>
            <a:endParaRPr sz="2000">
              <a:solidFill>
                <a:srgbClr val="222222"/>
              </a:solidFill>
              <a:highlight>
                <a:srgbClr val="FFFFFF"/>
              </a:highlight>
              <a:latin typeface="Rockwell"/>
              <a:ea typeface="Rockwell"/>
              <a:cs typeface="Rockwell"/>
              <a:sym typeface="Rockwell"/>
            </a:endParaRPr>
          </a:p>
          <a:p>
            <a:pPr indent="-355600" lvl="0" marL="457200" rtl="0" algn="l">
              <a:lnSpc>
                <a:spcPct val="100000"/>
              </a:lnSpc>
              <a:spcBef>
                <a:spcPts val="0"/>
              </a:spcBef>
              <a:spcAft>
                <a:spcPts val="0"/>
              </a:spcAft>
              <a:buClr>
                <a:srgbClr val="222222"/>
              </a:buClr>
              <a:buSzPts val="2000"/>
              <a:buFont typeface="Rockwell"/>
              <a:buChar char="●"/>
            </a:pPr>
            <a:r>
              <a:rPr lang="en-US" sz="2000">
                <a:solidFill>
                  <a:srgbClr val="222222"/>
                </a:solidFill>
                <a:highlight>
                  <a:srgbClr val="FFFFFF"/>
                </a:highlight>
                <a:latin typeface="Rockwell"/>
                <a:ea typeface="Rockwell"/>
                <a:cs typeface="Rockwell"/>
                <a:sym typeface="Rockwell"/>
              </a:rPr>
              <a:t>Elements in their standard states do not have enthalpy of formation values as they do not have to “form”.</a:t>
            </a:r>
            <a:endParaRPr sz="2000">
              <a:solidFill>
                <a:srgbClr val="222222"/>
              </a:solidFill>
              <a:highlight>
                <a:srgbClr val="FFFFFF"/>
              </a:highlight>
              <a:latin typeface="Rockwell"/>
              <a:ea typeface="Rockwell"/>
              <a:cs typeface="Rockwell"/>
              <a:sym typeface="Rockwell"/>
            </a:endParaRPr>
          </a:p>
          <a:p>
            <a:pPr indent="-355600" lvl="1" marL="914400" rtl="0" algn="l">
              <a:lnSpc>
                <a:spcPct val="100000"/>
              </a:lnSpc>
              <a:spcBef>
                <a:spcPts val="0"/>
              </a:spcBef>
              <a:spcAft>
                <a:spcPts val="0"/>
              </a:spcAft>
              <a:buClr>
                <a:srgbClr val="000000"/>
              </a:buClr>
              <a:buSzPts val="2000"/>
              <a:buFont typeface="Rockwell"/>
              <a:buChar char="○"/>
            </a:pPr>
            <a:r>
              <a:rPr lang="en-US" sz="2000">
                <a:highlight>
                  <a:srgbClr val="FFFFFF"/>
                </a:highlight>
                <a:latin typeface="Rockwell"/>
                <a:ea typeface="Rockwell"/>
                <a:cs typeface="Rockwell"/>
                <a:sym typeface="Rockwell"/>
              </a:rPr>
              <a:t>Ex: O</a:t>
            </a:r>
            <a:r>
              <a:rPr baseline="-25000" lang="en-US" sz="2000">
                <a:highlight>
                  <a:srgbClr val="FFFFFF"/>
                </a:highlight>
                <a:latin typeface="Rockwell"/>
                <a:ea typeface="Rockwell"/>
                <a:cs typeface="Rockwell"/>
                <a:sym typeface="Rockwell"/>
              </a:rPr>
              <a:t>2</a:t>
            </a:r>
            <a:r>
              <a:rPr lang="en-US" sz="2000">
                <a:highlight>
                  <a:srgbClr val="FFFFFF"/>
                </a:highlight>
                <a:latin typeface="Rockwell"/>
                <a:ea typeface="Rockwell"/>
                <a:cs typeface="Rockwell"/>
                <a:sym typeface="Rockwell"/>
              </a:rPr>
              <a:t>(g) or Fe (s)</a:t>
            </a:r>
            <a:endParaRPr sz="2000">
              <a:solidFill>
                <a:srgbClr val="222222"/>
              </a:solidFill>
              <a:highlight>
                <a:srgbClr val="FFFFFF"/>
              </a:highlight>
              <a:latin typeface="Rockwell"/>
              <a:ea typeface="Rockwell"/>
              <a:cs typeface="Rockwell"/>
              <a:sym typeface="Rockwell"/>
            </a:endParaRPr>
          </a:p>
          <a:p>
            <a:pPr indent="0" lvl="0" marL="0" rtl="0" algn="ctr">
              <a:lnSpc>
                <a:spcPct val="100000"/>
              </a:lnSpc>
              <a:spcBef>
                <a:spcPts val="1000"/>
              </a:spcBef>
              <a:spcAft>
                <a:spcPts val="1600"/>
              </a:spcAft>
              <a:buNone/>
            </a:pPr>
            <a:r>
              <a:rPr b="1" lang="en-US" sz="2000">
                <a:solidFill>
                  <a:srgbClr val="000000"/>
                </a:solidFill>
                <a:latin typeface="Rockwell"/>
                <a:ea typeface="Rockwell"/>
                <a:cs typeface="Rockwell"/>
                <a:sym typeface="Rockwell"/>
              </a:rPr>
              <a:t>ΔH°</a:t>
            </a:r>
            <a:r>
              <a:rPr b="1" baseline="-25000" lang="en-US" sz="2000">
                <a:solidFill>
                  <a:srgbClr val="000000"/>
                </a:solidFill>
                <a:latin typeface="Rockwell"/>
                <a:ea typeface="Rockwell"/>
                <a:cs typeface="Rockwell"/>
                <a:sym typeface="Rockwell"/>
              </a:rPr>
              <a:t>reaction </a:t>
            </a:r>
            <a:r>
              <a:rPr b="1" lang="en-US" sz="2000">
                <a:solidFill>
                  <a:srgbClr val="000000"/>
                </a:solidFill>
                <a:latin typeface="Rockwell"/>
                <a:ea typeface="Rockwell"/>
                <a:cs typeface="Rockwell"/>
                <a:sym typeface="Rockwell"/>
              </a:rPr>
              <a:t>= ΣΔH</a:t>
            </a:r>
            <a:r>
              <a:rPr b="1" baseline="-25000" lang="en-US" sz="2000">
                <a:solidFill>
                  <a:srgbClr val="000000"/>
                </a:solidFill>
                <a:latin typeface="Rockwell"/>
                <a:ea typeface="Rockwell"/>
                <a:cs typeface="Rockwell"/>
                <a:sym typeface="Rockwell"/>
              </a:rPr>
              <a:t>f </a:t>
            </a:r>
            <a:r>
              <a:rPr b="1" lang="en-US" sz="2000">
                <a:solidFill>
                  <a:srgbClr val="000000"/>
                </a:solidFill>
                <a:latin typeface="Rockwell"/>
                <a:ea typeface="Rockwell"/>
                <a:cs typeface="Rockwell"/>
                <a:sym typeface="Rockwell"/>
              </a:rPr>
              <a:t>°</a:t>
            </a:r>
            <a:r>
              <a:rPr b="1" baseline="-25000" lang="en-US" sz="2000">
                <a:solidFill>
                  <a:srgbClr val="000000"/>
                </a:solidFill>
                <a:latin typeface="Rockwell"/>
                <a:ea typeface="Rockwell"/>
                <a:cs typeface="Rockwell"/>
                <a:sym typeface="Rockwell"/>
              </a:rPr>
              <a:t>products </a:t>
            </a:r>
            <a:r>
              <a:rPr b="1" lang="en-US" sz="2000">
                <a:solidFill>
                  <a:srgbClr val="000000"/>
                </a:solidFill>
                <a:latin typeface="Rockwell"/>
                <a:ea typeface="Rockwell"/>
                <a:cs typeface="Rockwell"/>
                <a:sym typeface="Rockwell"/>
              </a:rPr>
              <a:t>−    ΣΔH</a:t>
            </a:r>
            <a:r>
              <a:rPr b="1" baseline="-25000" lang="en-US" sz="2000">
                <a:solidFill>
                  <a:srgbClr val="000000"/>
                </a:solidFill>
                <a:latin typeface="Rockwell"/>
                <a:ea typeface="Rockwell"/>
                <a:cs typeface="Rockwell"/>
                <a:sym typeface="Rockwell"/>
              </a:rPr>
              <a:t>f</a:t>
            </a:r>
            <a:r>
              <a:rPr b="1" lang="en-US" sz="2000">
                <a:solidFill>
                  <a:srgbClr val="000000"/>
                </a:solidFill>
                <a:latin typeface="Rockwell"/>
                <a:ea typeface="Rockwell"/>
                <a:cs typeface="Rockwell"/>
                <a:sym typeface="Rockwell"/>
              </a:rPr>
              <a:t> °</a:t>
            </a:r>
            <a:r>
              <a:rPr b="1" baseline="-25000" lang="en-US" sz="2000">
                <a:solidFill>
                  <a:srgbClr val="000000"/>
                </a:solidFill>
                <a:latin typeface="Rockwell"/>
                <a:ea typeface="Rockwell"/>
                <a:cs typeface="Rockwell"/>
                <a:sym typeface="Rockwell"/>
              </a:rPr>
              <a:t>reactants</a:t>
            </a:r>
            <a:endParaRPr b="1" sz="2000">
              <a:solidFill>
                <a:srgbClr val="222222"/>
              </a:solidFill>
              <a:highlight>
                <a:srgbClr val="FFFFFF"/>
              </a:highlight>
              <a:latin typeface="Rockwell"/>
              <a:ea typeface="Rockwell"/>
              <a:cs typeface="Rockwell"/>
              <a:sym typeface="Rockwell"/>
            </a:endParaRPr>
          </a:p>
        </p:txBody>
      </p:sp>
      <p:pic>
        <p:nvPicPr>
          <p:cNvPr id="503" name="Google Shape;503;p55"/>
          <p:cNvPicPr preferRelativeResize="0"/>
          <p:nvPr/>
        </p:nvPicPr>
        <p:blipFill>
          <a:blip r:embed="rId3">
            <a:alphaModFix/>
          </a:blip>
          <a:stretch>
            <a:fillRect/>
          </a:stretch>
        </p:blipFill>
        <p:spPr>
          <a:xfrm>
            <a:off x="76200" y="3811605"/>
            <a:ext cx="5348049" cy="696050"/>
          </a:xfrm>
          <a:prstGeom prst="rect">
            <a:avLst/>
          </a:prstGeom>
          <a:noFill/>
          <a:ln>
            <a:noFill/>
          </a:ln>
        </p:spPr>
      </p:pic>
      <p:pic>
        <p:nvPicPr>
          <p:cNvPr id="504" name="Google Shape;504;p55"/>
          <p:cNvPicPr preferRelativeResize="0"/>
          <p:nvPr/>
        </p:nvPicPr>
        <p:blipFill>
          <a:blip r:embed="rId4">
            <a:alphaModFix/>
          </a:blip>
          <a:stretch>
            <a:fillRect/>
          </a:stretch>
        </p:blipFill>
        <p:spPr>
          <a:xfrm>
            <a:off x="4486926" y="4311799"/>
            <a:ext cx="4571999" cy="20684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6"/>
          <p:cNvSpPr txBox="1"/>
          <p:nvPr>
            <p:ph idx="1" type="body"/>
          </p:nvPr>
        </p:nvSpPr>
        <p:spPr>
          <a:xfrm>
            <a:off x="37075" y="900975"/>
            <a:ext cx="4858500" cy="5779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000"/>
              </a:spcBef>
              <a:spcAft>
                <a:spcPts val="0"/>
              </a:spcAft>
              <a:buSzPts val="971"/>
              <a:buNone/>
            </a:pPr>
            <a:r>
              <a:rPr lang="en-US" sz="1600">
                <a:solidFill>
                  <a:srgbClr val="0070C0"/>
                </a:solidFill>
                <a:latin typeface="Playfair Display"/>
                <a:ea typeface="Playfair Display"/>
                <a:cs typeface="Playfair Display"/>
                <a:sym typeface="Playfair Display"/>
              </a:rPr>
              <a:t>Any bond that can be formed can be broken. These processes are in opposition. (their enthalpy changes are equal in magnitude, opposite sign)</a:t>
            </a:r>
            <a:endParaRPr sz="1600">
              <a:latin typeface="Playfair Display"/>
              <a:ea typeface="Playfair Display"/>
              <a:cs typeface="Playfair Display"/>
              <a:sym typeface="Playfair Display"/>
            </a:endParaRPr>
          </a:p>
          <a:p>
            <a:pPr indent="-330200" lvl="0" marL="457200" rtl="0" algn="l">
              <a:lnSpc>
                <a:spcPct val="100000"/>
              </a:lnSpc>
              <a:spcBef>
                <a:spcPts val="0"/>
              </a:spcBef>
              <a:spcAft>
                <a:spcPts val="0"/>
              </a:spcAft>
              <a:buClr>
                <a:srgbClr val="0070C0"/>
              </a:buClr>
              <a:buSzPts val="1600"/>
              <a:buFont typeface="Playfair Display"/>
              <a:buChar char="●"/>
            </a:pPr>
            <a:r>
              <a:rPr lang="en-US" sz="1600">
                <a:solidFill>
                  <a:srgbClr val="0070C0"/>
                </a:solidFill>
                <a:latin typeface="Playfair Display"/>
                <a:ea typeface="Playfair Display"/>
                <a:cs typeface="Playfair Display"/>
                <a:sym typeface="Playfair Display"/>
              </a:rPr>
              <a:t>ΔH bonds breaking: ENDOTHERMIC (+)</a:t>
            </a:r>
            <a:endParaRPr sz="1600">
              <a:latin typeface="Playfair Display"/>
              <a:ea typeface="Playfair Display"/>
              <a:cs typeface="Playfair Display"/>
              <a:sym typeface="Playfair Display"/>
            </a:endParaRPr>
          </a:p>
          <a:p>
            <a:pPr indent="-330200" lvl="0" marL="457200" rtl="0" algn="l">
              <a:lnSpc>
                <a:spcPct val="100000"/>
              </a:lnSpc>
              <a:spcBef>
                <a:spcPts val="0"/>
              </a:spcBef>
              <a:spcAft>
                <a:spcPts val="0"/>
              </a:spcAft>
              <a:buClr>
                <a:srgbClr val="0070C0"/>
              </a:buClr>
              <a:buSzPts val="1600"/>
              <a:buFont typeface="Playfair Display"/>
              <a:buChar char="●"/>
            </a:pPr>
            <a:r>
              <a:rPr lang="en-US" sz="1600">
                <a:solidFill>
                  <a:srgbClr val="0070C0"/>
                </a:solidFill>
                <a:latin typeface="Playfair Display"/>
                <a:ea typeface="Playfair Display"/>
                <a:cs typeface="Playfair Display"/>
                <a:sym typeface="Playfair Display"/>
              </a:rPr>
              <a:t>ΔH bonds forming: EXOTHERMIC (-)</a:t>
            </a:r>
            <a:endParaRPr sz="1600">
              <a:latin typeface="Playfair Display"/>
              <a:ea typeface="Playfair Display"/>
              <a:cs typeface="Playfair Display"/>
              <a:sym typeface="Playfair Display"/>
            </a:endParaRPr>
          </a:p>
          <a:p>
            <a:pPr indent="-330200" lvl="0" marL="457200" rtl="0" algn="l">
              <a:lnSpc>
                <a:spcPct val="100000"/>
              </a:lnSpc>
              <a:spcBef>
                <a:spcPts val="0"/>
              </a:spcBef>
              <a:spcAft>
                <a:spcPts val="0"/>
              </a:spcAft>
              <a:buClr>
                <a:srgbClr val="0070C0"/>
              </a:buClr>
              <a:buSzPts val="1600"/>
              <a:buFont typeface="Playfair Display"/>
              <a:buChar char="●"/>
            </a:pPr>
            <a:r>
              <a:rPr lang="en-US" sz="1600">
                <a:solidFill>
                  <a:srgbClr val="0070C0"/>
                </a:solidFill>
                <a:latin typeface="Playfair Display"/>
                <a:ea typeface="Playfair Display"/>
                <a:cs typeface="Playfair Display"/>
                <a:sym typeface="Playfair Display"/>
              </a:rPr>
              <a:t>To find ΔH</a:t>
            </a:r>
            <a:r>
              <a:rPr baseline="-25000" lang="en-US" sz="1600">
                <a:solidFill>
                  <a:srgbClr val="0070C0"/>
                </a:solidFill>
                <a:latin typeface="Playfair Display"/>
                <a:ea typeface="Playfair Display"/>
                <a:cs typeface="Playfair Display"/>
                <a:sym typeface="Playfair Display"/>
              </a:rPr>
              <a:t>rxn</a:t>
            </a:r>
            <a:endParaRPr sz="1600">
              <a:solidFill>
                <a:srgbClr val="0070C0"/>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None/>
            </a:pPr>
            <a:r>
              <a:rPr lang="en-US" sz="1600">
                <a:solidFill>
                  <a:srgbClr val="0070C0"/>
                </a:solidFill>
                <a:latin typeface="Playfair Display"/>
                <a:ea typeface="Playfair Display"/>
                <a:cs typeface="Playfair Display"/>
                <a:sym typeface="Playfair Display"/>
              </a:rPr>
              <a:t>ΔH</a:t>
            </a:r>
            <a:r>
              <a:rPr baseline="-25000" lang="en-US" sz="1600">
                <a:solidFill>
                  <a:srgbClr val="0070C0"/>
                </a:solidFill>
                <a:latin typeface="Playfair Display"/>
                <a:ea typeface="Playfair Display"/>
                <a:cs typeface="Playfair Display"/>
                <a:sym typeface="Playfair Display"/>
              </a:rPr>
              <a:t>rxn</a:t>
            </a:r>
            <a:r>
              <a:rPr lang="en-US" sz="1600">
                <a:solidFill>
                  <a:srgbClr val="0070C0"/>
                </a:solidFill>
                <a:latin typeface="Playfair Display"/>
                <a:ea typeface="Playfair Display"/>
                <a:cs typeface="Playfair Display"/>
                <a:sym typeface="Playfair Display"/>
              </a:rPr>
              <a:t> = ΣΔH</a:t>
            </a:r>
            <a:r>
              <a:rPr baseline="-25000" lang="en-US" sz="1600">
                <a:solidFill>
                  <a:srgbClr val="0070C0"/>
                </a:solidFill>
                <a:latin typeface="Playfair Display"/>
                <a:ea typeface="Playfair Display"/>
                <a:cs typeface="Playfair Display"/>
                <a:sym typeface="Playfair Display"/>
              </a:rPr>
              <a:t>bonds broken</a:t>
            </a:r>
            <a:r>
              <a:rPr lang="en-US" sz="1600">
                <a:solidFill>
                  <a:srgbClr val="0070C0"/>
                </a:solidFill>
                <a:latin typeface="Playfair Display"/>
                <a:ea typeface="Playfair Display"/>
                <a:cs typeface="Playfair Display"/>
                <a:sym typeface="Playfair Display"/>
              </a:rPr>
              <a:t>- ΣΔH</a:t>
            </a:r>
            <a:r>
              <a:rPr baseline="-25000" lang="en-US" sz="1600">
                <a:solidFill>
                  <a:srgbClr val="0070C0"/>
                </a:solidFill>
                <a:latin typeface="Playfair Display"/>
                <a:ea typeface="Playfair Display"/>
                <a:cs typeface="Playfair Display"/>
                <a:sym typeface="Playfair Display"/>
              </a:rPr>
              <a:t>bonds formed</a:t>
            </a:r>
            <a:endParaRPr baseline="-25000" sz="1600">
              <a:latin typeface="Playfair Display"/>
              <a:ea typeface="Playfair Display"/>
              <a:cs typeface="Playfair Display"/>
              <a:sym typeface="Playfair Display"/>
            </a:endParaRPr>
          </a:p>
          <a:p>
            <a:pPr indent="-166924" lvl="0" marL="228600" rtl="0" algn="l">
              <a:lnSpc>
                <a:spcPct val="100000"/>
              </a:lnSpc>
              <a:spcBef>
                <a:spcPts val="600"/>
              </a:spcBef>
              <a:spcAft>
                <a:spcPts val="0"/>
              </a:spcAft>
              <a:buSzPts val="971"/>
              <a:buFont typeface="Noto Sans Symbols"/>
              <a:buNone/>
            </a:pPr>
            <a:r>
              <a:t/>
            </a:r>
            <a:endParaRPr sz="1600">
              <a:latin typeface="Playfair Display"/>
              <a:ea typeface="Playfair Display"/>
              <a:cs typeface="Playfair Display"/>
              <a:sym typeface="Playfair Display"/>
            </a:endParaRPr>
          </a:p>
          <a:p>
            <a:pPr indent="0" lvl="0" marL="0" rtl="0" algn="l">
              <a:lnSpc>
                <a:spcPct val="100000"/>
              </a:lnSpc>
              <a:spcBef>
                <a:spcPts val="0"/>
              </a:spcBef>
              <a:spcAft>
                <a:spcPts val="0"/>
              </a:spcAft>
              <a:buSzPts val="971"/>
              <a:buNone/>
            </a:pPr>
            <a:r>
              <a:rPr b="1" lang="en-US" sz="1600">
                <a:solidFill>
                  <a:schemeClr val="dk1"/>
                </a:solidFill>
                <a:latin typeface="Playfair Display"/>
                <a:ea typeface="Playfair Display"/>
                <a:cs typeface="Playfair Display"/>
                <a:sym typeface="Playfair Display"/>
              </a:rPr>
              <a:t>To calculate or estimate ΔHrxn from Bond Energy:</a:t>
            </a:r>
            <a:endParaRPr sz="1600">
              <a:latin typeface="Playfair Display"/>
              <a:ea typeface="Playfair Display"/>
              <a:cs typeface="Playfair Display"/>
              <a:sym typeface="Playfair Display"/>
            </a:endParaRPr>
          </a:p>
          <a:p>
            <a:pPr indent="-382840" lvl="0" marL="342900" rtl="0" algn="l">
              <a:lnSpc>
                <a:spcPct val="100000"/>
              </a:lnSpc>
              <a:spcBef>
                <a:spcPts val="0"/>
              </a:spcBef>
              <a:spcAft>
                <a:spcPts val="0"/>
              </a:spcAft>
              <a:buSzPts val="1600"/>
              <a:buFont typeface="Playfair Display"/>
              <a:buAutoNum type="arabicPeriod"/>
            </a:pPr>
            <a:r>
              <a:rPr lang="en-US" sz="1600">
                <a:solidFill>
                  <a:schemeClr val="dk1"/>
                </a:solidFill>
                <a:latin typeface="Playfair Display"/>
                <a:ea typeface="Playfair Display"/>
                <a:cs typeface="Playfair Display"/>
                <a:sym typeface="Playfair Display"/>
              </a:rPr>
              <a:t>Draw the Lewis Structure. Don’t forget about double and triple bonds!</a:t>
            </a:r>
            <a:endParaRPr sz="1600">
              <a:latin typeface="Playfair Display"/>
              <a:ea typeface="Playfair Display"/>
              <a:cs typeface="Playfair Display"/>
              <a:sym typeface="Playfair Display"/>
            </a:endParaRPr>
          </a:p>
          <a:p>
            <a:pPr indent="-382840" lvl="0" marL="342900" rtl="0" algn="l">
              <a:lnSpc>
                <a:spcPct val="100000"/>
              </a:lnSpc>
              <a:spcBef>
                <a:spcPts val="0"/>
              </a:spcBef>
              <a:spcAft>
                <a:spcPts val="0"/>
              </a:spcAft>
              <a:buSzPts val="1600"/>
              <a:buFont typeface="Playfair Display"/>
              <a:buAutoNum type="arabicPeriod"/>
            </a:pPr>
            <a:r>
              <a:rPr lang="en-US" sz="1600">
                <a:solidFill>
                  <a:schemeClr val="dk1"/>
                </a:solidFill>
                <a:latin typeface="Playfair Display"/>
                <a:ea typeface="Playfair Display"/>
                <a:cs typeface="Playfair Display"/>
                <a:sym typeface="Playfair Display"/>
              </a:rPr>
              <a:t>Add up ΔH bonds breaking</a:t>
            </a:r>
            <a:endParaRPr sz="1600">
              <a:solidFill>
                <a:schemeClr val="dk1"/>
              </a:solidFill>
              <a:latin typeface="Playfair Display"/>
              <a:ea typeface="Playfair Display"/>
              <a:cs typeface="Playfair Display"/>
              <a:sym typeface="Playfair Display"/>
            </a:endParaRPr>
          </a:p>
          <a:p>
            <a:pPr indent="-382840" lvl="0" marL="342900" rtl="0" algn="l">
              <a:lnSpc>
                <a:spcPct val="100000"/>
              </a:lnSpc>
              <a:spcBef>
                <a:spcPts val="0"/>
              </a:spcBef>
              <a:spcAft>
                <a:spcPts val="0"/>
              </a:spcAft>
              <a:buSzPts val="1600"/>
              <a:buFont typeface="Playfair Display"/>
              <a:buAutoNum type="arabicPeriod"/>
            </a:pPr>
            <a:r>
              <a:rPr lang="en-US" sz="1600">
                <a:solidFill>
                  <a:schemeClr val="dk1"/>
                </a:solidFill>
                <a:latin typeface="Playfair Display"/>
                <a:ea typeface="Playfair Display"/>
                <a:cs typeface="Playfair Display"/>
                <a:sym typeface="Playfair Display"/>
              </a:rPr>
              <a:t>Add up ΔH bonds forming.</a:t>
            </a:r>
            <a:endParaRPr sz="1600">
              <a:latin typeface="Playfair Display"/>
              <a:ea typeface="Playfair Display"/>
              <a:cs typeface="Playfair Display"/>
              <a:sym typeface="Playfair Display"/>
            </a:endParaRPr>
          </a:p>
          <a:p>
            <a:pPr indent="-382840" lvl="0" marL="342900" rtl="0" algn="l">
              <a:lnSpc>
                <a:spcPct val="100000"/>
              </a:lnSpc>
              <a:spcBef>
                <a:spcPts val="0"/>
              </a:spcBef>
              <a:spcAft>
                <a:spcPts val="0"/>
              </a:spcAft>
              <a:buSzPts val="1600"/>
              <a:buFont typeface="Playfair Display"/>
              <a:buAutoNum type="arabicPeriod"/>
            </a:pPr>
            <a:r>
              <a:rPr lang="en-US" sz="1600">
                <a:solidFill>
                  <a:schemeClr val="dk1"/>
                </a:solidFill>
                <a:latin typeface="Playfair Display"/>
                <a:ea typeface="Playfair Display"/>
                <a:cs typeface="Playfair Display"/>
                <a:sym typeface="Playfair Display"/>
              </a:rPr>
              <a:t>Subtract broken - formed. </a:t>
            </a:r>
            <a:r>
              <a:rPr lang="en-US" sz="1600">
                <a:solidFill>
                  <a:schemeClr val="dk1"/>
                </a:solidFill>
                <a:latin typeface="Playfair Display"/>
                <a:ea typeface="Playfair Display"/>
                <a:cs typeface="Playfair Display"/>
                <a:sym typeface="Playfair Display"/>
              </a:rPr>
              <a:t>Units are kJ/mol</a:t>
            </a:r>
            <a:r>
              <a:rPr baseline="-25000" lang="en-US" sz="1600">
                <a:solidFill>
                  <a:schemeClr val="dk1"/>
                </a:solidFill>
                <a:latin typeface="Playfair Display"/>
                <a:ea typeface="Playfair Display"/>
                <a:cs typeface="Playfair Display"/>
                <a:sym typeface="Playfair Display"/>
              </a:rPr>
              <a:t>rxn</a:t>
            </a:r>
            <a:r>
              <a:rPr lang="en-US" sz="1600">
                <a:solidFill>
                  <a:schemeClr val="dk1"/>
                </a:solidFill>
                <a:latin typeface="Playfair Display"/>
                <a:ea typeface="Playfair Display"/>
                <a:cs typeface="Playfair Display"/>
                <a:sym typeface="Playfair Display"/>
              </a:rPr>
              <a:t>.</a:t>
            </a:r>
            <a:endParaRPr sz="1600">
              <a:latin typeface="Playfair Display"/>
              <a:ea typeface="Playfair Display"/>
              <a:cs typeface="Playfair Display"/>
              <a:sym typeface="Playfair Display"/>
            </a:endParaRPr>
          </a:p>
          <a:p>
            <a:pPr indent="-281225" lvl="0" marL="342900" rtl="0" algn="l">
              <a:lnSpc>
                <a:spcPct val="100000"/>
              </a:lnSpc>
              <a:spcBef>
                <a:spcPts val="0"/>
              </a:spcBef>
              <a:spcAft>
                <a:spcPts val="0"/>
              </a:spcAft>
              <a:buSzPts val="971"/>
              <a:buFont typeface="Rockwell"/>
              <a:buNone/>
            </a:pPr>
            <a:r>
              <a:t/>
            </a:r>
            <a:endParaRPr sz="1600">
              <a:solidFill>
                <a:schemeClr val="dk1"/>
              </a:solidFill>
              <a:latin typeface="Playfair Display"/>
              <a:ea typeface="Playfair Display"/>
              <a:cs typeface="Playfair Display"/>
              <a:sym typeface="Playfair Display"/>
            </a:endParaRPr>
          </a:p>
          <a:p>
            <a:pPr indent="0" lvl="0" marL="0" rtl="0" algn="l">
              <a:lnSpc>
                <a:spcPct val="100000"/>
              </a:lnSpc>
              <a:spcBef>
                <a:spcPts val="600"/>
              </a:spcBef>
              <a:spcAft>
                <a:spcPts val="0"/>
              </a:spcAft>
              <a:buSzPts val="971"/>
              <a:buNone/>
            </a:pPr>
            <a:r>
              <a:rPr b="1" lang="en-US" sz="1600">
                <a:solidFill>
                  <a:srgbClr val="7030A0"/>
                </a:solidFill>
                <a:latin typeface="Playfair Display"/>
                <a:ea typeface="Playfair Display"/>
                <a:cs typeface="Playfair Display"/>
                <a:sym typeface="Playfair Display"/>
              </a:rPr>
              <a:t>To calculate ΔH°</a:t>
            </a:r>
            <a:r>
              <a:rPr b="1" baseline="-25000" lang="en-US" sz="1600">
                <a:solidFill>
                  <a:srgbClr val="7030A0"/>
                </a:solidFill>
                <a:latin typeface="Playfair Display"/>
                <a:ea typeface="Playfair Display"/>
                <a:cs typeface="Playfair Display"/>
                <a:sym typeface="Playfair Display"/>
              </a:rPr>
              <a:t>rxn</a:t>
            </a:r>
            <a:r>
              <a:rPr b="1" lang="en-US" sz="1600">
                <a:solidFill>
                  <a:srgbClr val="7030A0"/>
                </a:solidFill>
                <a:latin typeface="Playfair Display"/>
                <a:ea typeface="Playfair Display"/>
                <a:cs typeface="Playfair Display"/>
                <a:sym typeface="Playfair Display"/>
              </a:rPr>
              <a:t> from a table of standard enthalpies of formation:</a:t>
            </a:r>
            <a:endParaRPr sz="1600">
              <a:solidFill>
                <a:srgbClr val="7030A0"/>
              </a:solidFill>
              <a:latin typeface="Playfair Display"/>
              <a:ea typeface="Playfair Display"/>
              <a:cs typeface="Playfair Display"/>
              <a:sym typeface="Playfair Display"/>
            </a:endParaRPr>
          </a:p>
          <a:p>
            <a:pPr indent="0" lvl="0" marL="0" rtl="0" algn="l">
              <a:lnSpc>
                <a:spcPct val="100000"/>
              </a:lnSpc>
              <a:spcBef>
                <a:spcPts val="600"/>
              </a:spcBef>
              <a:spcAft>
                <a:spcPts val="0"/>
              </a:spcAft>
              <a:buSzPts val="971"/>
              <a:buNone/>
            </a:pPr>
            <a:r>
              <a:rPr b="1" lang="en-US" sz="1600">
                <a:solidFill>
                  <a:srgbClr val="7030A0"/>
                </a:solidFill>
                <a:latin typeface="Playfair Display"/>
                <a:ea typeface="Playfair Display"/>
                <a:cs typeface="Playfair Display"/>
                <a:sym typeface="Playfair Display"/>
              </a:rPr>
              <a:t>ΔH°</a:t>
            </a:r>
            <a:r>
              <a:rPr b="1" baseline="-25000" lang="en-US" sz="1600">
                <a:solidFill>
                  <a:srgbClr val="7030A0"/>
                </a:solidFill>
                <a:latin typeface="Playfair Display"/>
                <a:ea typeface="Playfair Display"/>
                <a:cs typeface="Playfair Display"/>
                <a:sym typeface="Playfair Display"/>
              </a:rPr>
              <a:t>rxn</a:t>
            </a:r>
            <a:r>
              <a:rPr b="1" lang="en-US" sz="1600">
                <a:solidFill>
                  <a:srgbClr val="7030A0"/>
                </a:solidFill>
                <a:latin typeface="Playfair Display"/>
                <a:ea typeface="Playfair Display"/>
                <a:cs typeface="Playfair Display"/>
                <a:sym typeface="Playfair Display"/>
              </a:rPr>
              <a:t> = </a:t>
            </a:r>
            <a:r>
              <a:rPr lang="en-US" sz="1600">
                <a:solidFill>
                  <a:srgbClr val="7030A0"/>
                </a:solidFill>
                <a:latin typeface="Playfair Display"/>
                <a:ea typeface="Playfair Display"/>
                <a:cs typeface="Playfair Display"/>
                <a:sym typeface="Playfair Display"/>
              </a:rPr>
              <a:t>ΣΔH</a:t>
            </a:r>
            <a:r>
              <a:rPr b="1" lang="en-US" sz="1600">
                <a:solidFill>
                  <a:srgbClr val="7030A0"/>
                </a:solidFill>
                <a:latin typeface="Playfair Display"/>
                <a:ea typeface="Playfair Display"/>
                <a:cs typeface="Playfair Display"/>
                <a:sym typeface="Playfair Display"/>
              </a:rPr>
              <a:t>°</a:t>
            </a:r>
            <a:r>
              <a:rPr b="1" baseline="-25000" lang="en-US" sz="1600">
                <a:solidFill>
                  <a:srgbClr val="7030A0"/>
                </a:solidFill>
                <a:latin typeface="Playfair Display"/>
                <a:ea typeface="Playfair Display"/>
                <a:cs typeface="Playfair Display"/>
                <a:sym typeface="Playfair Display"/>
              </a:rPr>
              <a:t>f</a:t>
            </a:r>
            <a:r>
              <a:rPr lang="en-US" sz="1600">
                <a:solidFill>
                  <a:srgbClr val="7030A0"/>
                </a:solidFill>
                <a:latin typeface="Playfair Display"/>
                <a:ea typeface="Playfair Display"/>
                <a:cs typeface="Playfair Display"/>
                <a:sym typeface="Playfair Display"/>
              </a:rPr>
              <a:t> products - ΣΔH</a:t>
            </a:r>
            <a:r>
              <a:rPr b="1" lang="en-US" sz="1600">
                <a:solidFill>
                  <a:srgbClr val="7030A0"/>
                </a:solidFill>
                <a:latin typeface="Playfair Display"/>
                <a:ea typeface="Playfair Display"/>
                <a:cs typeface="Playfair Display"/>
                <a:sym typeface="Playfair Display"/>
              </a:rPr>
              <a:t>°</a:t>
            </a:r>
            <a:r>
              <a:rPr b="1" baseline="-25000" lang="en-US" sz="1600">
                <a:solidFill>
                  <a:srgbClr val="7030A0"/>
                </a:solidFill>
                <a:latin typeface="Playfair Display"/>
                <a:ea typeface="Playfair Display"/>
                <a:cs typeface="Playfair Display"/>
                <a:sym typeface="Playfair Display"/>
              </a:rPr>
              <a:t>f</a:t>
            </a:r>
            <a:r>
              <a:rPr lang="en-US" sz="1600">
                <a:solidFill>
                  <a:srgbClr val="7030A0"/>
                </a:solidFill>
                <a:latin typeface="Playfair Display"/>
                <a:ea typeface="Playfair Display"/>
                <a:cs typeface="Playfair Display"/>
                <a:sym typeface="Playfair Display"/>
              </a:rPr>
              <a:t> reactants</a:t>
            </a:r>
            <a:endParaRPr sz="1600">
              <a:latin typeface="Playfair Display"/>
              <a:ea typeface="Playfair Display"/>
              <a:cs typeface="Playfair Display"/>
              <a:sym typeface="Playfair Display"/>
            </a:endParaRPr>
          </a:p>
        </p:txBody>
      </p:sp>
      <p:pic>
        <p:nvPicPr>
          <p:cNvPr id="511" name="Google Shape;511;p56"/>
          <p:cNvPicPr preferRelativeResize="0"/>
          <p:nvPr>
            <p:ph idx="2" type="body"/>
          </p:nvPr>
        </p:nvPicPr>
        <p:blipFill rotWithShape="1">
          <a:blip r:embed="rId3">
            <a:alphaModFix/>
          </a:blip>
          <a:srcRect b="0" l="0" r="0" t="0"/>
          <a:stretch/>
        </p:blipFill>
        <p:spPr>
          <a:xfrm>
            <a:off x="5210150" y="855925"/>
            <a:ext cx="3636600" cy="2189700"/>
          </a:xfrm>
          <a:prstGeom prst="rect">
            <a:avLst/>
          </a:prstGeom>
          <a:noFill/>
          <a:ln>
            <a:noFill/>
          </a:ln>
        </p:spPr>
      </p:pic>
      <p:sp>
        <p:nvSpPr>
          <p:cNvPr id="512" name="Google Shape;512;p56"/>
          <p:cNvSpPr/>
          <p:nvPr/>
        </p:nvSpPr>
        <p:spPr>
          <a:xfrm>
            <a:off x="4895450" y="3542175"/>
            <a:ext cx="4143600" cy="2839500"/>
          </a:xfrm>
          <a:prstGeom prst="rect">
            <a:avLst/>
          </a:prstGeom>
          <a:noFill/>
          <a:ln cap="flat" cmpd="sng" w="19050">
            <a:solidFill>
              <a:srgbClr val="FF00FF"/>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n-US" sz="1600" u="none" cap="none" strike="noStrike">
                <a:latin typeface="Playfair Display"/>
                <a:ea typeface="Playfair Display"/>
                <a:cs typeface="Playfair Display"/>
                <a:sym typeface="Playfair Display"/>
              </a:rPr>
              <a:t>If a reaction is EXOTHERMIC, there is a </a:t>
            </a:r>
            <a:r>
              <a:rPr b="1" i="0" lang="en-US" sz="1600" u="sng" cap="none" strike="noStrike">
                <a:latin typeface="Playfair Display"/>
                <a:ea typeface="Playfair Display"/>
                <a:cs typeface="Playfair Display"/>
                <a:sym typeface="Playfair Display"/>
              </a:rPr>
              <a:t>net release in energy, </a:t>
            </a:r>
            <a:r>
              <a:rPr i="0" lang="en-US" sz="1600" u="none" cap="none" strike="noStrike">
                <a:latin typeface="Playfair Display"/>
                <a:ea typeface="Playfair Display"/>
                <a:cs typeface="Playfair Display"/>
                <a:sym typeface="Playfair Display"/>
              </a:rPr>
              <a:t>since weaker bonds break and stronger bonds form. Product has higher kinetic energy and lower potential energy than reactant.</a:t>
            </a:r>
            <a:endParaRPr i="0" sz="1600" u="none" cap="none" strike="noStrike">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i="0" sz="1000" u="none" cap="none" strike="noStrike">
              <a:latin typeface="Playfair Display"/>
              <a:ea typeface="Playfair Display"/>
              <a:cs typeface="Playfair Display"/>
              <a:sym typeface="Playfair Display"/>
            </a:endParaRPr>
          </a:p>
          <a:p>
            <a:pPr indent="0" lvl="0" marL="0" marR="0" rtl="0" algn="l">
              <a:lnSpc>
                <a:spcPct val="100000"/>
              </a:lnSpc>
              <a:spcBef>
                <a:spcPts val="600"/>
              </a:spcBef>
              <a:spcAft>
                <a:spcPts val="0"/>
              </a:spcAft>
              <a:buClr>
                <a:srgbClr val="000000"/>
              </a:buClr>
              <a:buSzPts val="1400"/>
              <a:buFont typeface="Arial"/>
              <a:buNone/>
            </a:pPr>
            <a:r>
              <a:rPr i="0" lang="en-US" sz="1600" u="none" cap="none" strike="noStrike">
                <a:latin typeface="Playfair Display"/>
                <a:ea typeface="Playfair Display"/>
                <a:cs typeface="Playfair Display"/>
                <a:sym typeface="Playfair Display"/>
              </a:rPr>
              <a:t>If a reaction is ENDOTHERMIC, there is a </a:t>
            </a:r>
            <a:r>
              <a:rPr b="1" i="0" lang="en-US" sz="1600" u="sng" cap="none" strike="noStrike">
                <a:latin typeface="Playfair Display"/>
                <a:ea typeface="Playfair Display"/>
                <a:cs typeface="Playfair Display"/>
                <a:sym typeface="Playfair Display"/>
              </a:rPr>
              <a:t>net absorption of energy</a:t>
            </a:r>
            <a:r>
              <a:rPr i="0" lang="en-US" sz="1600" u="none" cap="none" strike="noStrike">
                <a:latin typeface="Playfair Display"/>
                <a:ea typeface="Playfair Display"/>
                <a:cs typeface="Playfair Display"/>
                <a:sym typeface="Playfair Display"/>
              </a:rPr>
              <a:t>, since stronger bonds break, and weaker bonds form. Product has lower kinetic energy, and higher potential energy than reactant.</a:t>
            </a:r>
            <a:endParaRPr i="0" sz="1600" u="none" cap="none" strike="noStrike">
              <a:latin typeface="Playfair Display"/>
              <a:ea typeface="Playfair Display"/>
              <a:cs typeface="Playfair Display"/>
              <a:sym typeface="Playfair Display"/>
            </a:endParaRPr>
          </a:p>
        </p:txBody>
      </p:sp>
      <p:sp>
        <p:nvSpPr>
          <p:cNvPr id="513" name="Google Shape;513;p56"/>
          <p:cNvSpPr txBox="1"/>
          <p:nvPr>
            <p:ph type="title"/>
          </p:nvPr>
        </p:nvSpPr>
        <p:spPr>
          <a:xfrm>
            <a:off x="528325" y="194521"/>
            <a:ext cx="7556400" cy="66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3100"/>
              <a:t>Summary of Enthalpies</a:t>
            </a:r>
            <a:endParaRPr sz="3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7"/>
          <p:cNvSpPr txBox="1"/>
          <p:nvPr>
            <p:ph type="title"/>
          </p:nvPr>
        </p:nvSpPr>
        <p:spPr>
          <a:xfrm>
            <a:off x="498475" y="179298"/>
            <a:ext cx="7556400" cy="671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6.9 Hess’s Law</a:t>
            </a:r>
            <a:endParaRPr/>
          </a:p>
        </p:txBody>
      </p:sp>
      <p:sp>
        <p:nvSpPr>
          <p:cNvPr id="520" name="Google Shape;520;p57"/>
          <p:cNvSpPr txBox="1"/>
          <p:nvPr>
            <p:ph idx="1" type="body"/>
          </p:nvPr>
        </p:nvSpPr>
        <p:spPr>
          <a:xfrm>
            <a:off x="72650" y="1071575"/>
            <a:ext cx="8199600" cy="345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000">
                <a:solidFill>
                  <a:srgbClr val="000000"/>
                </a:solidFill>
              </a:rPr>
              <a:t>If you add two or more reactions </a:t>
            </a:r>
            <a:r>
              <a:rPr lang="en-US" sz="2000">
                <a:solidFill>
                  <a:srgbClr val="000000"/>
                </a:solidFill>
              </a:rPr>
              <a:t>together</a:t>
            </a:r>
            <a:r>
              <a:rPr lang="en-US" sz="2000">
                <a:solidFill>
                  <a:srgbClr val="000000"/>
                </a:solidFill>
              </a:rPr>
              <a:t>, the value of </a:t>
            </a:r>
            <a:r>
              <a:rPr lang="en-US" sz="2000">
                <a:solidFill>
                  <a:schemeClr val="dk1"/>
                </a:solidFill>
              </a:rPr>
              <a:t>ΔH for the overall reaction is equal to the SUM of the ΔH values for the individual reactions. </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b="1" lang="en-US" sz="2000">
                <a:solidFill>
                  <a:srgbClr val="000000"/>
                </a:solidFill>
              </a:rPr>
              <a:t>Review of rules associated with changing thermochemical equations: </a:t>
            </a:r>
            <a:endParaRPr b="1" sz="2000">
              <a:solidFill>
                <a:srgbClr val="000000"/>
              </a:solidFill>
            </a:endParaRPr>
          </a:p>
          <a:p>
            <a:pPr indent="-327025" lvl="0" marL="457200" rtl="0" algn="l">
              <a:spcBef>
                <a:spcPts val="0"/>
              </a:spcBef>
              <a:spcAft>
                <a:spcPts val="0"/>
              </a:spcAft>
              <a:buClr>
                <a:srgbClr val="000000"/>
              </a:buClr>
              <a:buSzPts val="1550"/>
              <a:buChar char="■"/>
            </a:pPr>
            <a:r>
              <a:rPr lang="en-US" sz="2000">
                <a:solidFill>
                  <a:srgbClr val="000000"/>
                </a:solidFill>
              </a:rPr>
              <a:t>If an equation is reversed, change the sign of ΔH. </a:t>
            </a:r>
            <a:endParaRPr sz="2000">
              <a:solidFill>
                <a:srgbClr val="000000"/>
              </a:solidFill>
            </a:endParaRPr>
          </a:p>
          <a:p>
            <a:pPr indent="-327025" lvl="0" marL="457200" rtl="0" algn="l">
              <a:spcBef>
                <a:spcPts val="0"/>
              </a:spcBef>
              <a:spcAft>
                <a:spcPts val="0"/>
              </a:spcAft>
              <a:buClr>
                <a:srgbClr val="000000"/>
              </a:buClr>
              <a:buSzPts val="1550"/>
              <a:buChar char="■"/>
            </a:pPr>
            <a:r>
              <a:rPr lang="en-US" sz="2000">
                <a:solidFill>
                  <a:srgbClr val="000000"/>
                </a:solidFill>
              </a:rPr>
              <a:t>If an equation is </a:t>
            </a:r>
            <a:r>
              <a:rPr lang="en-US" sz="2000">
                <a:solidFill>
                  <a:srgbClr val="000000"/>
                </a:solidFill>
              </a:rPr>
              <a:t>multiplied</a:t>
            </a:r>
            <a:r>
              <a:rPr lang="en-US" sz="2000">
                <a:solidFill>
                  <a:srgbClr val="000000"/>
                </a:solidFill>
              </a:rPr>
              <a:t> by a number, multiply the value of </a:t>
            </a:r>
            <a:r>
              <a:rPr lang="en-US" sz="2000">
                <a:solidFill>
                  <a:schemeClr val="dk1"/>
                </a:solidFill>
              </a:rPr>
              <a:t>Δ</a:t>
            </a:r>
            <a:r>
              <a:rPr lang="en-US" sz="2000">
                <a:solidFill>
                  <a:srgbClr val="000000"/>
                </a:solidFill>
              </a:rPr>
              <a:t>H by the number. </a:t>
            </a:r>
            <a:endParaRPr sz="2000">
              <a:solidFill>
                <a:srgbClr val="000000"/>
              </a:solidFill>
            </a:endParaRPr>
          </a:p>
          <a:p>
            <a:pPr indent="-327025" lvl="0" marL="457200" rtl="0" algn="l">
              <a:spcBef>
                <a:spcPts val="0"/>
              </a:spcBef>
              <a:spcAft>
                <a:spcPts val="0"/>
              </a:spcAft>
              <a:buClr>
                <a:srgbClr val="000000"/>
              </a:buClr>
              <a:buSzPts val="1550"/>
              <a:buChar char="■"/>
            </a:pPr>
            <a:r>
              <a:rPr lang="en-US" sz="2000">
                <a:solidFill>
                  <a:srgbClr val="000000"/>
                </a:solidFill>
              </a:rPr>
              <a:t>If equations are added together, add up the total of the </a:t>
            </a:r>
            <a:r>
              <a:rPr lang="en-US" sz="2000">
                <a:solidFill>
                  <a:schemeClr val="dk1"/>
                </a:solidFill>
              </a:rPr>
              <a:t>Δ</a:t>
            </a:r>
            <a:r>
              <a:rPr lang="en-US" sz="2000">
                <a:solidFill>
                  <a:srgbClr val="000000"/>
                </a:solidFill>
              </a:rPr>
              <a:t>H values. </a:t>
            </a:r>
            <a:endParaRPr sz="2000">
              <a:solidFill>
                <a:srgbClr val="000000"/>
              </a:solidFill>
            </a:endParaRPr>
          </a:p>
        </p:txBody>
      </p:sp>
      <p:sp>
        <p:nvSpPr>
          <p:cNvPr id="521" name="Google Shape;521;p57"/>
          <p:cNvSpPr txBox="1"/>
          <p:nvPr/>
        </p:nvSpPr>
        <p:spPr>
          <a:xfrm>
            <a:off x="0" y="6380201"/>
            <a:ext cx="9144000" cy="34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Represent a chemical or physical process as a sequence of steps. Explain the relationship between the enthalpy of a chemical or physical process and the sum of the enthalpies of the individual steps.</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a:solidFill>
                <a:schemeClr val="dk1"/>
              </a:solidFill>
              <a:latin typeface="Calibri"/>
              <a:ea typeface="Calibri"/>
              <a:cs typeface="Calibri"/>
              <a:sym typeface="Calibri"/>
            </a:endParaRPr>
          </a:p>
        </p:txBody>
      </p:sp>
      <p:pic>
        <p:nvPicPr>
          <p:cNvPr id="522" name="Google Shape;522;p57"/>
          <p:cNvPicPr preferRelativeResize="0"/>
          <p:nvPr/>
        </p:nvPicPr>
        <p:blipFill>
          <a:blip r:embed="rId3">
            <a:alphaModFix/>
          </a:blip>
          <a:stretch>
            <a:fillRect/>
          </a:stretch>
        </p:blipFill>
        <p:spPr>
          <a:xfrm>
            <a:off x="3338625" y="4171694"/>
            <a:ext cx="4261200" cy="22085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6"/>
          <p:cNvSpPr txBox="1"/>
          <p:nvPr>
            <p:ph type="title"/>
          </p:nvPr>
        </p:nvSpPr>
        <p:spPr>
          <a:xfrm>
            <a:off x="498474" y="189998"/>
            <a:ext cx="7556400" cy="7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Thermodynamic vocabulary</a:t>
            </a:r>
            <a:endParaRPr/>
          </a:p>
        </p:txBody>
      </p:sp>
      <p:pic>
        <p:nvPicPr>
          <p:cNvPr descr="http://2.bp.blogspot.com/-wWKwgwWDdW0/To1lf5CNtzI/AAAAAAAAADQ/JPadVSgYs7Q/s1600/thermodynamic_system.jpg" id="333" name="Google Shape;333;p36"/>
          <p:cNvPicPr preferRelativeResize="0"/>
          <p:nvPr>
            <p:ph idx="1" type="body"/>
          </p:nvPr>
        </p:nvPicPr>
        <p:blipFill rotWithShape="1">
          <a:blip r:embed="rId3">
            <a:alphaModFix/>
          </a:blip>
          <a:srcRect b="0" l="44714" r="0" t="0"/>
          <a:stretch/>
        </p:blipFill>
        <p:spPr>
          <a:xfrm>
            <a:off x="6792700" y="4655125"/>
            <a:ext cx="1908900" cy="1802100"/>
          </a:xfrm>
          <a:prstGeom prst="rect">
            <a:avLst/>
          </a:prstGeom>
          <a:noFill/>
          <a:ln cap="flat" cmpd="sng" w="38100">
            <a:solidFill>
              <a:srgbClr val="000000"/>
            </a:solidFill>
            <a:prstDash val="solid"/>
            <a:miter lim="800000"/>
            <a:headEnd len="sm" w="sm" type="none"/>
            <a:tailEnd len="sm" w="sm" type="none"/>
          </a:ln>
        </p:spPr>
      </p:pic>
      <p:sp>
        <p:nvSpPr>
          <p:cNvPr id="334" name="Google Shape;334;p36"/>
          <p:cNvSpPr txBox="1"/>
          <p:nvPr>
            <p:ph idx="1" type="body"/>
          </p:nvPr>
        </p:nvSpPr>
        <p:spPr>
          <a:xfrm>
            <a:off x="150125" y="820675"/>
            <a:ext cx="8715900" cy="3088200"/>
          </a:xfrm>
          <a:prstGeom prst="rect">
            <a:avLst/>
          </a:prstGeom>
          <a:noFill/>
          <a:ln>
            <a:noFill/>
          </a:ln>
        </p:spPr>
        <p:txBody>
          <a:bodyPr anchorCtr="0" anchor="t" bIns="45700" lIns="91425" spcFirstLastPara="1" rIns="91425" wrap="square" tIns="45700">
            <a:noAutofit/>
          </a:bodyPr>
          <a:lstStyle/>
          <a:p>
            <a:pPr indent="-241300" lvl="0" marL="228600" rtl="0" algn="l">
              <a:lnSpc>
                <a:spcPct val="100000"/>
              </a:lnSpc>
              <a:spcBef>
                <a:spcPts val="0"/>
              </a:spcBef>
              <a:spcAft>
                <a:spcPts val="0"/>
              </a:spcAft>
              <a:buClr>
                <a:srgbClr val="000000"/>
              </a:buClr>
              <a:buSzPts val="1550"/>
              <a:buChar char="■"/>
            </a:pPr>
            <a:r>
              <a:rPr b="1" lang="en-US" sz="2000">
                <a:solidFill>
                  <a:srgbClr val="000000"/>
                </a:solidFill>
              </a:rPr>
              <a:t>System</a:t>
            </a:r>
            <a:r>
              <a:rPr lang="en-US" sz="2000">
                <a:solidFill>
                  <a:srgbClr val="000000"/>
                </a:solidFill>
              </a:rPr>
              <a:t>: The portion of the experiment on which we focus our attention. Normally consists of the reactants and the products</a:t>
            </a:r>
            <a:endParaRPr sz="2000">
              <a:solidFill>
                <a:srgbClr val="000000"/>
              </a:solidFill>
            </a:endParaRPr>
          </a:p>
          <a:p>
            <a:pPr indent="-241300" lvl="0" marL="228600" rtl="0" algn="l">
              <a:lnSpc>
                <a:spcPct val="100000"/>
              </a:lnSpc>
              <a:spcBef>
                <a:spcPts val="0"/>
              </a:spcBef>
              <a:spcAft>
                <a:spcPts val="0"/>
              </a:spcAft>
              <a:buClr>
                <a:srgbClr val="000000"/>
              </a:buClr>
              <a:buSzPts val="1550"/>
              <a:buChar char="■"/>
            </a:pPr>
            <a:r>
              <a:rPr b="1" lang="en-US" sz="2000">
                <a:solidFill>
                  <a:srgbClr val="000000"/>
                </a:solidFill>
              </a:rPr>
              <a:t>Surroundings</a:t>
            </a:r>
            <a:r>
              <a:rPr lang="en-US" sz="2000">
                <a:solidFill>
                  <a:srgbClr val="000000"/>
                </a:solidFill>
              </a:rPr>
              <a:t>: Everything else. The container, and everything outside. </a:t>
            </a:r>
            <a:endParaRPr sz="2000">
              <a:solidFill>
                <a:srgbClr val="000000"/>
              </a:solidFill>
            </a:endParaRPr>
          </a:p>
          <a:p>
            <a:pPr indent="-355600" lvl="1" marL="914400" rtl="0" algn="l">
              <a:lnSpc>
                <a:spcPct val="100000"/>
              </a:lnSpc>
              <a:spcBef>
                <a:spcPts val="0"/>
              </a:spcBef>
              <a:spcAft>
                <a:spcPts val="0"/>
              </a:spcAft>
              <a:buClr>
                <a:srgbClr val="000000"/>
              </a:buClr>
              <a:buSzPts val="2000"/>
              <a:buChar char="■"/>
            </a:pPr>
            <a:r>
              <a:rPr lang="en-US" sz="2000">
                <a:solidFill>
                  <a:srgbClr val="000000"/>
                </a:solidFill>
              </a:rPr>
              <a:t>When a solid is dissolved in water to form a solution, the thermometer used to record the temperature is </a:t>
            </a:r>
            <a:r>
              <a:rPr b="1" lang="en-US" sz="2000" u="sng">
                <a:solidFill>
                  <a:srgbClr val="000000"/>
                </a:solidFill>
              </a:rPr>
              <a:t>part of the surroundings</a:t>
            </a:r>
            <a:r>
              <a:rPr lang="en-US" sz="2000">
                <a:solidFill>
                  <a:srgbClr val="000000"/>
                </a:solidFill>
              </a:rPr>
              <a:t>!</a:t>
            </a:r>
            <a:endParaRPr sz="2000">
              <a:solidFill>
                <a:srgbClr val="000000"/>
              </a:solidFill>
            </a:endParaRPr>
          </a:p>
          <a:p>
            <a:pPr indent="-241300" lvl="0" marL="228600" rtl="0" algn="l">
              <a:lnSpc>
                <a:spcPct val="100000"/>
              </a:lnSpc>
              <a:spcBef>
                <a:spcPts val="0"/>
              </a:spcBef>
              <a:spcAft>
                <a:spcPts val="0"/>
              </a:spcAft>
              <a:buClr>
                <a:srgbClr val="000000"/>
              </a:buClr>
              <a:buSzPts val="1550"/>
              <a:buChar char="■"/>
            </a:pPr>
            <a:r>
              <a:rPr b="1" lang="en-US" sz="2000">
                <a:solidFill>
                  <a:srgbClr val="000000"/>
                </a:solidFill>
              </a:rPr>
              <a:t>Endothermic:</a:t>
            </a:r>
            <a:r>
              <a:rPr lang="en-US" sz="2000">
                <a:solidFill>
                  <a:srgbClr val="000000"/>
                </a:solidFill>
              </a:rPr>
              <a:t> Heat flows to the system from the surroundings (surroundings temperature drops-i.e. beaker feels cold). Work is done ON THE SYSTEM.</a:t>
            </a:r>
            <a:endParaRPr sz="2000">
              <a:solidFill>
                <a:srgbClr val="000000"/>
              </a:solidFill>
            </a:endParaRPr>
          </a:p>
          <a:p>
            <a:pPr indent="-241300" lvl="0" marL="228600" rtl="0" algn="l">
              <a:lnSpc>
                <a:spcPct val="100000"/>
              </a:lnSpc>
              <a:spcBef>
                <a:spcPts val="0"/>
              </a:spcBef>
              <a:spcAft>
                <a:spcPts val="0"/>
              </a:spcAft>
              <a:buClr>
                <a:srgbClr val="000000"/>
              </a:buClr>
              <a:buSzPts val="1550"/>
              <a:buChar char="■"/>
            </a:pPr>
            <a:r>
              <a:rPr b="1" lang="en-US" sz="2000">
                <a:solidFill>
                  <a:srgbClr val="000000"/>
                </a:solidFill>
              </a:rPr>
              <a:t>Exothermic</a:t>
            </a:r>
            <a:r>
              <a:rPr lang="en-US" sz="2000">
                <a:solidFill>
                  <a:srgbClr val="000000"/>
                </a:solidFill>
              </a:rPr>
              <a:t>: Heat flows from the system to the surroundings. (surroundings temperature rises-i.e. beaker feels hot) Work is done BY THE SYSTEM (on the surroundings). </a:t>
            </a:r>
            <a:endParaRPr sz="2000">
              <a:solidFill>
                <a:srgbClr val="000000"/>
              </a:solidFill>
            </a:endParaRPr>
          </a:p>
          <a:p>
            <a:pPr indent="-269875" lvl="0" marL="228600" rtl="0" algn="l">
              <a:lnSpc>
                <a:spcPct val="100000"/>
              </a:lnSpc>
              <a:spcBef>
                <a:spcPts val="0"/>
              </a:spcBef>
              <a:spcAft>
                <a:spcPts val="0"/>
              </a:spcAft>
              <a:buClr>
                <a:srgbClr val="000000"/>
              </a:buClr>
              <a:buSzPts val="2000"/>
              <a:buChar char="■"/>
            </a:pPr>
            <a:r>
              <a:rPr b="1" lang="en-US" sz="2000">
                <a:solidFill>
                  <a:srgbClr val="000000"/>
                </a:solidFill>
              </a:rPr>
              <a:t>Energy:</a:t>
            </a:r>
            <a:r>
              <a:rPr lang="en-US" sz="2000">
                <a:solidFill>
                  <a:srgbClr val="000000"/>
                </a:solidFill>
              </a:rPr>
              <a:t> the capacity to do work or transfer heat</a:t>
            </a:r>
            <a:endParaRPr sz="2000">
              <a:solidFill>
                <a:srgbClr val="000000"/>
              </a:solidFill>
            </a:endParaRPr>
          </a:p>
          <a:p>
            <a:pPr indent="0" lvl="0" marL="0" rtl="0" algn="ctr">
              <a:lnSpc>
                <a:spcPct val="100000"/>
              </a:lnSpc>
              <a:spcBef>
                <a:spcPts val="0"/>
              </a:spcBef>
              <a:spcAft>
                <a:spcPts val="0"/>
              </a:spcAft>
              <a:buNone/>
            </a:pPr>
            <a:r>
              <a:rPr lang="en-US" sz="2000">
                <a:solidFill>
                  <a:srgbClr val="000000"/>
                </a:solidFill>
              </a:rPr>
              <a:t>E = q+w</a:t>
            </a:r>
            <a:endParaRPr sz="20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7"/>
          <p:cNvSpPr txBox="1"/>
          <p:nvPr>
            <p:ph type="title"/>
          </p:nvPr>
        </p:nvSpPr>
        <p:spPr>
          <a:xfrm>
            <a:off x="498474" y="189998"/>
            <a:ext cx="7556400" cy="7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Some more vocabulary &amp; info...</a:t>
            </a:r>
            <a:endParaRPr/>
          </a:p>
        </p:txBody>
      </p:sp>
      <p:sp>
        <p:nvSpPr>
          <p:cNvPr id="340" name="Google Shape;340;p37"/>
          <p:cNvSpPr txBox="1"/>
          <p:nvPr>
            <p:ph idx="1" type="body"/>
          </p:nvPr>
        </p:nvSpPr>
        <p:spPr>
          <a:xfrm>
            <a:off x="0" y="1125475"/>
            <a:ext cx="8532300" cy="47460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Clr>
                <a:schemeClr val="dk1"/>
              </a:buClr>
              <a:buSzPts val="2000"/>
              <a:buFont typeface="Playfair Display"/>
              <a:buChar char="■"/>
            </a:pPr>
            <a:r>
              <a:rPr b="1" lang="en-US" sz="2000">
                <a:solidFill>
                  <a:schemeClr val="dk1"/>
                </a:solidFill>
              </a:rPr>
              <a:t>The First Law of Thermodynamics (aka The Law of Conservation of Energy): </a:t>
            </a:r>
            <a:r>
              <a:rPr lang="en-US" sz="2000">
                <a:solidFill>
                  <a:schemeClr val="dk1"/>
                </a:solidFill>
              </a:rPr>
              <a:t>energy is conserved in chemical and physical processes. (energy changes from one form to another)</a:t>
            </a:r>
            <a:endParaRPr b="1" sz="2000">
              <a:solidFill>
                <a:schemeClr val="dk1"/>
              </a:solidFill>
            </a:endParaRPr>
          </a:p>
          <a:p>
            <a:pPr indent="-355600" lvl="0" marL="457200" rtl="0" algn="l">
              <a:lnSpc>
                <a:spcPct val="100000"/>
              </a:lnSpc>
              <a:spcBef>
                <a:spcPts val="0"/>
              </a:spcBef>
              <a:spcAft>
                <a:spcPts val="0"/>
              </a:spcAft>
              <a:buClr>
                <a:schemeClr val="dk1"/>
              </a:buClr>
              <a:buSzPts val="2000"/>
              <a:buFont typeface="Playfair Display"/>
              <a:buChar char="■"/>
            </a:pPr>
            <a:r>
              <a:rPr b="1" lang="en-US" sz="2000">
                <a:solidFill>
                  <a:schemeClr val="dk1"/>
                </a:solidFill>
              </a:rPr>
              <a:t>Heat</a:t>
            </a:r>
            <a:r>
              <a:rPr lang="en-US" sz="2000">
                <a:solidFill>
                  <a:schemeClr val="dk1"/>
                </a:solidFill>
              </a:rPr>
              <a:t>: the transfer of energy that results from the difference in temperature between two objects</a:t>
            </a:r>
            <a:endParaRPr sz="2000">
              <a:solidFill>
                <a:schemeClr val="dk1"/>
              </a:solidFill>
            </a:endParaRPr>
          </a:p>
          <a:p>
            <a:pPr indent="-355600" lvl="0" marL="457200" rtl="0" algn="l">
              <a:lnSpc>
                <a:spcPct val="100000"/>
              </a:lnSpc>
              <a:spcBef>
                <a:spcPts val="0"/>
              </a:spcBef>
              <a:spcAft>
                <a:spcPts val="0"/>
              </a:spcAft>
              <a:buClr>
                <a:schemeClr val="dk1"/>
              </a:buClr>
              <a:buSzPts val="2000"/>
              <a:buFont typeface="Playfair Display"/>
              <a:buChar char="■"/>
            </a:pPr>
            <a:r>
              <a:rPr b="1" lang="en-US" sz="2000">
                <a:solidFill>
                  <a:schemeClr val="dk1"/>
                </a:solidFill>
              </a:rPr>
              <a:t>Specific Heat:</a:t>
            </a:r>
            <a:r>
              <a:rPr lang="en-US" sz="2000">
                <a:solidFill>
                  <a:schemeClr val="dk1"/>
                </a:solidFill>
              </a:rPr>
              <a:t> the amount of energy needed to raise the temperature of one gram of a substance by 1</a:t>
            </a:r>
            <a:r>
              <a:rPr baseline="30000" lang="en-US" sz="2000">
                <a:solidFill>
                  <a:schemeClr val="dk1"/>
                </a:solidFill>
              </a:rPr>
              <a:t>o</a:t>
            </a:r>
            <a:r>
              <a:rPr lang="en-US" sz="2000">
                <a:solidFill>
                  <a:schemeClr val="dk1"/>
                </a:solidFill>
              </a:rPr>
              <a:t>C (1K)</a:t>
            </a:r>
            <a:endParaRPr sz="2000">
              <a:solidFill>
                <a:schemeClr val="dk1"/>
              </a:solidFill>
            </a:endParaRPr>
          </a:p>
          <a:p>
            <a:pPr indent="-355600" lvl="1" marL="914400" rtl="0" algn="l">
              <a:lnSpc>
                <a:spcPct val="100000"/>
              </a:lnSpc>
              <a:spcBef>
                <a:spcPts val="0"/>
              </a:spcBef>
              <a:spcAft>
                <a:spcPts val="0"/>
              </a:spcAft>
              <a:buClr>
                <a:schemeClr val="dk1"/>
              </a:buClr>
              <a:buSzPts val="2000"/>
              <a:buFont typeface="Rockwell"/>
              <a:buChar char="■"/>
            </a:pPr>
            <a:r>
              <a:rPr lang="en-US" sz="2000">
                <a:solidFill>
                  <a:schemeClr val="dk1"/>
                </a:solidFill>
              </a:rPr>
              <a:t>Each substance has its own unique specific heat value</a:t>
            </a:r>
            <a:endParaRPr sz="2000">
              <a:solidFill>
                <a:schemeClr val="dk1"/>
              </a:solidFill>
            </a:endParaRPr>
          </a:p>
          <a:p>
            <a:pPr indent="-355600" lvl="1" marL="914400" rtl="0" algn="l">
              <a:lnSpc>
                <a:spcPct val="100000"/>
              </a:lnSpc>
              <a:spcBef>
                <a:spcPts val="0"/>
              </a:spcBef>
              <a:spcAft>
                <a:spcPts val="0"/>
              </a:spcAft>
              <a:buClr>
                <a:schemeClr val="dk1"/>
              </a:buClr>
              <a:buSzPts val="2000"/>
              <a:buFont typeface="Rockwell"/>
              <a:buChar char="■"/>
            </a:pPr>
            <a:r>
              <a:rPr lang="en-US" sz="2000">
                <a:solidFill>
                  <a:schemeClr val="dk1"/>
                </a:solidFill>
              </a:rPr>
              <a:t>The larger the value of specific heat, the more energy that object can release or absorb before its temperature changes.</a:t>
            </a:r>
            <a:endParaRPr sz="2000">
              <a:solidFill>
                <a:schemeClr val="dk1"/>
              </a:solidFill>
            </a:endParaRPr>
          </a:p>
          <a:p>
            <a:pPr indent="-355600" lvl="1" marL="914400" rtl="0" algn="l">
              <a:lnSpc>
                <a:spcPct val="100000"/>
              </a:lnSpc>
              <a:spcBef>
                <a:spcPts val="0"/>
              </a:spcBef>
              <a:spcAft>
                <a:spcPts val="0"/>
              </a:spcAft>
              <a:buClr>
                <a:schemeClr val="dk1"/>
              </a:buClr>
              <a:buSzPts val="2000"/>
              <a:buFont typeface="Rockwell"/>
              <a:buChar char="■"/>
            </a:pPr>
            <a:r>
              <a:rPr lang="en-US" sz="2000">
                <a:solidFill>
                  <a:schemeClr val="dk1"/>
                </a:solidFill>
              </a:rPr>
              <a:t>Water has a relatively large specific heat value while values for metals are generally small.</a:t>
            </a:r>
            <a:endParaRPr sz="2000">
              <a:solidFill>
                <a:schemeClr val="dk1"/>
              </a:solidFill>
            </a:endParaRPr>
          </a:p>
          <a:p>
            <a:pPr indent="-355600" lvl="0" marL="457200" rtl="0" algn="l">
              <a:lnSpc>
                <a:spcPct val="100000"/>
              </a:lnSpc>
              <a:spcBef>
                <a:spcPts val="0"/>
              </a:spcBef>
              <a:spcAft>
                <a:spcPts val="0"/>
              </a:spcAft>
              <a:buClr>
                <a:schemeClr val="dk1"/>
              </a:buClr>
              <a:buSzPts val="2000"/>
              <a:buFont typeface="Rockwell"/>
              <a:buChar char="■"/>
            </a:pPr>
            <a:r>
              <a:rPr lang="en-US" sz="2000">
                <a:solidFill>
                  <a:schemeClr val="dk1"/>
                </a:solidFill>
              </a:rPr>
              <a:t>For objects with different values of C, the transfer of a given amount of thermal energy will not produce the same temperature change in equal masses of matter. </a:t>
            </a:r>
            <a:endParaRPr b="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8"/>
          <p:cNvSpPr txBox="1"/>
          <p:nvPr>
            <p:ph type="title"/>
          </p:nvPr>
        </p:nvSpPr>
        <p:spPr>
          <a:xfrm>
            <a:off x="498474" y="189998"/>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6.1 Endothermic &amp; Exothermic Process</a:t>
            </a:r>
            <a:endParaRPr/>
          </a:p>
        </p:txBody>
      </p:sp>
      <p:sp>
        <p:nvSpPr>
          <p:cNvPr id="346" name="Google Shape;346;p38"/>
          <p:cNvSpPr txBox="1"/>
          <p:nvPr/>
        </p:nvSpPr>
        <p:spPr>
          <a:xfrm>
            <a:off x="0" y="6456401"/>
            <a:ext cx="9144000" cy="34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Represent a chemical or physical transformation with an energy diagram. </a:t>
            </a:r>
            <a:r>
              <a:rPr i="0" lang="en-US" u="none" cap="none" strike="noStrike">
                <a:solidFill>
                  <a:srgbClr val="000000"/>
                </a:solidFill>
                <a:latin typeface="Calibri"/>
                <a:ea typeface="Calibri"/>
                <a:cs typeface="Calibri"/>
                <a:sym typeface="Calibri"/>
              </a:rPr>
              <a:t>				</a:t>
            </a:r>
            <a:endParaRPr i="0" u="none" cap="none" strike="noStrike">
              <a:solidFill>
                <a:srgbClr val="000000"/>
              </a:solidFill>
              <a:latin typeface="Calibri"/>
              <a:ea typeface="Calibri"/>
              <a:cs typeface="Calibri"/>
              <a:sym typeface="Calibri"/>
            </a:endParaRPr>
          </a:p>
        </p:txBody>
      </p:sp>
      <p:sp>
        <p:nvSpPr>
          <p:cNvPr id="347" name="Google Shape;347;p38"/>
          <p:cNvSpPr/>
          <p:nvPr/>
        </p:nvSpPr>
        <p:spPr>
          <a:xfrm>
            <a:off x="-34625" y="1468100"/>
            <a:ext cx="4143600" cy="2062200"/>
          </a:xfrm>
          <a:prstGeom prst="rect">
            <a:avLst/>
          </a:prstGeom>
          <a:noFill/>
          <a:ln>
            <a:noFill/>
          </a:ln>
        </p:spPr>
        <p:txBody>
          <a:bodyPr anchorCtr="0" anchor="t" bIns="45700" lIns="91425" spcFirstLastPara="1" rIns="91425" wrap="square" tIns="45700">
            <a:noAutofit/>
          </a:bodyPr>
          <a:lstStyle/>
          <a:p>
            <a:pPr indent="-298450" lvl="0" marL="285750" marR="0" rtl="0" algn="l">
              <a:lnSpc>
                <a:spcPct val="100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Endothermic process: Energy (in the form of heat) is transferred from the surroundings to the system. (</a:t>
            </a:r>
            <a:r>
              <a:rPr b="1" lang="en-US" sz="1800">
                <a:solidFill>
                  <a:schemeClr val="dk1"/>
                </a:solidFill>
                <a:latin typeface="Rockwell"/>
                <a:ea typeface="Rockwell"/>
                <a:cs typeface="Rockwell"/>
                <a:sym typeface="Rockwell"/>
              </a:rPr>
              <a:t>INTO</a:t>
            </a:r>
            <a:r>
              <a:rPr lang="en-US" sz="1800">
                <a:solidFill>
                  <a:schemeClr val="dk1"/>
                </a:solidFill>
                <a:latin typeface="Rockwell"/>
                <a:ea typeface="Rockwell"/>
                <a:cs typeface="Rockwell"/>
                <a:sym typeface="Rockwell"/>
              </a:rPr>
              <a:t> the system)</a:t>
            </a:r>
            <a:endParaRPr sz="1800">
              <a:solidFill>
                <a:schemeClr val="dk1"/>
              </a:solidFill>
              <a:latin typeface="Rockwell"/>
              <a:ea typeface="Rockwell"/>
              <a:cs typeface="Rockwell"/>
              <a:sym typeface="Rockwell"/>
            </a:endParaRPr>
          </a:p>
          <a:p>
            <a:pPr indent="-342900" lvl="1" marL="914400" marR="0" rtl="0" algn="l">
              <a:lnSpc>
                <a:spcPct val="100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The cold pack </a:t>
            </a:r>
            <a:r>
              <a:rPr b="1" lang="en-US" sz="1800">
                <a:solidFill>
                  <a:schemeClr val="dk1"/>
                </a:solidFill>
                <a:latin typeface="Rockwell"/>
                <a:ea typeface="Rockwell"/>
                <a:cs typeface="Rockwell"/>
                <a:sym typeface="Rockwell"/>
              </a:rPr>
              <a:t>feels cold</a:t>
            </a:r>
            <a:r>
              <a:rPr lang="en-US" sz="1800">
                <a:solidFill>
                  <a:schemeClr val="dk1"/>
                </a:solidFill>
                <a:latin typeface="Rockwell"/>
                <a:ea typeface="Rockwell"/>
                <a:cs typeface="Rockwell"/>
                <a:sym typeface="Rockwell"/>
              </a:rPr>
              <a:t> when we touch it because our hand is part of the surroundings.  </a:t>
            </a:r>
            <a:endParaRPr sz="1800">
              <a:solidFill>
                <a:schemeClr val="dk1"/>
              </a:solidFill>
              <a:latin typeface="Rockwell"/>
              <a:ea typeface="Rockwell"/>
              <a:cs typeface="Rockwell"/>
              <a:sym typeface="Rockwell"/>
            </a:endParaRPr>
          </a:p>
          <a:p>
            <a:pPr indent="0" lvl="7" marL="3200400" marR="0" rtl="0" algn="l">
              <a:lnSpc>
                <a:spcPct val="100000"/>
              </a:lnSpc>
              <a:spcBef>
                <a:spcPts val="0"/>
              </a:spcBef>
              <a:spcAft>
                <a:spcPts val="0"/>
              </a:spcAft>
              <a:buClr>
                <a:srgbClr val="000000"/>
              </a:buClr>
              <a:buSzPts val="1600"/>
              <a:buFont typeface="Arial"/>
              <a:buNone/>
            </a:pPr>
            <a:r>
              <a:t/>
            </a:r>
            <a:endParaRPr i="0" sz="1800" u="none" cap="none" strike="noStrike">
              <a:solidFill>
                <a:schemeClr val="dk1"/>
              </a:solidFill>
              <a:latin typeface="Rockwell"/>
              <a:ea typeface="Rockwell"/>
              <a:cs typeface="Rockwell"/>
              <a:sym typeface="Rockwell"/>
            </a:endParaRPr>
          </a:p>
          <a:p>
            <a:pPr indent="-184150" lvl="0" marL="285750" marR="0" rtl="0" algn="l">
              <a:lnSpc>
                <a:spcPct val="100000"/>
              </a:lnSpc>
              <a:spcBef>
                <a:spcPts val="0"/>
              </a:spcBef>
              <a:spcAft>
                <a:spcPts val="0"/>
              </a:spcAft>
              <a:buClr>
                <a:schemeClr val="dk1"/>
              </a:buClr>
              <a:buSzPts val="1600"/>
              <a:buFont typeface="Noto Sans Symbols"/>
              <a:buNone/>
            </a:pPr>
            <a:r>
              <a:t/>
            </a:r>
            <a:endParaRPr i="0" sz="1800" u="none" cap="none" strike="noStrike">
              <a:solidFill>
                <a:schemeClr val="dk1"/>
              </a:solidFill>
              <a:latin typeface="Rockwell"/>
              <a:ea typeface="Rockwell"/>
              <a:cs typeface="Rockwell"/>
              <a:sym typeface="Rockwell"/>
            </a:endParaRPr>
          </a:p>
        </p:txBody>
      </p:sp>
      <p:pic>
        <p:nvPicPr>
          <p:cNvPr id="348" name="Google Shape;348;p38"/>
          <p:cNvPicPr preferRelativeResize="0"/>
          <p:nvPr/>
        </p:nvPicPr>
        <p:blipFill>
          <a:blip r:embed="rId3">
            <a:alphaModFix/>
          </a:blip>
          <a:stretch>
            <a:fillRect/>
          </a:stretch>
        </p:blipFill>
        <p:spPr>
          <a:xfrm>
            <a:off x="948725" y="3835100"/>
            <a:ext cx="2294190" cy="2621300"/>
          </a:xfrm>
          <a:prstGeom prst="rect">
            <a:avLst/>
          </a:prstGeom>
          <a:noFill/>
          <a:ln>
            <a:noFill/>
          </a:ln>
        </p:spPr>
      </p:pic>
      <p:pic>
        <p:nvPicPr>
          <p:cNvPr id="349" name="Google Shape;349;p38"/>
          <p:cNvPicPr preferRelativeResize="0"/>
          <p:nvPr/>
        </p:nvPicPr>
        <p:blipFill>
          <a:blip r:embed="rId4">
            <a:alphaModFix/>
          </a:blip>
          <a:stretch>
            <a:fillRect/>
          </a:stretch>
        </p:blipFill>
        <p:spPr>
          <a:xfrm>
            <a:off x="5137350" y="3835100"/>
            <a:ext cx="2589989" cy="2621301"/>
          </a:xfrm>
          <a:prstGeom prst="rect">
            <a:avLst/>
          </a:prstGeom>
          <a:noFill/>
          <a:ln>
            <a:noFill/>
          </a:ln>
        </p:spPr>
      </p:pic>
      <p:sp>
        <p:nvSpPr>
          <p:cNvPr id="350" name="Google Shape;350;p38"/>
          <p:cNvSpPr/>
          <p:nvPr/>
        </p:nvSpPr>
        <p:spPr>
          <a:xfrm>
            <a:off x="4337575" y="1463250"/>
            <a:ext cx="4143600" cy="2062200"/>
          </a:xfrm>
          <a:prstGeom prst="rect">
            <a:avLst/>
          </a:prstGeom>
          <a:noFill/>
          <a:ln>
            <a:noFill/>
          </a:ln>
        </p:spPr>
        <p:txBody>
          <a:bodyPr anchorCtr="0" anchor="t" bIns="45700" lIns="91425" spcFirstLastPara="1" rIns="91425" wrap="square" tIns="45700">
            <a:noAutofit/>
          </a:bodyPr>
          <a:lstStyle/>
          <a:p>
            <a:pPr indent="-298450" lvl="0" marL="285750" marR="0" rtl="0" algn="l">
              <a:lnSpc>
                <a:spcPct val="100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Exothermic process: Energy (in the form of heat) is transferred from the system to the surroundings (</a:t>
            </a:r>
            <a:r>
              <a:rPr b="1" lang="en-US" sz="1800">
                <a:solidFill>
                  <a:schemeClr val="dk1"/>
                </a:solidFill>
                <a:latin typeface="Rockwell"/>
                <a:ea typeface="Rockwell"/>
                <a:cs typeface="Rockwell"/>
                <a:sym typeface="Rockwell"/>
              </a:rPr>
              <a:t>EXITS </a:t>
            </a:r>
            <a:r>
              <a:rPr lang="en-US" sz="1800">
                <a:solidFill>
                  <a:schemeClr val="dk1"/>
                </a:solidFill>
                <a:latin typeface="Rockwell"/>
                <a:ea typeface="Rockwell"/>
                <a:cs typeface="Rockwell"/>
                <a:sym typeface="Rockwell"/>
              </a:rPr>
              <a:t>the system)</a:t>
            </a:r>
            <a:endParaRPr sz="1800">
              <a:solidFill>
                <a:schemeClr val="dk1"/>
              </a:solidFill>
              <a:latin typeface="Rockwell"/>
              <a:ea typeface="Rockwell"/>
              <a:cs typeface="Rockwell"/>
              <a:sym typeface="Rockwell"/>
            </a:endParaRPr>
          </a:p>
          <a:p>
            <a:pPr indent="-342900" lvl="1" marL="914400" marR="0" rtl="0" algn="l">
              <a:lnSpc>
                <a:spcPct val="100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The hot pack </a:t>
            </a:r>
            <a:r>
              <a:rPr b="1" lang="en-US" sz="1800">
                <a:solidFill>
                  <a:schemeClr val="dk1"/>
                </a:solidFill>
                <a:latin typeface="Rockwell"/>
                <a:ea typeface="Rockwell"/>
                <a:cs typeface="Rockwell"/>
                <a:sym typeface="Rockwell"/>
              </a:rPr>
              <a:t>feels warm</a:t>
            </a:r>
            <a:r>
              <a:rPr lang="en-US" sz="1800">
                <a:solidFill>
                  <a:schemeClr val="dk1"/>
                </a:solidFill>
                <a:latin typeface="Rockwell"/>
                <a:ea typeface="Rockwell"/>
                <a:cs typeface="Rockwell"/>
                <a:sym typeface="Rockwell"/>
              </a:rPr>
              <a:t> when we touch it because our hand is part of the surroundings. </a:t>
            </a:r>
            <a:endParaRPr sz="1800">
              <a:solidFill>
                <a:schemeClr val="dk1"/>
              </a:solidFill>
              <a:latin typeface="Rockwell"/>
              <a:ea typeface="Rockwell"/>
              <a:cs typeface="Rockwell"/>
              <a:sym typeface="Rockwell"/>
            </a:endParaRPr>
          </a:p>
          <a:p>
            <a:pPr indent="0" lvl="7" marL="3200400" marR="0" rtl="0" algn="l">
              <a:lnSpc>
                <a:spcPct val="100000"/>
              </a:lnSpc>
              <a:spcBef>
                <a:spcPts val="0"/>
              </a:spcBef>
              <a:spcAft>
                <a:spcPts val="0"/>
              </a:spcAft>
              <a:buClr>
                <a:srgbClr val="000000"/>
              </a:buClr>
              <a:buSzPts val="1600"/>
              <a:buFont typeface="Arial"/>
              <a:buNone/>
            </a:pPr>
            <a:r>
              <a:t/>
            </a:r>
            <a:endParaRPr i="0" sz="1800" u="none" cap="none" strike="noStrike">
              <a:solidFill>
                <a:schemeClr val="dk1"/>
              </a:solidFill>
              <a:latin typeface="Rockwell"/>
              <a:ea typeface="Rockwell"/>
              <a:cs typeface="Rockwell"/>
              <a:sym typeface="Rockwell"/>
            </a:endParaRPr>
          </a:p>
          <a:p>
            <a:pPr indent="-184150" lvl="0" marL="285750" marR="0" rtl="0" algn="l">
              <a:lnSpc>
                <a:spcPct val="100000"/>
              </a:lnSpc>
              <a:spcBef>
                <a:spcPts val="0"/>
              </a:spcBef>
              <a:spcAft>
                <a:spcPts val="0"/>
              </a:spcAft>
              <a:buClr>
                <a:schemeClr val="dk1"/>
              </a:buClr>
              <a:buSzPts val="1600"/>
              <a:buFont typeface="Noto Sans Symbols"/>
              <a:buNone/>
            </a:pPr>
            <a:r>
              <a:t/>
            </a:r>
            <a:endParaRPr i="0" sz="1800" u="none" cap="none" strike="noStrike">
              <a:solidFill>
                <a:schemeClr val="dk1"/>
              </a:solidFill>
              <a:latin typeface="Rockwell"/>
              <a:ea typeface="Rockwell"/>
              <a:cs typeface="Rockwell"/>
              <a:sym typeface="Rockwe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9"/>
          <p:cNvSpPr txBox="1"/>
          <p:nvPr>
            <p:ph type="title"/>
          </p:nvPr>
        </p:nvSpPr>
        <p:spPr>
          <a:xfrm>
            <a:off x="498474" y="189998"/>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6.2 Energy Diagrams</a:t>
            </a:r>
            <a:endParaRPr/>
          </a:p>
        </p:txBody>
      </p:sp>
      <p:sp>
        <p:nvSpPr>
          <p:cNvPr id="356" name="Google Shape;356;p39"/>
          <p:cNvSpPr txBox="1"/>
          <p:nvPr/>
        </p:nvSpPr>
        <p:spPr>
          <a:xfrm>
            <a:off x="0" y="6456401"/>
            <a:ext cx="9144000" cy="34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Represent a chemical or physical transformation with an energy diagram. </a:t>
            </a:r>
            <a:r>
              <a:rPr i="0" lang="en-US" u="none" cap="none" strike="noStrike">
                <a:solidFill>
                  <a:srgbClr val="000000"/>
                </a:solidFill>
                <a:latin typeface="Calibri"/>
                <a:ea typeface="Calibri"/>
                <a:cs typeface="Calibri"/>
                <a:sym typeface="Calibri"/>
              </a:rPr>
              <a:t>				</a:t>
            </a:r>
            <a:endParaRPr i="0" u="none" cap="none" strike="noStrike">
              <a:solidFill>
                <a:srgbClr val="000000"/>
              </a:solidFill>
              <a:latin typeface="Calibri"/>
              <a:ea typeface="Calibri"/>
              <a:cs typeface="Calibri"/>
              <a:sym typeface="Calibri"/>
            </a:endParaRPr>
          </a:p>
        </p:txBody>
      </p:sp>
      <p:sp>
        <p:nvSpPr>
          <p:cNvPr id="357" name="Google Shape;357;p39"/>
          <p:cNvSpPr/>
          <p:nvPr/>
        </p:nvSpPr>
        <p:spPr>
          <a:xfrm>
            <a:off x="82675" y="934700"/>
            <a:ext cx="8085600" cy="2062200"/>
          </a:xfrm>
          <a:prstGeom prst="rect">
            <a:avLst/>
          </a:prstGeom>
          <a:noFill/>
          <a:ln>
            <a:noFill/>
          </a:ln>
        </p:spPr>
        <p:txBody>
          <a:bodyPr anchorCtr="0" anchor="t" bIns="45700" lIns="91425" spcFirstLastPara="1" rIns="91425" wrap="square" tIns="45700">
            <a:noAutofit/>
          </a:bodyPr>
          <a:lstStyle/>
          <a:p>
            <a:pPr indent="-298450" lvl="0" marL="285750" marR="0" rtl="0" algn="l">
              <a:lnSpc>
                <a:spcPct val="100000"/>
              </a:lnSpc>
              <a:spcBef>
                <a:spcPts val="0"/>
              </a:spcBef>
              <a:spcAft>
                <a:spcPts val="0"/>
              </a:spcAft>
              <a:buClr>
                <a:schemeClr val="dk1"/>
              </a:buClr>
              <a:buSzPts val="1800"/>
              <a:buFont typeface="Rockwell"/>
              <a:buChar char="▪"/>
            </a:pPr>
            <a:r>
              <a:rPr i="0" lang="en-US" sz="1800" u="none" cap="none" strike="noStrike">
                <a:solidFill>
                  <a:schemeClr val="dk1"/>
                </a:solidFill>
                <a:latin typeface="Rockwell"/>
                <a:ea typeface="Rockwell"/>
                <a:cs typeface="Rockwell"/>
                <a:sym typeface="Rockwell"/>
              </a:rPr>
              <a:t>Chemical reactions involve the formation of new products </a:t>
            </a:r>
            <a:endParaRPr i="0" sz="1800" u="none" cap="none" strike="noStrike">
              <a:solidFill>
                <a:srgbClr val="000000"/>
              </a:solidFill>
              <a:latin typeface="Rockwell"/>
              <a:ea typeface="Rockwell"/>
              <a:cs typeface="Rockwell"/>
              <a:sym typeface="Rockwell"/>
            </a:endParaRPr>
          </a:p>
          <a:p>
            <a:pPr indent="-298450" lvl="0" marL="285750" marR="0" rtl="0" algn="l">
              <a:lnSpc>
                <a:spcPct val="100000"/>
              </a:lnSpc>
              <a:spcBef>
                <a:spcPts val="0"/>
              </a:spcBef>
              <a:spcAft>
                <a:spcPts val="0"/>
              </a:spcAft>
              <a:buClr>
                <a:schemeClr val="dk1"/>
              </a:buClr>
              <a:buSzPts val="1800"/>
              <a:buFont typeface="Rockwell"/>
              <a:buChar char="▪"/>
            </a:pPr>
            <a:r>
              <a:rPr i="0" lang="en-US" sz="1800" u="none" cap="none" strike="noStrike">
                <a:solidFill>
                  <a:schemeClr val="dk1"/>
                </a:solidFill>
                <a:latin typeface="Rockwell"/>
                <a:ea typeface="Rockwell"/>
                <a:cs typeface="Rockwell"/>
                <a:sym typeface="Rockwell"/>
              </a:rPr>
              <a:t>Bonds between atoms or ions in the reactants must be BROKEN (the enthalpy of the system is increasing</a:t>
            </a:r>
            <a:r>
              <a:rPr lang="en-US" sz="1800">
                <a:solidFill>
                  <a:schemeClr val="dk1"/>
                </a:solidFill>
                <a:latin typeface="Rockwell"/>
                <a:ea typeface="Rockwell"/>
                <a:cs typeface="Rockwell"/>
                <a:sym typeface="Rockwell"/>
              </a:rPr>
              <a:t> - </a:t>
            </a:r>
            <a:r>
              <a:rPr i="0" lang="en-US" sz="1800" u="none" cap="none" strike="noStrike">
                <a:solidFill>
                  <a:schemeClr val="dk1"/>
                </a:solidFill>
                <a:latin typeface="Rockwell"/>
                <a:ea typeface="Rockwell"/>
                <a:cs typeface="Rockwell"/>
                <a:sym typeface="Rockwell"/>
              </a:rPr>
              <a:t>ENDOTHERMIC process)</a:t>
            </a:r>
            <a:endParaRPr i="0" sz="1800" u="none" cap="none" strike="noStrike">
              <a:solidFill>
                <a:schemeClr val="dk1"/>
              </a:solidFill>
              <a:latin typeface="Rockwell"/>
              <a:ea typeface="Rockwell"/>
              <a:cs typeface="Rockwell"/>
              <a:sym typeface="Rockwell"/>
            </a:endParaRPr>
          </a:p>
          <a:p>
            <a:pPr indent="-298450" lvl="0" marL="285750" marR="0" rtl="0" algn="l">
              <a:lnSpc>
                <a:spcPct val="100000"/>
              </a:lnSpc>
              <a:spcBef>
                <a:spcPts val="0"/>
              </a:spcBef>
              <a:spcAft>
                <a:spcPts val="0"/>
              </a:spcAft>
              <a:buClr>
                <a:schemeClr val="dk1"/>
              </a:buClr>
              <a:buSzPts val="1800"/>
              <a:buFont typeface="Rockwell"/>
              <a:buChar char="▪"/>
            </a:pPr>
            <a:r>
              <a:rPr i="0" lang="en-US" sz="1800" u="none" cap="none" strike="noStrike">
                <a:solidFill>
                  <a:schemeClr val="dk1"/>
                </a:solidFill>
                <a:latin typeface="Rockwell"/>
                <a:ea typeface="Rockwell"/>
                <a:cs typeface="Rockwell"/>
                <a:sym typeface="Rockwell"/>
              </a:rPr>
              <a:t>Bonds are then FORMED between atoms or ions to make the </a:t>
            </a:r>
            <a:r>
              <a:rPr lang="en-US" sz="1800">
                <a:solidFill>
                  <a:schemeClr val="dk1"/>
                </a:solidFill>
                <a:latin typeface="Rockwell"/>
                <a:ea typeface="Rockwell"/>
                <a:cs typeface="Rockwell"/>
                <a:sym typeface="Rockwell"/>
              </a:rPr>
              <a:t>products</a:t>
            </a:r>
            <a:r>
              <a:rPr i="0" lang="en-US" sz="1800" u="none" cap="none" strike="noStrike">
                <a:solidFill>
                  <a:schemeClr val="dk1"/>
                </a:solidFill>
                <a:latin typeface="Rockwell"/>
                <a:ea typeface="Rockwell"/>
                <a:cs typeface="Rockwell"/>
                <a:sym typeface="Rockwell"/>
              </a:rPr>
              <a:t> of the reaction. (the enthalpy of </a:t>
            </a:r>
            <a:r>
              <a:rPr lang="en-US" sz="1800">
                <a:solidFill>
                  <a:schemeClr val="dk1"/>
                </a:solidFill>
                <a:latin typeface="Rockwell"/>
                <a:ea typeface="Rockwell"/>
                <a:cs typeface="Rockwell"/>
                <a:sym typeface="Rockwell"/>
              </a:rPr>
              <a:t>the</a:t>
            </a:r>
            <a:r>
              <a:rPr i="0" lang="en-US" sz="1800" u="none" cap="none" strike="noStrike">
                <a:solidFill>
                  <a:schemeClr val="dk1"/>
                </a:solidFill>
                <a:latin typeface="Rockwell"/>
                <a:ea typeface="Rockwell"/>
                <a:cs typeface="Rockwell"/>
                <a:sym typeface="Rockwell"/>
              </a:rPr>
              <a:t> system is</a:t>
            </a:r>
            <a:r>
              <a:rPr lang="en-US" sz="1800">
                <a:solidFill>
                  <a:schemeClr val="dk1"/>
                </a:solidFill>
                <a:latin typeface="Rockwell"/>
                <a:ea typeface="Rockwell"/>
                <a:cs typeface="Rockwell"/>
                <a:sym typeface="Rockwell"/>
              </a:rPr>
              <a:t> </a:t>
            </a:r>
            <a:r>
              <a:rPr i="0" lang="en-US" sz="1800" u="none" cap="none" strike="noStrike">
                <a:solidFill>
                  <a:schemeClr val="dk1"/>
                </a:solidFill>
                <a:latin typeface="Rockwell"/>
                <a:ea typeface="Rockwell"/>
                <a:cs typeface="Rockwell"/>
                <a:sym typeface="Rockwell"/>
              </a:rPr>
              <a:t>decreasing</a:t>
            </a:r>
            <a:r>
              <a:rPr lang="en-US" sz="1800">
                <a:solidFill>
                  <a:schemeClr val="dk1"/>
                </a:solidFill>
                <a:latin typeface="Rockwell"/>
                <a:ea typeface="Rockwell"/>
                <a:cs typeface="Rockwell"/>
                <a:sym typeface="Rockwell"/>
              </a:rPr>
              <a:t> - </a:t>
            </a:r>
            <a:r>
              <a:rPr i="0" lang="en-US" sz="1800" u="none" cap="none" strike="noStrike">
                <a:solidFill>
                  <a:schemeClr val="dk1"/>
                </a:solidFill>
                <a:latin typeface="Rockwell"/>
                <a:ea typeface="Rockwell"/>
                <a:cs typeface="Rockwell"/>
                <a:sym typeface="Rockwell"/>
              </a:rPr>
              <a:t>EXOTHERMIC process) </a:t>
            </a:r>
            <a:endParaRPr i="0" sz="1800" u="none" cap="none" strike="noStrike">
              <a:solidFill>
                <a:srgbClr val="000000"/>
              </a:solidFill>
              <a:latin typeface="Rockwell"/>
              <a:ea typeface="Rockwell"/>
              <a:cs typeface="Rockwell"/>
              <a:sym typeface="Rockwell"/>
            </a:endParaRPr>
          </a:p>
          <a:p>
            <a:pPr indent="0" lvl="7" marL="3200400" marR="0" rtl="0" algn="l">
              <a:lnSpc>
                <a:spcPct val="100000"/>
              </a:lnSpc>
              <a:spcBef>
                <a:spcPts val="0"/>
              </a:spcBef>
              <a:spcAft>
                <a:spcPts val="0"/>
              </a:spcAft>
              <a:buClr>
                <a:srgbClr val="000000"/>
              </a:buClr>
              <a:buSzPts val="1600"/>
              <a:buFont typeface="Arial"/>
              <a:buNone/>
            </a:pPr>
            <a:r>
              <a:t/>
            </a:r>
            <a:endParaRPr i="0" sz="1800" u="none" cap="none" strike="noStrike">
              <a:solidFill>
                <a:schemeClr val="dk1"/>
              </a:solidFill>
              <a:latin typeface="Rockwell"/>
              <a:ea typeface="Rockwell"/>
              <a:cs typeface="Rockwell"/>
              <a:sym typeface="Rockwell"/>
            </a:endParaRPr>
          </a:p>
          <a:p>
            <a:pPr indent="-184150" lvl="0" marL="285750" marR="0" rtl="0" algn="l">
              <a:lnSpc>
                <a:spcPct val="100000"/>
              </a:lnSpc>
              <a:spcBef>
                <a:spcPts val="0"/>
              </a:spcBef>
              <a:spcAft>
                <a:spcPts val="0"/>
              </a:spcAft>
              <a:buClr>
                <a:schemeClr val="dk1"/>
              </a:buClr>
              <a:buSzPts val="1600"/>
              <a:buFont typeface="Noto Sans Symbols"/>
              <a:buNone/>
            </a:pPr>
            <a:r>
              <a:t/>
            </a:r>
            <a:endParaRPr i="0" sz="1800" u="none" cap="none" strike="noStrike">
              <a:solidFill>
                <a:schemeClr val="dk1"/>
              </a:solidFill>
              <a:latin typeface="Rockwell"/>
              <a:ea typeface="Rockwell"/>
              <a:cs typeface="Rockwell"/>
              <a:sym typeface="Rockwell"/>
            </a:endParaRPr>
          </a:p>
        </p:txBody>
      </p:sp>
      <p:pic>
        <p:nvPicPr>
          <p:cNvPr id="358" name="Google Shape;358;p39"/>
          <p:cNvPicPr preferRelativeResize="0"/>
          <p:nvPr/>
        </p:nvPicPr>
        <p:blipFill>
          <a:blip r:embed="rId3">
            <a:alphaModFix/>
          </a:blip>
          <a:stretch>
            <a:fillRect/>
          </a:stretch>
        </p:blipFill>
        <p:spPr>
          <a:xfrm>
            <a:off x="7148312" y="3429000"/>
            <a:ext cx="1860188" cy="1413150"/>
          </a:xfrm>
          <a:prstGeom prst="rect">
            <a:avLst/>
          </a:prstGeom>
          <a:noFill/>
          <a:ln>
            <a:noFill/>
          </a:ln>
        </p:spPr>
      </p:pic>
      <p:pic>
        <p:nvPicPr>
          <p:cNvPr id="359" name="Google Shape;359;p39"/>
          <p:cNvPicPr preferRelativeResize="0"/>
          <p:nvPr/>
        </p:nvPicPr>
        <p:blipFill>
          <a:blip r:embed="rId4">
            <a:alphaModFix/>
          </a:blip>
          <a:stretch>
            <a:fillRect/>
          </a:stretch>
        </p:blipFill>
        <p:spPr>
          <a:xfrm>
            <a:off x="0" y="3429000"/>
            <a:ext cx="1683674" cy="1413155"/>
          </a:xfrm>
          <a:prstGeom prst="rect">
            <a:avLst/>
          </a:prstGeom>
          <a:noFill/>
          <a:ln>
            <a:noFill/>
          </a:ln>
        </p:spPr>
      </p:pic>
      <p:grpSp>
        <p:nvGrpSpPr>
          <p:cNvPr id="360" name="Google Shape;360;p39"/>
          <p:cNvGrpSpPr/>
          <p:nvPr/>
        </p:nvGrpSpPr>
        <p:grpSpPr>
          <a:xfrm>
            <a:off x="1836074" y="2807267"/>
            <a:ext cx="5186009" cy="3305648"/>
            <a:chOff x="1654250" y="2513350"/>
            <a:chExt cx="5835501" cy="3694700"/>
          </a:xfrm>
        </p:grpSpPr>
        <p:pic>
          <p:nvPicPr>
            <p:cNvPr id="361" name="Google Shape;361;p39"/>
            <p:cNvPicPr preferRelativeResize="0"/>
            <p:nvPr/>
          </p:nvPicPr>
          <p:blipFill rotWithShape="1">
            <a:blip r:embed="rId5">
              <a:alphaModFix/>
            </a:blip>
            <a:srcRect b="0" l="0" r="52923" t="0"/>
            <a:stretch/>
          </p:blipFill>
          <p:spPr>
            <a:xfrm>
              <a:off x="1654250" y="2513350"/>
              <a:ext cx="2917751" cy="3694700"/>
            </a:xfrm>
            <a:prstGeom prst="rect">
              <a:avLst/>
            </a:prstGeom>
            <a:noFill/>
            <a:ln cap="flat" cmpd="sng" w="38100">
              <a:solidFill>
                <a:schemeClr val="accent1"/>
              </a:solidFill>
              <a:prstDash val="solid"/>
              <a:round/>
              <a:headEnd len="sm" w="sm" type="none"/>
              <a:tailEnd len="sm" w="sm" type="none"/>
            </a:ln>
          </p:spPr>
        </p:pic>
        <p:pic>
          <p:nvPicPr>
            <p:cNvPr id="362" name="Google Shape;362;p39"/>
            <p:cNvPicPr preferRelativeResize="0"/>
            <p:nvPr/>
          </p:nvPicPr>
          <p:blipFill rotWithShape="1">
            <a:blip r:embed="rId5">
              <a:alphaModFix/>
            </a:blip>
            <a:srcRect b="0" l="52923" r="0" t="0"/>
            <a:stretch/>
          </p:blipFill>
          <p:spPr>
            <a:xfrm>
              <a:off x="4572000" y="2513350"/>
              <a:ext cx="2917751" cy="3694700"/>
            </a:xfrm>
            <a:prstGeom prst="rect">
              <a:avLst/>
            </a:prstGeom>
            <a:noFill/>
            <a:ln cap="flat" cmpd="sng" w="38100">
              <a:solidFill>
                <a:schemeClr val="accent1"/>
              </a:solidFill>
              <a:prstDash val="solid"/>
              <a:round/>
              <a:headEnd len="sm" w="sm" type="none"/>
              <a:tailEnd len="sm" w="sm" type="none"/>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0"/>
          <p:cNvSpPr txBox="1"/>
          <p:nvPr>
            <p:ph type="title"/>
          </p:nvPr>
        </p:nvSpPr>
        <p:spPr>
          <a:xfrm>
            <a:off x="498474" y="189998"/>
            <a:ext cx="7556400" cy="7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3100"/>
              <a:t>6.3 Heat Transfer &amp; Thermal Equilibrium</a:t>
            </a:r>
            <a:endParaRPr sz="3100"/>
          </a:p>
        </p:txBody>
      </p:sp>
      <p:sp>
        <p:nvSpPr>
          <p:cNvPr id="368" name="Google Shape;368;p40"/>
          <p:cNvSpPr txBox="1"/>
          <p:nvPr>
            <p:ph idx="1" type="body"/>
          </p:nvPr>
        </p:nvSpPr>
        <p:spPr>
          <a:xfrm>
            <a:off x="-76200" y="910475"/>
            <a:ext cx="8317800" cy="38871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00"/>
              </a:spcBef>
              <a:spcAft>
                <a:spcPts val="0"/>
              </a:spcAft>
              <a:buClr>
                <a:srgbClr val="000000"/>
              </a:buClr>
              <a:buSzPts val="1800"/>
              <a:buFont typeface="Rockwell"/>
              <a:buChar char="■"/>
            </a:pPr>
            <a:r>
              <a:rPr lang="en-US">
                <a:solidFill>
                  <a:srgbClr val="000000"/>
                </a:solidFill>
              </a:rPr>
              <a:t>As the temperature of a substance increases, the average kinetic energy of the particle in that substance also increases. </a:t>
            </a:r>
            <a:endParaRPr>
              <a:solidFill>
                <a:srgbClr val="000000"/>
              </a:solidFill>
            </a:endParaRPr>
          </a:p>
          <a:p>
            <a:pPr indent="-342900" lvl="0" marL="457200" rtl="0" algn="l">
              <a:lnSpc>
                <a:spcPct val="100000"/>
              </a:lnSpc>
              <a:spcBef>
                <a:spcPts val="1600"/>
              </a:spcBef>
              <a:spcAft>
                <a:spcPts val="0"/>
              </a:spcAft>
              <a:buClr>
                <a:srgbClr val="000000"/>
              </a:buClr>
              <a:buSzPts val="1800"/>
              <a:buFont typeface="Rockwell"/>
              <a:buChar char="■"/>
            </a:pPr>
            <a:r>
              <a:rPr lang="en-US">
                <a:solidFill>
                  <a:schemeClr val="dk1"/>
                </a:solidFill>
              </a:rPr>
              <a:t>Heat transfer: Heat flows from particles of higher energy (hot) to those of lower energy (cold) when particles </a:t>
            </a:r>
            <a:r>
              <a:rPr b="1" lang="en-US" u="sng">
                <a:solidFill>
                  <a:schemeClr val="dk1"/>
                </a:solidFill>
              </a:rPr>
              <a:t>collide</a:t>
            </a:r>
            <a:r>
              <a:rPr lang="en-US">
                <a:solidFill>
                  <a:schemeClr val="dk1"/>
                </a:solidFill>
              </a:rPr>
              <a:t>.</a:t>
            </a:r>
            <a:r>
              <a:rPr lang="en-US">
                <a:solidFill>
                  <a:srgbClr val="000000"/>
                </a:solidFill>
              </a:rPr>
              <a:t> </a:t>
            </a:r>
            <a:endParaRPr>
              <a:solidFill>
                <a:srgbClr val="000000"/>
              </a:solidFill>
            </a:endParaRPr>
          </a:p>
          <a:p>
            <a:pPr indent="-342900" lvl="0" marL="457200" rtl="0" algn="l">
              <a:lnSpc>
                <a:spcPct val="100000"/>
              </a:lnSpc>
              <a:spcBef>
                <a:spcPts val="1000"/>
              </a:spcBef>
              <a:spcAft>
                <a:spcPts val="0"/>
              </a:spcAft>
              <a:buClr>
                <a:srgbClr val="000000"/>
              </a:buClr>
              <a:buSzPts val="1800"/>
              <a:buFont typeface="Rockwell"/>
              <a:buChar char="■"/>
            </a:pPr>
            <a:r>
              <a:rPr lang="en-US">
                <a:solidFill>
                  <a:srgbClr val="000000"/>
                </a:solidFill>
              </a:rPr>
              <a:t>When two objects with different temperatures are in contact (and collide), heat will transfer between them until the average kinetic energy, and thus the temperature, of both objects is the same.</a:t>
            </a:r>
            <a:endParaRPr>
              <a:solidFill>
                <a:srgbClr val="000000"/>
              </a:solidFill>
            </a:endParaRPr>
          </a:p>
          <a:p>
            <a:pPr indent="-342900" lvl="1" marL="914400" rtl="0" algn="l">
              <a:lnSpc>
                <a:spcPct val="100000"/>
              </a:lnSpc>
              <a:spcBef>
                <a:spcPts val="0"/>
              </a:spcBef>
              <a:spcAft>
                <a:spcPts val="0"/>
              </a:spcAft>
              <a:buClr>
                <a:srgbClr val="000000"/>
              </a:buClr>
              <a:buSzPts val="1800"/>
              <a:buFont typeface="Rockwell"/>
              <a:buChar char="■"/>
            </a:pPr>
            <a:r>
              <a:rPr lang="en-US">
                <a:solidFill>
                  <a:srgbClr val="000000"/>
                </a:solidFill>
              </a:rPr>
              <a:t>Heat flows from a warmer object to a colder one until thermal equilibrium is reached. (Both substances have same avg. KE!!)</a:t>
            </a:r>
            <a:endParaRPr>
              <a:solidFill>
                <a:srgbClr val="000000"/>
              </a:solidFill>
            </a:endParaRPr>
          </a:p>
          <a:p>
            <a:pPr indent="-342900" lvl="1" marL="914400" rtl="0" algn="l">
              <a:lnSpc>
                <a:spcPct val="100000"/>
              </a:lnSpc>
              <a:spcBef>
                <a:spcPts val="0"/>
              </a:spcBef>
              <a:spcAft>
                <a:spcPts val="0"/>
              </a:spcAft>
              <a:buClr>
                <a:srgbClr val="000000"/>
              </a:buClr>
              <a:buSzPts val="1800"/>
              <a:buFont typeface="Rockwell"/>
              <a:buChar char="■"/>
            </a:pPr>
            <a:r>
              <a:rPr lang="en-US">
                <a:solidFill>
                  <a:srgbClr val="000000"/>
                </a:solidFill>
              </a:rPr>
              <a:t>This is known as thermal equilibrium</a:t>
            </a:r>
            <a:endParaRPr>
              <a:solidFill>
                <a:srgbClr val="000000"/>
              </a:solidFill>
            </a:endParaRPr>
          </a:p>
          <a:p>
            <a:pPr indent="-342900" lvl="1" marL="914400" rtl="0" algn="l">
              <a:lnSpc>
                <a:spcPct val="100000"/>
              </a:lnSpc>
              <a:spcBef>
                <a:spcPts val="0"/>
              </a:spcBef>
              <a:spcAft>
                <a:spcPts val="0"/>
              </a:spcAft>
              <a:buClr>
                <a:srgbClr val="000000"/>
              </a:buClr>
              <a:buSzPts val="1800"/>
              <a:buFont typeface="Rockwell"/>
              <a:buChar char="■"/>
            </a:pPr>
            <a:r>
              <a:rPr lang="en-US">
                <a:solidFill>
                  <a:srgbClr val="000000"/>
                </a:solidFill>
              </a:rPr>
              <a:t>The amount of heat released by one object is equal to the amount of  heat absorbed by the other object</a:t>
            </a:r>
            <a:endParaRPr>
              <a:solidFill>
                <a:srgbClr val="000000"/>
              </a:solidFill>
            </a:endParaRPr>
          </a:p>
          <a:p>
            <a:pPr indent="-149303" lvl="0" marL="228600" rtl="0" algn="l">
              <a:lnSpc>
                <a:spcPct val="80000"/>
              </a:lnSpc>
              <a:spcBef>
                <a:spcPts val="2000"/>
              </a:spcBef>
              <a:spcAft>
                <a:spcPts val="0"/>
              </a:spcAft>
              <a:buSzPts val="1249"/>
              <a:buNone/>
            </a:pPr>
            <a:r>
              <a:t/>
            </a:r>
            <a:endParaRPr>
              <a:solidFill>
                <a:srgbClr val="000000"/>
              </a:solidFill>
            </a:endParaRPr>
          </a:p>
          <a:p>
            <a:pPr indent="-149303" lvl="0" marL="228600" rtl="0" algn="l">
              <a:lnSpc>
                <a:spcPct val="80000"/>
              </a:lnSpc>
              <a:spcBef>
                <a:spcPts val="2000"/>
              </a:spcBef>
              <a:spcAft>
                <a:spcPts val="0"/>
              </a:spcAft>
              <a:buSzPts val="1249"/>
              <a:buNone/>
            </a:pPr>
            <a:r>
              <a:t/>
            </a:r>
            <a:endParaRPr>
              <a:solidFill>
                <a:srgbClr val="000000"/>
              </a:solidFill>
            </a:endParaRPr>
          </a:p>
        </p:txBody>
      </p:sp>
      <p:sp>
        <p:nvSpPr>
          <p:cNvPr id="369" name="Google Shape;369;p40"/>
          <p:cNvSpPr txBox="1"/>
          <p:nvPr/>
        </p:nvSpPr>
        <p:spPr>
          <a:xfrm>
            <a:off x="-2275" y="6527224"/>
            <a:ext cx="9144000" cy="23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1600"/>
              </a:spcAft>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the relationship between the transfer of thermal energy and molecular collisions.</a:t>
            </a:r>
            <a:endParaRPr i="0" u="none" cap="none" strike="noStrike">
              <a:solidFill>
                <a:schemeClr val="dk1"/>
              </a:solidFill>
              <a:latin typeface="Calibri"/>
              <a:ea typeface="Calibri"/>
              <a:cs typeface="Calibri"/>
              <a:sym typeface="Calibri"/>
            </a:endParaRPr>
          </a:p>
        </p:txBody>
      </p:sp>
      <p:pic>
        <p:nvPicPr>
          <p:cNvPr id="370" name="Google Shape;370;p40"/>
          <p:cNvPicPr preferRelativeResize="0"/>
          <p:nvPr/>
        </p:nvPicPr>
        <p:blipFill>
          <a:blip r:embed="rId3">
            <a:alphaModFix/>
          </a:blip>
          <a:stretch>
            <a:fillRect/>
          </a:stretch>
        </p:blipFill>
        <p:spPr>
          <a:xfrm>
            <a:off x="148200" y="5053925"/>
            <a:ext cx="3646352" cy="1216950"/>
          </a:xfrm>
          <a:prstGeom prst="rect">
            <a:avLst/>
          </a:prstGeom>
          <a:noFill/>
          <a:ln>
            <a:noFill/>
          </a:ln>
        </p:spPr>
      </p:pic>
      <p:pic>
        <p:nvPicPr>
          <p:cNvPr id="371" name="Google Shape;371;p40"/>
          <p:cNvPicPr preferRelativeResize="0"/>
          <p:nvPr/>
        </p:nvPicPr>
        <p:blipFill>
          <a:blip r:embed="rId4">
            <a:alphaModFix/>
          </a:blip>
          <a:stretch>
            <a:fillRect/>
          </a:stretch>
        </p:blipFill>
        <p:spPr>
          <a:xfrm>
            <a:off x="4737650" y="4431575"/>
            <a:ext cx="3912387" cy="20956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5" name="Shape 375"/>
        <p:cNvGrpSpPr/>
        <p:nvPr/>
      </p:nvGrpSpPr>
      <p:grpSpPr>
        <a:xfrm>
          <a:off x="0" y="0"/>
          <a:ext cx="0" cy="0"/>
          <a:chOff x="0" y="0"/>
          <a:chExt cx="0" cy="0"/>
        </a:xfrm>
      </p:grpSpPr>
      <p:sp>
        <p:nvSpPr>
          <p:cNvPr id="376" name="Google Shape;376;p41"/>
          <p:cNvSpPr txBox="1"/>
          <p:nvPr>
            <p:ph type="title"/>
          </p:nvPr>
        </p:nvSpPr>
        <p:spPr>
          <a:xfrm>
            <a:off x="601225" y="184689"/>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3200"/>
              <a:t>6.3 Conservation of Energy when Mixing</a:t>
            </a:r>
            <a:endParaRPr sz="3200"/>
          </a:p>
        </p:txBody>
      </p:sp>
      <p:sp>
        <p:nvSpPr>
          <p:cNvPr id="377" name="Google Shape;377;p41"/>
          <p:cNvSpPr txBox="1"/>
          <p:nvPr>
            <p:ph idx="1" type="body"/>
          </p:nvPr>
        </p:nvSpPr>
        <p:spPr>
          <a:xfrm>
            <a:off x="202604" y="1335422"/>
            <a:ext cx="5625000" cy="40578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350"/>
              <a:buChar char="■"/>
            </a:pPr>
            <a:r>
              <a:rPr lang="en-US"/>
              <a:t>Energy is transferred between systems in contact with one another</a:t>
            </a:r>
            <a:endParaRPr/>
          </a:p>
          <a:p>
            <a:pPr indent="-228600" lvl="0" marL="228600" rtl="0" algn="l">
              <a:lnSpc>
                <a:spcPct val="100000"/>
              </a:lnSpc>
              <a:spcBef>
                <a:spcPts val="2000"/>
              </a:spcBef>
              <a:spcAft>
                <a:spcPts val="0"/>
              </a:spcAft>
              <a:buSzPts val="1350"/>
              <a:buChar char="■"/>
            </a:pPr>
            <a:r>
              <a:rPr lang="en-US"/>
              <a:t>Energy lost by one system is gained by the other so that total energy is always conserved.</a:t>
            </a:r>
            <a:endParaRPr/>
          </a:p>
          <a:p>
            <a:pPr indent="-228600" lvl="0" marL="228600" rtl="0" algn="l">
              <a:lnSpc>
                <a:spcPct val="100000"/>
              </a:lnSpc>
              <a:spcBef>
                <a:spcPts val="2000"/>
              </a:spcBef>
              <a:spcAft>
                <a:spcPts val="0"/>
              </a:spcAft>
              <a:buSzPts val="1350"/>
              <a:buChar char="■"/>
            </a:pPr>
            <a:r>
              <a:rPr lang="en-US"/>
              <a:t>-Q lost by system = +Q gained by surroundings</a:t>
            </a:r>
            <a:endParaRPr/>
          </a:p>
          <a:p>
            <a:pPr indent="-228600" lvl="0" marL="228600" rtl="0" algn="l">
              <a:lnSpc>
                <a:spcPct val="100000"/>
              </a:lnSpc>
              <a:spcBef>
                <a:spcPts val="2000"/>
              </a:spcBef>
              <a:spcAft>
                <a:spcPts val="0"/>
              </a:spcAft>
              <a:buSzPts val="1350"/>
              <a:buChar char="■"/>
            </a:pPr>
            <a:r>
              <a:rPr lang="en-US"/>
              <a:t> For example :</a:t>
            </a:r>
            <a:endParaRPr/>
          </a:p>
          <a:p>
            <a:pPr indent="-228600" lvl="1" marL="457200" rtl="0" algn="l">
              <a:lnSpc>
                <a:spcPct val="100000"/>
              </a:lnSpc>
              <a:spcBef>
                <a:spcPts val="600"/>
              </a:spcBef>
              <a:spcAft>
                <a:spcPts val="0"/>
              </a:spcAft>
              <a:buSzPts val="1350"/>
              <a:buChar char="■"/>
            </a:pPr>
            <a:r>
              <a:rPr lang="en-US"/>
              <a:t>When room temperature water T</a:t>
            </a:r>
            <a:r>
              <a:rPr lang="en-US" sz="1400"/>
              <a:t>1 (system)  </a:t>
            </a:r>
            <a:r>
              <a:rPr lang="en-US"/>
              <a:t>is mixed with cold water T</a:t>
            </a:r>
            <a:r>
              <a:rPr lang="en-US" sz="1600"/>
              <a:t>2 (surroundings), t</a:t>
            </a:r>
            <a:r>
              <a:rPr lang="en-US" sz="2000"/>
              <a:t>he final temperature T</a:t>
            </a:r>
            <a:r>
              <a:rPr lang="en-US" sz="1600"/>
              <a:t>3</a:t>
            </a:r>
            <a:r>
              <a:rPr lang="en-US" sz="1400"/>
              <a:t> </a:t>
            </a:r>
            <a:r>
              <a:rPr lang="en-US" sz="2000"/>
              <a:t>will be in-between.</a:t>
            </a:r>
            <a:endParaRPr/>
          </a:p>
          <a:p>
            <a:pPr indent="-228600" lvl="0" marL="228600" rtl="0" algn="l">
              <a:lnSpc>
                <a:spcPct val="100000"/>
              </a:lnSpc>
              <a:spcBef>
                <a:spcPts val="2000"/>
              </a:spcBef>
              <a:spcAft>
                <a:spcPts val="0"/>
              </a:spcAft>
              <a:buSzPts val="1500"/>
              <a:buChar char="■"/>
            </a:pPr>
            <a:r>
              <a:rPr lang="en-US" sz="2000"/>
              <a:t>Q</a:t>
            </a:r>
            <a:r>
              <a:rPr lang="en-US" sz="1400"/>
              <a:t>1</a:t>
            </a:r>
            <a:r>
              <a:rPr lang="en-US" sz="2000"/>
              <a:t> + Q </a:t>
            </a:r>
            <a:r>
              <a:rPr lang="en-US" sz="1600"/>
              <a:t>2</a:t>
            </a:r>
            <a:r>
              <a:rPr lang="en-US" sz="2000"/>
              <a:t> = 0 and energy is conserved </a:t>
            </a:r>
            <a:endParaRPr/>
          </a:p>
          <a:p>
            <a:pPr indent="0" lvl="0" marL="0" rtl="0" algn="l">
              <a:lnSpc>
                <a:spcPct val="100000"/>
              </a:lnSpc>
              <a:spcBef>
                <a:spcPts val="2000"/>
              </a:spcBef>
              <a:spcAft>
                <a:spcPts val="0"/>
              </a:spcAft>
              <a:buSzPts val="1350"/>
              <a:buNone/>
            </a:pPr>
            <a:r>
              <a:t/>
            </a:r>
            <a:endParaRPr/>
          </a:p>
        </p:txBody>
      </p:sp>
      <p:pic>
        <p:nvPicPr>
          <p:cNvPr id="378" name="Google Shape;378;p41"/>
          <p:cNvPicPr preferRelativeResize="0"/>
          <p:nvPr>
            <p:ph idx="2" type="body"/>
          </p:nvPr>
        </p:nvPicPr>
        <p:blipFill rotWithShape="1">
          <a:blip r:embed="rId3">
            <a:alphaModFix/>
          </a:blip>
          <a:srcRect b="0" l="0" r="0" t="0"/>
          <a:stretch/>
        </p:blipFill>
        <p:spPr>
          <a:xfrm>
            <a:off x="5801920" y="2241062"/>
            <a:ext cx="3250500" cy="3347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2"/>
          <p:cNvSpPr txBox="1"/>
          <p:nvPr>
            <p:ph type="title"/>
          </p:nvPr>
        </p:nvSpPr>
        <p:spPr>
          <a:xfrm>
            <a:off x="498474" y="189998"/>
            <a:ext cx="7556400" cy="7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3100"/>
              <a:t>6.4 Heat Capacity</a:t>
            </a:r>
            <a:endParaRPr sz="3100"/>
          </a:p>
        </p:txBody>
      </p:sp>
      <p:sp>
        <p:nvSpPr>
          <p:cNvPr id="384" name="Google Shape;384;p42"/>
          <p:cNvSpPr txBox="1"/>
          <p:nvPr>
            <p:ph idx="1" type="body"/>
          </p:nvPr>
        </p:nvSpPr>
        <p:spPr>
          <a:xfrm>
            <a:off x="113500" y="910475"/>
            <a:ext cx="8038500" cy="5042100"/>
          </a:xfrm>
          <a:prstGeom prst="rect">
            <a:avLst/>
          </a:prstGeom>
          <a:noFill/>
          <a:ln>
            <a:noFill/>
          </a:ln>
        </p:spPr>
        <p:txBody>
          <a:bodyPr anchorCtr="0" anchor="t" bIns="45700" lIns="91425" spcFirstLastPara="1" rIns="91425" wrap="square" tIns="45700">
            <a:noAutofit/>
          </a:bodyPr>
          <a:lstStyle/>
          <a:p>
            <a:pPr indent="-245998" lvl="0" marL="228600" rtl="0" algn="l">
              <a:lnSpc>
                <a:spcPct val="100000"/>
              </a:lnSpc>
              <a:spcBef>
                <a:spcPts val="0"/>
              </a:spcBef>
              <a:spcAft>
                <a:spcPts val="0"/>
              </a:spcAft>
              <a:buClr>
                <a:srgbClr val="000000"/>
              </a:buClr>
              <a:buSzPts val="1800"/>
              <a:buFont typeface="Rockwell"/>
              <a:buChar char="■"/>
            </a:pPr>
            <a:r>
              <a:rPr lang="en-US">
                <a:solidFill>
                  <a:schemeClr val="dk1"/>
                </a:solidFill>
              </a:rPr>
              <a:t>The transfer of a given amount of thermal energy will not produce the same temperature change in equal masses of matter with differing specific heat capacities. </a:t>
            </a:r>
            <a:endParaRPr>
              <a:solidFill>
                <a:schemeClr val="dk1"/>
              </a:solidFill>
            </a:endParaRPr>
          </a:p>
          <a:p>
            <a:pPr indent="-342900" lvl="0" marL="457200" rtl="0" algn="l">
              <a:lnSpc>
                <a:spcPct val="100000"/>
              </a:lnSpc>
              <a:spcBef>
                <a:spcPts val="0"/>
              </a:spcBef>
              <a:spcAft>
                <a:spcPts val="0"/>
              </a:spcAft>
              <a:buClr>
                <a:schemeClr val="dk1"/>
              </a:buClr>
              <a:buSzPts val="1800"/>
              <a:buFont typeface="Rockwell"/>
              <a:buChar char="■"/>
            </a:pPr>
            <a:r>
              <a:rPr lang="en-US">
                <a:solidFill>
                  <a:schemeClr val="dk1"/>
                </a:solidFill>
              </a:rPr>
              <a:t>Although the heat transfer is equal (first law of thermo), not all particles will absorb or release the same amount of heat per gram.</a:t>
            </a:r>
            <a:endParaRPr>
              <a:solidFill>
                <a:schemeClr val="dk1"/>
              </a:solidFill>
            </a:endParaRPr>
          </a:p>
          <a:p>
            <a:pPr indent="-342900" lvl="0" marL="457200" rtl="0" algn="l">
              <a:lnSpc>
                <a:spcPct val="100000"/>
              </a:lnSpc>
              <a:spcBef>
                <a:spcPts val="0"/>
              </a:spcBef>
              <a:spcAft>
                <a:spcPts val="0"/>
              </a:spcAft>
              <a:buClr>
                <a:schemeClr val="dk1"/>
              </a:buClr>
              <a:buSzPts val="1800"/>
              <a:buFont typeface="Rockwell"/>
              <a:buChar char="■"/>
            </a:pPr>
            <a:r>
              <a:rPr lang="en-US">
                <a:solidFill>
                  <a:schemeClr val="dk1"/>
                </a:solidFill>
              </a:rPr>
              <a:t>Heating a system increases the energy of the system, while cooling a system decreases the energy of the system. </a:t>
            </a:r>
            <a:endParaRPr>
              <a:solidFill>
                <a:srgbClr val="000000"/>
              </a:solidFill>
            </a:endParaRPr>
          </a:p>
          <a:p>
            <a:pPr indent="-245998" lvl="0" marL="228600" rtl="0" algn="l">
              <a:lnSpc>
                <a:spcPct val="100000"/>
              </a:lnSpc>
              <a:spcBef>
                <a:spcPts val="0"/>
              </a:spcBef>
              <a:spcAft>
                <a:spcPts val="0"/>
              </a:spcAft>
              <a:buClr>
                <a:srgbClr val="000000"/>
              </a:buClr>
              <a:buSzPts val="1800"/>
              <a:buChar char="■"/>
            </a:pPr>
            <a:r>
              <a:rPr b="1" lang="en-US">
                <a:solidFill>
                  <a:srgbClr val="000000"/>
                </a:solidFill>
              </a:rPr>
              <a:t>Specific Heat Capacity</a:t>
            </a:r>
            <a:r>
              <a:rPr lang="en-US">
                <a:solidFill>
                  <a:srgbClr val="000000"/>
                </a:solidFill>
              </a:rPr>
              <a:t> is a measure of the amount of heat energy in Joules that is absorbed to raise the temperature of 1 gram of a substance by 1 degree Kelvin.</a:t>
            </a:r>
            <a:endParaRPr>
              <a:solidFill>
                <a:srgbClr val="000000"/>
              </a:solidFill>
            </a:endParaRPr>
          </a:p>
          <a:p>
            <a:pPr indent="-342900" lvl="1" marL="914400" rtl="0" algn="l">
              <a:lnSpc>
                <a:spcPct val="100000"/>
              </a:lnSpc>
              <a:spcBef>
                <a:spcPts val="0"/>
              </a:spcBef>
              <a:spcAft>
                <a:spcPts val="0"/>
              </a:spcAft>
              <a:buClr>
                <a:srgbClr val="000000"/>
              </a:buClr>
              <a:buSzPts val="1800"/>
              <a:buChar char="■"/>
            </a:pPr>
            <a:r>
              <a:rPr lang="en-US">
                <a:solidFill>
                  <a:schemeClr val="dk1"/>
                </a:solidFill>
              </a:rPr>
              <a:t>The specific heat capacity of a substance and the molar heat capacity are both used in energy calculations. </a:t>
            </a:r>
            <a:endParaRPr>
              <a:solidFill>
                <a:schemeClr val="dk1"/>
              </a:solidFill>
            </a:endParaRPr>
          </a:p>
          <a:p>
            <a:pPr indent="-314325" lvl="2" marL="1371600" rtl="0" algn="l">
              <a:lnSpc>
                <a:spcPct val="100000"/>
              </a:lnSpc>
              <a:spcBef>
                <a:spcPts val="0"/>
              </a:spcBef>
              <a:spcAft>
                <a:spcPts val="0"/>
              </a:spcAft>
              <a:buClr>
                <a:schemeClr val="dk1"/>
              </a:buClr>
              <a:buSzPts val="1350"/>
              <a:buChar char="■"/>
            </a:pPr>
            <a:r>
              <a:rPr lang="en-US">
                <a:solidFill>
                  <a:schemeClr val="dk1"/>
                </a:solidFill>
              </a:rPr>
              <a:t>Molar heat capacity is J/mol°C rather than J/g°C.</a:t>
            </a:r>
            <a:endParaRPr>
              <a:solidFill>
                <a:schemeClr val="dk1"/>
              </a:solidFill>
            </a:endParaRPr>
          </a:p>
          <a:p>
            <a:pPr indent="-314325" lvl="1" marL="914400" rtl="0" algn="l">
              <a:lnSpc>
                <a:spcPct val="100000"/>
              </a:lnSpc>
              <a:spcBef>
                <a:spcPts val="0"/>
              </a:spcBef>
              <a:spcAft>
                <a:spcPts val="0"/>
              </a:spcAft>
              <a:buClr>
                <a:schemeClr val="dk1"/>
              </a:buClr>
              <a:buSzPts val="1350"/>
              <a:buChar char="■"/>
            </a:pPr>
            <a:r>
              <a:rPr b="1" lang="en-US">
                <a:solidFill>
                  <a:schemeClr val="dk1"/>
                </a:solidFill>
              </a:rPr>
              <a:t>The lower the specific heat, the greater the temperature change. </a:t>
            </a:r>
            <a:endParaRPr b="1">
              <a:solidFill>
                <a:schemeClr val="dk1"/>
              </a:solidFill>
            </a:endParaRPr>
          </a:p>
          <a:p>
            <a:pPr indent="0" lvl="0" marL="0" rtl="0" algn="ctr">
              <a:lnSpc>
                <a:spcPct val="100000"/>
              </a:lnSpc>
              <a:spcBef>
                <a:spcPts val="0"/>
              </a:spcBef>
              <a:spcAft>
                <a:spcPts val="0"/>
              </a:spcAft>
              <a:buNone/>
            </a:pPr>
            <a:r>
              <a:t/>
            </a:r>
            <a:endParaRPr/>
          </a:p>
        </p:txBody>
      </p:sp>
      <p:sp>
        <p:nvSpPr>
          <p:cNvPr id="385" name="Google Shape;385;p42"/>
          <p:cNvSpPr txBox="1"/>
          <p:nvPr/>
        </p:nvSpPr>
        <p:spPr>
          <a:xfrm>
            <a:off x="-2275" y="6298624"/>
            <a:ext cx="9144000" cy="23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1600"/>
              </a:spcAft>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Calculate the heat q absorbed or released by a system undergoing heating/ cooling based on the amount of the substance, the heat capacity, and the change in temperature.</a:t>
            </a:r>
            <a:endParaRPr i="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