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62" r:id="rId4"/>
    <p:sldId id="263" r:id="rId5"/>
    <p:sldId id="264" r:id="rId6"/>
    <p:sldId id="26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>
      <p:cViewPr varScale="1">
        <p:scale>
          <a:sx n="66" d="100"/>
          <a:sy n="66" d="100"/>
        </p:scale>
        <p:origin x="6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9288DEE-3F95-482C-97E3-9A5011005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1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D825A7C-7910-4CA4-B669-F7B51D2BD9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44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93C1D7-03C7-4819-A350-EE33CF0A9575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400"/>
              <a:t>Video Disk Unit 6</a:t>
            </a:r>
          </a:p>
          <a:p>
            <a:pPr algn="ctr"/>
            <a:endParaRPr lang="en-US" sz="1400"/>
          </a:p>
          <a:p>
            <a:pPr algn="ctr"/>
            <a:r>
              <a:rPr lang="en-US" sz="1400" u="sng"/>
              <a:t>Demo</a:t>
            </a:r>
          </a:p>
          <a:p>
            <a:pPr algn="ctr"/>
            <a:r>
              <a:rPr lang="en-US" sz="1400"/>
              <a:t>Magic Sand</a:t>
            </a:r>
          </a:p>
          <a:p>
            <a:pPr algn="ctr"/>
            <a:r>
              <a:rPr lang="en-US" sz="1400"/>
              <a:t>Savery’s Fire Engine</a:t>
            </a:r>
          </a:p>
          <a:p>
            <a:pPr algn="ctr"/>
            <a:r>
              <a:rPr lang="en-US" sz="1400"/>
              <a:t>Melting Mole Dollars</a:t>
            </a:r>
          </a:p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3518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3D65A-4625-4AD5-89C8-2F04FD387904}" type="slidenum">
              <a:rPr lang="en-US"/>
              <a:pPr/>
              <a:t>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/>
              <a:t>Dilute and concentrated are comparison terms, and thus a judgment call on the part of the describer.</a:t>
            </a:r>
          </a:p>
        </p:txBody>
      </p:sp>
    </p:spTree>
    <p:extLst>
      <p:ext uri="{BB962C8B-B14F-4D97-AF65-F5344CB8AC3E}">
        <p14:creationId xmlns:p14="http://schemas.microsoft.com/office/powerpoint/2010/main" val="2318163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0B1B5-33C5-4E83-8F93-7E07B86CA430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4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E8AEE-CF38-4524-A236-6B5D1AC0D16C}" type="slidenum">
              <a:rPr lang="en-US"/>
              <a:pPr/>
              <a:t>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92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FD519-9ABA-49EB-A260-AF38AE15C77D}" type="slidenum">
              <a:rPr lang="en-US"/>
              <a:pPr/>
              <a:t>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15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53F85-BC5C-47D8-AEDB-FF06B8D2FDF8}" type="slidenum">
              <a:rPr lang="en-US"/>
              <a:pPr/>
              <a:t>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1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131C69-34AE-4703-B353-56A19D61E2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1st Year Chemistry, Unit 6-16/17/18-1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Year Chemistry, Unit 6-16/17/18-1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70E3-A37D-4332-925F-978C81486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Year Chemistry, Unit 6-16/17/18-1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75CC67F-E3CF-4A53-8AA6-DFD642519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1st Year Chemistry, Unit 6-16/17/18-1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094DD8-E2CD-4C10-962D-D1C46B2652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2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Year Chemistry, Unit 6-16/17/18-1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FA3-7450-4CC8-ADFB-0B99C3674D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2866AC6-1040-4853-8F99-BC5A4F4A5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1st Year Chemistry, Unit 6-16/17/18-1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Year Chemistry, Unit 6-16/17/18-1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5C2B-4C72-4117-8694-12292B671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Year Chemistry, Unit 6-16/17/18-1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38B7-9646-4D07-BAF9-903F81CABF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Year Chemistry, Unit 6-16/17/18-1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33C6-1446-42DB-8BB4-1B2B41CE7A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Year Chemistry, Unit 6-16/17/18-1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537-86D7-4CF9-BC79-1AA00B5E6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Year Chemistry, Unit 6-16/17/18-1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5C28F7-8C01-4FA1-B5A1-722340C02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Year Chemistry, Unit 6-16/17/18-1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3FE2-2E47-4C32-95D4-2CB04D444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1st Year Chemistry, Unit 6-16/17/18-1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62B6E13-49EE-4CCB-AD81-60135F967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602FC22E-9A2E-4F98-AC7A-C66F6744CD39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906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en-US" sz="4500" dirty="0">
              <a:solidFill>
                <a:schemeClr val="tx2"/>
              </a:solidFill>
            </a:endParaRP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1447800" y="4114800"/>
            <a:ext cx="685800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3886200"/>
            <a:ext cx="2409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Unit </a:t>
            </a:r>
            <a:r>
              <a:rPr lang="en-US" sz="2400">
                <a:solidFill>
                  <a:schemeClr val="bg1">
                    <a:lumMod val="85000"/>
                  </a:schemeClr>
                </a:solidFill>
              </a:rPr>
              <a:t>8 Lesson 2 </a:t>
            </a:r>
          </a:p>
          <a:p>
            <a:r>
              <a:rPr lang="en-US" sz="2400">
                <a:solidFill>
                  <a:schemeClr val="bg1">
                    <a:lumMod val="85000"/>
                  </a:schemeClr>
                </a:solidFill>
              </a:rPr>
              <a:t>Molarity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200" dirty="0"/>
              <a:t>	How much water needs to be added to 25.0 mL of a  0.750M solution of </a:t>
            </a:r>
            <a:r>
              <a:rPr lang="en-US" sz="3200" dirty="0" err="1"/>
              <a:t>HCl</a:t>
            </a:r>
            <a:r>
              <a:rPr lang="en-US" sz="3200" dirty="0"/>
              <a:t> to dilute it to 0.100M?</a:t>
            </a:r>
          </a:p>
          <a:p>
            <a:pPr algn="ctr">
              <a:buFont typeface="Wingdings" pitchFamily="2" charset="2"/>
              <a:buNone/>
            </a:pPr>
            <a:r>
              <a:rPr lang="en-US" sz="3200" dirty="0"/>
              <a:t>M</a:t>
            </a:r>
            <a:r>
              <a:rPr lang="en-US" sz="3200" baseline="-25000" dirty="0"/>
              <a:t>1</a:t>
            </a:r>
            <a:r>
              <a:rPr lang="en-US" sz="3200" dirty="0"/>
              <a:t>V</a:t>
            </a:r>
            <a:r>
              <a:rPr lang="en-US" sz="3200" baseline="-25000" dirty="0"/>
              <a:t>1</a:t>
            </a:r>
            <a:r>
              <a:rPr lang="en-US" sz="3200" dirty="0"/>
              <a:t> = M</a:t>
            </a:r>
            <a:r>
              <a:rPr lang="en-US" sz="3200" baseline="-25000" dirty="0"/>
              <a:t>2</a:t>
            </a:r>
            <a:r>
              <a:rPr lang="en-US" sz="3200" dirty="0"/>
              <a:t>V</a:t>
            </a:r>
            <a:r>
              <a:rPr lang="en-US" sz="3200" baseline="-25000" dirty="0"/>
              <a:t>2</a:t>
            </a:r>
            <a:endParaRPr lang="en-US" sz="3200" dirty="0"/>
          </a:p>
          <a:p>
            <a:pPr algn="ctr">
              <a:buFont typeface="Wingdings" pitchFamily="2" charset="2"/>
              <a:buNone/>
            </a:pPr>
            <a:r>
              <a:rPr lang="en-US" sz="3200" dirty="0"/>
              <a:t>(0.750 M)(0.0250L) = V</a:t>
            </a:r>
            <a:r>
              <a:rPr lang="en-US" sz="3200" baseline="-25000" dirty="0"/>
              <a:t>2</a:t>
            </a:r>
            <a:endParaRPr lang="en-US" sz="3200" dirty="0"/>
          </a:p>
          <a:p>
            <a:pPr algn="ctr">
              <a:buFont typeface="Wingdings" pitchFamily="2" charset="2"/>
              <a:buNone/>
            </a:pPr>
            <a:r>
              <a:rPr lang="en-US" sz="3200" dirty="0"/>
              <a:t>0.100 M  </a:t>
            </a:r>
          </a:p>
          <a:p>
            <a:pPr algn="ctr">
              <a:buFont typeface="Wingdings" pitchFamily="2" charset="2"/>
              <a:buNone/>
            </a:pPr>
            <a:r>
              <a:rPr lang="en-US" sz="3200" dirty="0">
                <a:solidFill>
                  <a:srgbClr val="FF0000"/>
                </a:solidFill>
              </a:rPr>
              <a:t>V</a:t>
            </a:r>
            <a:r>
              <a:rPr lang="en-US" sz="3200" baseline="-250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</a:rPr>
              <a:t> = 188 mL (doesn’t answer question)</a:t>
            </a:r>
          </a:p>
          <a:p>
            <a:pPr algn="ctr">
              <a:buFont typeface="Wingdings" pitchFamily="2" charset="2"/>
              <a:buNone/>
            </a:pPr>
            <a:r>
              <a:rPr lang="en-US" sz="3200" dirty="0">
                <a:solidFill>
                  <a:srgbClr val="002060"/>
                </a:solidFill>
              </a:rPr>
              <a:t>Need to add 188 mL – 25.0 mL = </a:t>
            </a:r>
            <a:r>
              <a:rPr lang="en-US" sz="3200" b="1" dirty="0">
                <a:solidFill>
                  <a:srgbClr val="002060"/>
                </a:solidFill>
              </a:rPr>
              <a:t>163 mL </a:t>
            </a:r>
          </a:p>
          <a:p>
            <a:pPr algn="ctr">
              <a:buFont typeface="Wingdings" pitchFamily="2" charset="2"/>
              <a:buNone/>
            </a:pPr>
            <a:endParaRPr lang="en-US" sz="32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C0AF-5053-4304-8B3C-E444B20B1A34}" type="slidenum">
              <a:rPr lang="en-US"/>
              <a:pPr/>
              <a:t>10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4419600"/>
            <a:ext cx="3276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80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360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Calculate the molarity of a 1000. mL solution that has 0.50 </a:t>
            </a:r>
            <a:r>
              <a:rPr lang="en-US" dirty="0" err="1"/>
              <a:t>mol</a:t>
            </a:r>
            <a:r>
              <a:rPr lang="en-US" dirty="0"/>
              <a:t> of </a:t>
            </a:r>
            <a:r>
              <a:rPr lang="en-US" dirty="0" err="1"/>
              <a:t>NaCl</a:t>
            </a:r>
            <a:r>
              <a:rPr lang="en-US" dirty="0"/>
              <a:t> dissolved in it.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Calculate the new molarity if 1000. mL of water are added to the solution.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M</a:t>
            </a:r>
            <a:r>
              <a:rPr lang="en-US" baseline="-25000" dirty="0"/>
              <a:t>2</a:t>
            </a:r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(0.50 M)(1.000 L) = M</a:t>
            </a:r>
            <a:r>
              <a:rPr lang="en-US" baseline="-25000" dirty="0"/>
              <a:t>2</a:t>
            </a:r>
            <a:r>
              <a:rPr lang="en-US" dirty="0"/>
              <a:t>(2.000 L)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b="1" dirty="0">
                <a:solidFill>
                  <a:srgbClr val="002060"/>
                </a:solidFill>
              </a:rPr>
              <a:t>0.25 M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Which solution will have the lowest freezing point? </a:t>
            </a:r>
          </a:p>
          <a:p>
            <a:r>
              <a:rPr lang="en-US" dirty="0"/>
              <a:t>Which solution will have the lowest boiling point? </a:t>
            </a:r>
          </a:p>
          <a:p>
            <a:r>
              <a:rPr lang="en-US" dirty="0"/>
              <a:t>Which solution will have the highest vapor pressure?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FA3-7450-4CC8-ADFB-0B99C3674DE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colligative properties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76400" y="2438400"/>
            <a:ext cx="1188565" cy="738664"/>
            <a:chOff x="1524000" y="2429391"/>
            <a:chExt cx="1188565" cy="738664"/>
          </a:xfrm>
        </p:grpSpPr>
        <p:sp>
          <p:nvSpPr>
            <p:cNvPr id="5" name="TextBox 4"/>
            <p:cNvSpPr txBox="1"/>
            <p:nvPr/>
          </p:nvSpPr>
          <p:spPr>
            <a:xfrm>
              <a:off x="1524000" y="2514600"/>
              <a:ext cx="639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 =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56002" y="2429391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mol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77830" y="27987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163919" y="2798723"/>
              <a:ext cx="54864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365286" y="2438400"/>
            <a:ext cx="1701526" cy="738664"/>
            <a:chOff x="1524000" y="2429391"/>
            <a:chExt cx="1701526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524000" y="2514600"/>
              <a:ext cx="639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 =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56002" y="2429391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0.50 </a:t>
              </a:r>
              <a:r>
                <a:rPr lang="en-US" dirty="0" err="1"/>
                <a:t>mol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77830" y="2798723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1.000L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163919" y="2798723"/>
              <a:ext cx="9333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381184" y="2438400"/>
            <a:ext cx="1695912" cy="788432"/>
            <a:chOff x="1524000" y="2429391"/>
            <a:chExt cx="1711112" cy="694806"/>
          </a:xfrm>
        </p:grpSpPr>
        <p:sp>
          <p:nvSpPr>
            <p:cNvPr id="28" name="TextBox 27"/>
            <p:cNvSpPr txBox="1"/>
            <p:nvPr/>
          </p:nvSpPr>
          <p:spPr>
            <a:xfrm>
              <a:off x="1524000" y="2514600"/>
              <a:ext cx="645654" cy="3254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 =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56002" y="2429391"/>
              <a:ext cx="1079110" cy="3254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0.50 </a:t>
              </a:r>
              <a:r>
                <a:rPr lang="en-US" dirty="0" err="1"/>
                <a:t>mol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77830" y="2798723"/>
              <a:ext cx="768574" cy="3254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      L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163919" y="2798723"/>
              <a:ext cx="9333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6979032" y="5049188"/>
            <a:ext cx="115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0.50 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79032" y="5402181"/>
            <a:ext cx="115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0.25 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68579" y="5715000"/>
            <a:ext cx="115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0.25 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13553" y="263941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 </a:t>
            </a:r>
            <a:r>
              <a:rPr lang="en-US" b="1" dirty="0">
                <a:solidFill>
                  <a:srgbClr val="002060"/>
                </a:solidFill>
              </a:rPr>
              <a:t>0.50 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304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1200"/>
            <a:ext cx="7848600" cy="2743200"/>
          </a:xfrm>
        </p:spPr>
        <p:txBody>
          <a:bodyPr>
            <a:noAutofit/>
          </a:bodyPr>
          <a:lstStyle/>
          <a:p>
            <a:r>
              <a:rPr lang="en-US" sz="3200" dirty="0"/>
              <a:t>We must have some way of discussing how much solute is in the solvent.</a:t>
            </a:r>
          </a:p>
          <a:p>
            <a:r>
              <a:rPr lang="en-US" sz="3200" dirty="0"/>
              <a:t>A </a:t>
            </a:r>
            <a:r>
              <a:rPr lang="en-US" sz="3200" b="1" dirty="0">
                <a:solidFill>
                  <a:srgbClr val="002060"/>
                </a:solidFill>
              </a:rPr>
              <a:t>dilute</a:t>
            </a:r>
            <a:r>
              <a:rPr lang="en-US" sz="3200" dirty="0"/>
              <a:t> solution has a little solute.</a:t>
            </a:r>
          </a:p>
          <a:p>
            <a:r>
              <a:rPr lang="en-US" sz="3200" dirty="0"/>
              <a:t>A </a:t>
            </a:r>
            <a:r>
              <a:rPr lang="en-US" sz="3200" b="1" dirty="0">
                <a:solidFill>
                  <a:srgbClr val="002060"/>
                </a:solidFill>
              </a:rPr>
              <a:t>concentrated</a:t>
            </a:r>
            <a:r>
              <a:rPr lang="en-US" sz="3200" dirty="0"/>
              <a:t> solution has a lot of solute.</a:t>
            </a:r>
          </a:p>
          <a:p>
            <a:r>
              <a:rPr lang="en-US" sz="3200" dirty="0"/>
              <a:t>These terms a general terms and do not tell us exactly how much solute is in a solution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003C-7813-4658-A158-26567996A8F8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Concentrations of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752600"/>
            <a:ext cx="6461125" cy="160020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sz="2800" dirty="0"/>
              <a:t>The Molarity of a solution defines the Exact amount of solute in the solution in moles per Liter.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BB15-0986-41A1-BB7F-AD04FBD5995A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7010400" cy="1295400"/>
          </a:xfrm>
        </p:spPr>
        <p:txBody>
          <a:bodyPr/>
          <a:lstStyle/>
          <a:p>
            <a:r>
              <a:rPr lang="en-US"/>
              <a:t>Molarity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42158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2"/>
                </a:solidFill>
              </a:rPr>
              <a:t>Molarity =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962701"/>
              </p:ext>
            </p:extLst>
          </p:nvPr>
        </p:nvGraphicFramePr>
        <p:xfrm>
          <a:off x="1633466" y="3742521"/>
          <a:ext cx="5806100" cy="165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Equation" r:id="rId4" imgW="1384300" imgH="393700" progId="Equation.3">
                  <p:embed/>
                </p:oleObj>
              </mc:Choice>
              <mc:Fallback>
                <p:oleObj name="Equation" r:id="rId4" imgW="1384300" imgH="3937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466" y="3742521"/>
                        <a:ext cx="5806100" cy="165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5738884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Capital  M = Molarity = unit for concentration</a:t>
            </a:r>
          </a:p>
        </p:txBody>
      </p:sp>
      <p:cxnSp>
        <p:nvCxnSpPr>
          <p:cNvPr id="7" name="Straight Arrow Connector 6"/>
          <p:cNvCxnSpPr>
            <a:stCxn id="4" idx="0"/>
          </p:cNvCxnSpPr>
          <p:nvPr/>
        </p:nvCxnSpPr>
        <p:spPr>
          <a:xfrm flipV="1">
            <a:off x="1485900" y="4818706"/>
            <a:ext cx="266700" cy="9201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00600" y="5738884"/>
            <a:ext cx="35814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formula is listed on the formula page of your reference packet!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09800"/>
            <a:ext cx="7543800" cy="1676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US" sz="2800" dirty="0"/>
              <a:t>	What is the molarity of a solution formed by mixing 0.102 moles of H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 </a:t>
            </a:r>
            <a:r>
              <a:rPr lang="en-US" sz="2800" dirty="0"/>
              <a:t>with enough water to make 100.0 mL of solution?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0E16-DCBB-4152-B7DE-C6E437A82465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Example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8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4907392"/>
              </p:ext>
            </p:extLst>
          </p:nvPr>
        </p:nvGraphicFramePr>
        <p:xfrm>
          <a:off x="1854385" y="2162564"/>
          <a:ext cx="4703763" cy="1301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Equation" r:id="rId4" imgW="1422360" imgH="393480" progId="Equation.3">
                  <p:embed/>
                </p:oleObj>
              </mc:Choice>
              <mc:Fallback>
                <p:oleObj name="Equation" r:id="rId4" imgW="1422360" imgH="393480" progId="Equation.3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385" y="2162564"/>
                        <a:ext cx="4703763" cy="1301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3DF581-3D3D-4653-857A-79CC92A0BD0C}" type="slidenum">
              <a:rPr lang="en-US"/>
              <a:pPr/>
              <a:t>5</a:t>
            </a:fld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362200" y="3727686"/>
            <a:ext cx="4191000" cy="76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71500" y="38481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3200" b="1" dirty="0">
                <a:solidFill>
                  <a:srgbClr val="002060"/>
                </a:solidFill>
              </a:rPr>
              <a:t>M = 1.02 M H</a:t>
            </a:r>
            <a:r>
              <a:rPr lang="en-US" sz="3200" b="1" baseline="-25000" dirty="0">
                <a:solidFill>
                  <a:srgbClr val="002060"/>
                </a:solidFill>
              </a:rPr>
              <a:t>2</a:t>
            </a:r>
            <a:r>
              <a:rPr lang="en-US" sz="3200" b="1" dirty="0">
                <a:solidFill>
                  <a:srgbClr val="002060"/>
                </a:solidFill>
              </a:rPr>
              <a:t>SO</a:t>
            </a:r>
            <a:r>
              <a:rPr lang="en-US" sz="3200" b="1" baseline="-25000" dirty="0">
                <a:solidFill>
                  <a:srgbClr val="002060"/>
                </a:solidFill>
              </a:rPr>
              <a:t>4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276600" y="762000"/>
            <a:ext cx="28194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kumimoji="1" lang="en-US" sz="3200" dirty="0">
                <a:solidFill>
                  <a:schemeClr val="bg1"/>
                </a:solidFill>
                <a:latin typeface="Times New Roman" pitchFamily="18" charset="0"/>
              </a:rPr>
              <a:t>M = </a:t>
            </a:r>
            <a:r>
              <a:rPr kumimoji="1" lang="en-US" sz="3200" dirty="0" err="1">
                <a:solidFill>
                  <a:schemeClr val="bg1"/>
                </a:solidFill>
                <a:latin typeface="Times New Roman" pitchFamily="18" charset="0"/>
              </a:rPr>
              <a:t>mol</a:t>
            </a:r>
            <a:r>
              <a:rPr kumimoji="1" lang="en-US" sz="3200" dirty="0">
                <a:solidFill>
                  <a:schemeClr val="bg1"/>
                </a:solidFill>
                <a:latin typeface="Times New Roman" pitchFamily="18" charset="0"/>
              </a:rPr>
              <a:t> / 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3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800" dirty="0"/>
              <a:t>	Vinegar is a solution of acetic acid.  What is the molarity of the solution produced when 2.085 moles of acetic acid (HC</a:t>
            </a:r>
            <a:r>
              <a:rPr lang="en-US" sz="2800" baseline="-25000" dirty="0"/>
              <a:t>2</a:t>
            </a:r>
            <a:r>
              <a:rPr lang="en-US" sz="2800" dirty="0"/>
              <a:t>H</a:t>
            </a:r>
            <a:r>
              <a:rPr lang="en-US" sz="2800" baseline="-25000" dirty="0"/>
              <a:t>3</a:t>
            </a:r>
            <a:r>
              <a:rPr lang="en-US" sz="2800" dirty="0"/>
              <a:t>O</a:t>
            </a:r>
            <a:r>
              <a:rPr lang="en-US" sz="2800" baseline="-25000" dirty="0"/>
              <a:t>2</a:t>
            </a:r>
            <a:r>
              <a:rPr lang="en-US" sz="2800" dirty="0"/>
              <a:t>) are dissolved in sufficient water to prepare 1.50 L of solution?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 algn="ctr">
              <a:buFont typeface="Wingdings" pitchFamily="2" charset="2"/>
              <a:buNone/>
            </a:pPr>
            <a:r>
              <a:rPr lang="en-US" sz="4400" b="1" dirty="0">
                <a:solidFill>
                  <a:srgbClr val="002060"/>
                </a:solidFill>
              </a:rPr>
              <a:t>1.39 M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24A-D763-4209-8DDB-541BC15E97FF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Sample Problem</a:t>
            </a: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205224"/>
              </p:ext>
            </p:extLst>
          </p:nvPr>
        </p:nvGraphicFramePr>
        <p:xfrm>
          <a:off x="1927225" y="3698875"/>
          <a:ext cx="5291138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4" imgW="1600200" imgH="393480" progId="Equation.3">
                  <p:embed/>
                </p:oleObj>
              </mc:Choice>
              <mc:Fallback>
                <p:oleObj name="Equation" r:id="rId4" imgW="160020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3698875"/>
                        <a:ext cx="5291138" cy="130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772400" cy="4419600"/>
          </a:xfrm>
        </p:spPr>
        <p:txBody>
          <a:bodyPr>
            <a:normAutofit/>
          </a:bodyPr>
          <a:lstStyle/>
          <a:p>
            <a:r>
              <a:rPr lang="en-US" sz="2800" dirty="0"/>
              <a:t>If you want to dilute a solution with a known concentration use the formula:</a:t>
            </a:r>
          </a:p>
          <a:p>
            <a:pPr algn="ctr">
              <a:buFont typeface="Wingdings" pitchFamily="2" charset="2"/>
              <a:buNone/>
            </a:pPr>
            <a:r>
              <a:rPr lang="en-US" sz="3600" dirty="0"/>
              <a:t>M</a:t>
            </a:r>
            <a:r>
              <a:rPr lang="en-US" sz="3600" baseline="-25000" dirty="0"/>
              <a:t>1</a:t>
            </a:r>
            <a:r>
              <a:rPr lang="en-US" sz="3600" dirty="0"/>
              <a:t>V</a:t>
            </a:r>
            <a:r>
              <a:rPr lang="en-US" sz="3600" baseline="-25000" dirty="0"/>
              <a:t>1</a:t>
            </a:r>
            <a:r>
              <a:rPr lang="en-US" sz="3600" dirty="0"/>
              <a:t> = M</a:t>
            </a:r>
            <a:r>
              <a:rPr lang="en-US" sz="3600" baseline="-25000" dirty="0"/>
              <a:t>2</a:t>
            </a:r>
            <a:r>
              <a:rPr lang="en-US" sz="3600" dirty="0"/>
              <a:t>V</a:t>
            </a:r>
            <a:r>
              <a:rPr lang="en-US" sz="3600" baseline="-25000" dirty="0"/>
              <a:t>2</a:t>
            </a:r>
          </a:p>
          <a:p>
            <a:pPr algn="ctr">
              <a:buFont typeface="Wingdings" pitchFamily="2" charset="2"/>
              <a:buNone/>
            </a:pPr>
            <a:endParaRPr lang="en-US" sz="3600" dirty="0"/>
          </a:p>
          <a:p>
            <a:r>
              <a:rPr lang="en-US" sz="2800" dirty="0"/>
              <a:t>M</a:t>
            </a:r>
            <a:r>
              <a:rPr lang="en-US" sz="2800" baseline="-25000" dirty="0"/>
              <a:t>1</a:t>
            </a:r>
            <a:r>
              <a:rPr lang="en-US" sz="2800" dirty="0"/>
              <a:t> is molarity of original solution</a:t>
            </a:r>
          </a:p>
          <a:p>
            <a:r>
              <a:rPr lang="en-US" sz="2800" dirty="0"/>
              <a:t>V</a:t>
            </a:r>
            <a:r>
              <a:rPr lang="en-US" sz="2800" baseline="-25000" dirty="0"/>
              <a:t>1</a:t>
            </a:r>
            <a:r>
              <a:rPr lang="en-US" sz="2800" dirty="0"/>
              <a:t> is volume of original solution</a:t>
            </a:r>
          </a:p>
          <a:p>
            <a:r>
              <a:rPr lang="en-US" sz="2800" dirty="0"/>
              <a:t>M</a:t>
            </a:r>
            <a:r>
              <a:rPr lang="en-US" sz="2800" baseline="-25000" dirty="0"/>
              <a:t>2</a:t>
            </a:r>
            <a:r>
              <a:rPr lang="en-US" sz="2800" dirty="0"/>
              <a:t> is molarity of diluted solution</a:t>
            </a:r>
          </a:p>
          <a:p>
            <a:r>
              <a:rPr lang="en-US" sz="2800" dirty="0"/>
              <a:t>V</a:t>
            </a:r>
            <a:r>
              <a:rPr lang="en-US" sz="2800" baseline="-25000" dirty="0"/>
              <a:t>2</a:t>
            </a:r>
            <a:r>
              <a:rPr lang="en-US" sz="2800" dirty="0"/>
              <a:t> is volume of diluted solution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6530-399D-4F85-9D69-3FE91B607067}" type="slidenum">
              <a:rPr lang="en-US"/>
              <a:pPr/>
              <a:t>7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Diluting a Solution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1400" y="3459707"/>
            <a:ext cx="25908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Also in your ref. pack.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7724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/>
              <a:t>	How do you make 500. mL of 3.00 M sulfuric acid solution using 18.0 M sulfuric acid?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M</a:t>
            </a:r>
            <a:r>
              <a:rPr lang="en-US" sz="2400" baseline="-25000" dirty="0"/>
              <a:t>1</a:t>
            </a:r>
            <a:r>
              <a:rPr lang="en-US" sz="2400" dirty="0"/>
              <a:t>V</a:t>
            </a:r>
            <a:r>
              <a:rPr lang="en-US" sz="2400" baseline="-25000" dirty="0"/>
              <a:t>1</a:t>
            </a:r>
            <a:r>
              <a:rPr lang="en-US" sz="2400" dirty="0"/>
              <a:t> = M</a:t>
            </a:r>
            <a:r>
              <a:rPr lang="en-US" sz="2400" baseline="-25000" dirty="0"/>
              <a:t>2</a:t>
            </a:r>
            <a:r>
              <a:rPr lang="en-US" sz="2400" dirty="0"/>
              <a:t>V</a:t>
            </a:r>
            <a:r>
              <a:rPr lang="en-US" sz="2400" baseline="-25000" dirty="0"/>
              <a:t>2</a:t>
            </a:r>
            <a:endParaRPr lang="en-US" sz="2400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V</a:t>
            </a:r>
            <a:r>
              <a:rPr lang="en-US" sz="2400" baseline="-25000" dirty="0"/>
              <a:t>1</a:t>
            </a:r>
            <a:r>
              <a:rPr lang="en-US" sz="2400" dirty="0"/>
              <a:t> = (3.00 M)(.500 L)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18.0 M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V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b="1" dirty="0">
                <a:solidFill>
                  <a:srgbClr val="002060"/>
                </a:solidFill>
              </a:rPr>
              <a:t>0.0833 L</a:t>
            </a:r>
            <a:r>
              <a:rPr lang="en-US" sz="2400" dirty="0"/>
              <a:t> = </a:t>
            </a:r>
            <a:r>
              <a:rPr lang="en-US" sz="2400" b="1" dirty="0">
                <a:solidFill>
                  <a:srgbClr val="002060"/>
                </a:solidFill>
              </a:rPr>
              <a:t>83.3 mL</a:t>
            </a:r>
          </a:p>
          <a:p>
            <a:pPr algn="ctr">
              <a:buFont typeface="Wingdings" pitchFamily="2" charset="2"/>
              <a:buNone/>
            </a:pPr>
            <a:endParaRPr lang="en-US" sz="2400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Use 83.3 mL of 18.0 M 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r>
              <a:rPr lang="en-US" sz="2400" dirty="0"/>
              <a:t> and dilute to 500. mL with water to make a 3.00 M solution.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245B-55F3-4BC5-87CA-7473F3C9664B}" type="slidenum">
              <a:rPr lang="en-US"/>
              <a:pPr/>
              <a:t>8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962400" y="3733800"/>
            <a:ext cx="2514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3200" dirty="0"/>
              <a:t>	Dilute 25.0 mL of 12.0 M Hydrochloric acid to 500.0 </a:t>
            </a:r>
            <a:r>
              <a:rPr lang="en-US" sz="3200" dirty="0" err="1"/>
              <a:t>mL.</a:t>
            </a:r>
            <a:r>
              <a:rPr lang="en-US" sz="3200" dirty="0"/>
              <a:t>  What is the new concentration of the diluted solution?</a:t>
            </a:r>
          </a:p>
          <a:p>
            <a:pPr>
              <a:buFont typeface="Wingdings" pitchFamily="2" charset="2"/>
              <a:buNone/>
            </a:pPr>
            <a:endParaRPr lang="en-US" sz="3200" dirty="0"/>
          </a:p>
          <a:p>
            <a:pPr algn="ctr">
              <a:buFont typeface="Wingdings" pitchFamily="2" charset="2"/>
              <a:buNone/>
            </a:pPr>
            <a:r>
              <a:rPr lang="en-US" sz="3200" dirty="0"/>
              <a:t>M</a:t>
            </a:r>
            <a:r>
              <a:rPr lang="en-US" sz="3200" baseline="-25000" dirty="0"/>
              <a:t>1</a:t>
            </a:r>
            <a:r>
              <a:rPr lang="en-US" sz="3200" dirty="0"/>
              <a:t>V</a:t>
            </a:r>
            <a:r>
              <a:rPr lang="en-US" sz="3200" baseline="-25000" dirty="0"/>
              <a:t>1</a:t>
            </a:r>
            <a:r>
              <a:rPr lang="en-US" sz="3200" dirty="0"/>
              <a:t> = M</a:t>
            </a:r>
            <a:r>
              <a:rPr lang="en-US" sz="3200" baseline="-25000" dirty="0"/>
              <a:t>2</a:t>
            </a:r>
            <a:r>
              <a:rPr lang="en-US" sz="3200" dirty="0"/>
              <a:t>V</a:t>
            </a:r>
            <a:r>
              <a:rPr lang="en-US" sz="3200" baseline="-25000" dirty="0"/>
              <a:t>2</a:t>
            </a:r>
            <a:endParaRPr lang="en-US" sz="3200" dirty="0"/>
          </a:p>
          <a:p>
            <a:pPr algn="ctr">
              <a:buFont typeface="Wingdings" pitchFamily="2" charset="2"/>
              <a:buNone/>
            </a:pPr>
            <a:r>
              <a:rPr lang="en-US" sz="3200" dirty="0"/>
              <a:t>(12.0 M)(0.0250 L) = M</a:t>
            </a:r>
            <a:r>
              <a:rPr lang="en-US" sz="3200" baseline="-25000" dirty="0"/>
              <a:t>2</a:t>
            </a:r>
            <a:endParaRPr lang="en-US" sz="3200" dirty="0"/>
          </a:p>
          <a:p>
            <a:pPr algn="ctr">
              <a:buFont typeface="Wingdings" pitchFamily="2" charset="2"/>
              <a:buNone/>
            </a:pPr>
            <a:r>
              <a:rPr lang="en-US" sz="3200" dirty="0"/>
              <a:t>0.5000 L</a:t>
            </a:r>
          </a:p>
          <a:p>
            <a:pPr algn="ctr">
              <a:buFont typeface="Wingdings" pitchFamily="2" charset="2"/>
              <a:buNone/>
            </a:pPr>
            <a:r>
              <a:rPr lang="en-US" sz="3200" b="1" dirty="0">
                <a:solidFill>
                  <a:srgbClr val="002060"/>
                </a:solidFill>
              </a:rPr>
              <a:t>M</a:t>
            </a:r>
            <a:r>
              <a:rPr lang="en-US" sz="3200" b="1" baseline="-25000" dirty="0">
                <a:solidFill>
                  <a:srgbClr val="002060"/>
                </a:solidFill>
              </a:rPr>
              <a:t>2</a:t>
            </a:r>
            <a:r>
              <a:rPr lang="en-US" sz="3200" b="1" dirty="0">
                <a:solidFill>
                  <a:srgbClr val="002060"/>
                </a:solidFill>
              </a:rPr>
              <a:t> = 0.600 M</a:t>
            </a:r>
          </a:p>
          <a:p>
            <a:pPr algn="ctr">
              <a:buFont typeface="Wingdings" pitchFamily="2" charset="2"/>
              <a:buNone/>
            </a:pPr>
            <a:endParaRPr lang="en-US" sz="32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C0AF-5053-4304-8B3C-E444B20B1A34}" type="slidenum">
              <a:rPr lang="en-US"/>
              <a:pPr/>
              <a:t>9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4724400"/>
            <a:ext cx="3276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1788</TotalTime>
  <Words>326</Words>
  <Application>Microsoft Office PowerPoint</Application>
  <PresentationFormat>On-screen Show (4:3)</PresentationFormat>
  <Paragraphs>104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Monotype Sorts</vt:lpstr>
      <vt:lpstr>Arial</vt:lpstr>
      <vt:lpstr>Arial Black</vt:lpstr>
      <vt:lpstr>Franklin Gothic Medium</vt:lpstr>
      <vt:lpstr>Times New Roman</vt:lpstr>
      <vt:lpstr>Wingdings</vt:lpstr>
      <vt:lpstr>Wingdings 2</vt:lpstr>
      <vt:lpstr>Grid</vt:lpstr>
      <vt:lpstr>Equation</vt:lpstr>
      <vt:lpstr>PowerPoint Presentation</vt:lpstr>
      <vt:lpstr>Concentrations of Solutions</vt:lpstr>
      <vt:lpstr>Molarity</vt:lpstr>
      <vt:lpstr>Example</vt:lpstr>
      <vt:lpstr>PowerPoint Presentation</vt:lpstr>
      <vt:lpstr>Sample Problem</vt:lpstr>
      <vt:lpstr>Diluting a Solution</vt:lpstr>
      <vt:lpstr>Example</vt:lpstr>
      <vt:lpstr>Example</vt:lpstr>
      <vt:lpstr>Example</vt:lpstr>
      <vt:lpstr>Connecting to colligative properties</vt:lpstr>
    </vt:vector>
  </TitlesOfParts>
  <Company>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mike</dc:creator>
  <cp:lastModifiedBy>Drusky, Tristan</cp:lastModifiedBy>
  <cp:revision>45</cp:revision>
  <cp:lastPrinted>2013-07-05T18:58:35Z</cp:lastPrinted>
  <dcterms:created xsi:type="dcterms:W3CDTF">2013-07-05T18:53:53Z</dcterms:created>
  <dcterms:modified xsi:type="dcterms:W3CDTF">2021-05-12T19:55:57Z</dcterms:modified>
</cp:coreProperties>
</file>